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anose="030F0702030302020204" pitchFamily="66" charset="0"/>
      <p:regular r:id="rId13"/>
      <p:bold r:id="rId14"/>
      <p:italic r:id="rId15"/>
      <p:boldItalic r:id="rId16"/>
    </p:embeddedFont>
    <p:embeddedFont>
      <p:font typeface="Constantia" panose="02030602050306030303" pitchFamily="18" charset="0"/>
      <p:regular r:id="rId17"/>
      <p:bold r:id="rId18"/>
      <p:italic r:id="rId19"/>
      <p:boldItalic r:id="rId2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 qsCatId="3D" csTypeId="urn:microsoft.com/office/officeart/2005/8/colors/colorful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Who were called to the prophetic ministry?</a:t>
          </a:r>
          <a:endParaRPr lang="en-US"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How did the prophets behave?</a:t>
          </a:r>
          <a:endParaRPr lang="en-US"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What work did the prophets do?</a:t>
          </a:r>
          <a:endParaRPr lang="en-US"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Which women had the gift of prophecy?</a:t>
          </a:r>
          <a:endParaRPr lang="en-US"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What characteristics did false prophets have?</a:t>
          </a:r>
          <a:endParaRPr lang="en-US"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the kings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They anointed them</a:t>
          </a:r>
          <a:br>
            <a:rPr lang="en" sz="2000" b="1" dirty="0"/>
          </a:br>
          <a:r>
            <a:rPr lang="en" sz="2000" b="1" dirty="0"/>
            <a:t>(1 Kings 19:16)</a:t>
          </a:r>
          <a:endParaRPr lang="es-ES" sz="20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the priests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They confronted them when they did wrong</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(Mal. 2:1-2)</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the people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They instructed them in the ways of God (Micah 6:8)</a:t>
          </a:r>
          <a:endParaRPr lang="es-ES" sz="20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us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They put their messages in writing</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(2Ch. 13:22)</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They encouraged them when they did good</a:t>
          </a:r>
          <a:br>
            <a:rPr lang="en" sz="2000" b="1" dirty="0"/>
          </a:br>
          <a:r>
            <a:rPr lang="en" sz="2000" b="1" dirty="0"/>
            <a:t>(2Ch. 15:8)</a:t>
          </a:r>
          <a:endParaRPr lang="es-ES" sz="2000" dirty="0"/>
        </a:p>
      </dgm:t>
    </dgm:pt>
    <dgm:pt modelId="{B81A3A17-7EBC-4DAB-887F-962D140A0C0B}" type="parTrans" cxnId="{669D67FE-7BF8-4F6F-9CF7-0DB7E8F37DB8}">
      <dgm:prSet/>
      <dgm:spPr/>
      <dgm:t>
        <a:bodyPr/>
        <a:lstStyle/>
        <a:p>
          <a:endParaRPr lang="es-ES"/>
        </a:p>
      </dgm:t>
    </dgm:pt>
    <dgm:pt modelId="{6C382F5C-385D-4D0B-AE18-3606BFDA5E92}" type="sibTrans" cxnId="{669D67FE-7BF8-4F6F-9CF7-0DB7E8F37DB8}">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They confronted them when they did wrong</a:t>
          </a:r>
          <a:br>
            <a:rPr lang="en" sz="2000" b="1" dirty="0"/>
          </a:br>
          <a:r>
            <a:rPr lang="en" sz="2000" b="1" dirty="0"/>
            <a:t>(1 Kings 21:20)</a:t>
          </a:r>
          <a:endParaRPr lang="es-ES" sz="2000" dirty="0"/>
        </a:p>
      </dgm:t>
    </dgm:pt>
    <dgm:pt modelId="{372299E0-94D2-45A6-A636-DD866A4951DE}" type="parTrans" cxnId="{F034E011-5882-4250-BF13-B6D808DB73B2}">
      <dgm:prSet/>
      <dgm:spPr/>
      <dgm:t>
        <a:bodyPr/>
        <a:lstStyle/>
        <a:p>
          <a:endParaRPr lang="es-ES"/>
        </a:p>
      </dgm:t>
    </dgm:pt>
    <dgm:pt modelId="{43E24E0A-5984-4428-AE15-EF66DFA43680}" type="sibTrans" cxnId="{F034E011-5882-4250-BF13-B6D808DB73B2}">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They declared their sin to them (Is. 58:1)</a:t>
          </a:r>
          <a:endParaRPr lang="es-ES" sz="2000" dirty="0"/>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They called them to repentance (Ezekiel 18:32)</a:t>
          </a:r>
          <a:endParaRPr lang="es-ES" sz="2000" dirty="0"/>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 qsCatId="simple" csTypeId="urn:microsoft.com/office/officeart/2005/8/colors/colorful4"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en" sz="2000" b="1" dirty="0">
              <a:solidFill>
                <a:schemeClr val="tx1"/>
              </a:solidFill>
            </a:rPr>
            <a:t>They invented their own prophecies (Ezek. 13:2, 17)</a:t>
          </a:r>
          <a:endParaRPr lang="en-US" sz="20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en" sz="2000" b="1" dirty="0">
              <a:solidFill>
                <a:schemeClr val="tx1"/>
              </a:solidFill>
            </a:rPr>
            <a:t>They said what people wanted to hear (Ezekiel 13:16)</a:t>
          </a:r>
          <a:endParaRPr lang="en-US" sz="20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lang="en" sz="2000" b="1" dirty="0">
              <a:solidFill>
                <a:schemeClr val="tx1"/>
              </a:solidFill>
            </a:rPr>
            <a:t>They did not speak out against sin (Ezekiel 13:22)</a:t>
          </a:r>
          <a:endParaRPr lang="en-US"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en" sz="2000" b="1" dirty="0">
              <a:solidFill>
                <a:schemeClr val="tx1"/>
              </a:solidFill>
            </a:rPr>
            <a:t>They were seeking personal gain (Ezekiel 13:19)</a:t>
          </a:r>
          <a:endParaRPr lang="en-US" sz="20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Who were called to the prophetic ministry?</a:t>
          </a:r>
          <a:endParaRPr lang="en-US" sz="18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How did the prophets behave?</a:t>
          </a:r>
          <a:endParaRPr lang="en-US" sz="18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What work did the prophets do?</a:t>
          </a:r>
          <a:endParaRPr lang="en-US" sz="18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Which women had the gift of prophecy?</a:t>
          </a:r>
          <a:endParaRPr lang="en-US" sz="18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What characteristics did false prophets have?</a:t>
          </a:r>
          <a:endParaRPr lang="en-US" sz="18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4517" y="-76797"/>
          <a:ext cx="2641948" cy="402691"/>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the kings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14517" y="-76797"/>
        <a:ext cx="2641948" cy="402691"/>
      </dsp:txXfrm>
    </dsp:sp>
    <dsp:sp modelId="{DE916DB0-9BB6-48A9-BFF3-35B5FFCB431D}">
      <dsp:nvSpPr>
        <dsp:cNvPr id="0" name=""/>
        <dsp:cNvSpPr/>
      </dsp:nvSpPr>
      <dsp:spPr>
        <a:xfrm>
          <a:off x="14517" y="327928"/>
          <a:ext cx="2641948" cy="345869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en" sz="2000" b="1" kern="1200" dirty="0"/>
            <a:t>They anointed them</a:t>
          </a:r>
          <a:br>
            <a:rPr lang="en" sz="2000" b="1" kern="1200" dirty="0"/>
          </a:br>
          <a:r>
            <a:rPr lang="en" sz="2000" b="1" kern="1200" dirty="0"/>
            <a:t>(1 Kings 19:16)</a:t>
          </a:r>
          <a:endParaRPr lang="es-ES" sz="2000" kern="1200" dirty="0"/>
        </a:p>
        <a:p>
          <a:pPr marL="266700" lvl="1" indent="0" algn="l" defTabSz="889000">
            <a:lnSpc>
              <a:spcPct val="90000"/>
            </a:lnSpc>
            <a:spcBef>
              <a:spcPct val="0"/>
            </a:spcBef>
            <a:spcAft>
              <a:spcPct val="15000"/>
            </a:spcAft>
            <a:buNone/>
          </a:pPr>
          <a:r>
            <a:rPr lang="en" sz="2000" b="1" kern="1200" dirty="0"/>
            <a:t>They encouraged them when they did good</a:t>
          </a:r>
          <a:br>
            <a:rPr lang="en" sz="2000" b="1" kern="1200" dirty="0"/>
          </a:br>
          <a:r>
            <a:rPr lang="en" sz="2000" b="1" kern="1200" dirty="0"/>
            <a:t>(2Ch. 15:8)</a:t>
          </a:r>
          <a:endParaRPr lang="es-ES" sz="2000" kern="1200" dirty="0"/>
        </a:p>
        <a:p>
          <a:pPr marL="266700" lvl="1" indent="0" algn="l" defTabSz="889000">
            <a:lnSpc>
              <a:spcPct val="90000"/>
            </a:lnSpc>
            <a:spcBef>
              <a:spcPct val="0"/>
            </a:spcBef>
            <a:spcAft>
              <a:spcPct val="15000"/>
            </a:spcAft>
            <a:buNone/>
          </a:pPr>
          <a:r>
            <a:rPr lang="en" sz="2000" b="1" kern="1200" dirty="0"/>
            <a:t>They confronted them when they did wrong</a:t>
          </a:r>
          <a:br>
            <a:rPr lang="en" sz="2000" b="1" kern="1200" dirty="0"/>
          </a:br>
          <a:r>
            <a:rPr lang="en" sz="2000" b="1" kern="1200" dirty="0"/>
            <a:t>(1 Kings 21:20)</a:t>
          </a:r>
          <a:endParaRPr lang="es-ES" sz="2000" kern="1200" dirty="0"/>
        </a:p>
      </dsp:txBody>
      <dsp:txXfrm>
        <a:off x="14517" y="327928"/>
        <a:ext cx="2641948" cy="3458699"/>
      </dsp:txXfrm>
    </dsp:sp>
    <dsp:sp modelId="{457CBF1E-15F2-4D01-AB7E-076D7A96F0B9}">
      <dsp:nvSpPr>
        <dsp:cNvPr id="0" name=""/>
        <dsp:cNvSpPr/>
      </dsp:nvSpPr>
      <dsp:spPr>
        <a:xfrm>
          <a:off x="3025977" y="0"/>
          <a:ext cx="2639368" cy="406759"/>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the priests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3025977" y="0"/>
        <a:ext cx="2639368" cy="406759"/>
      </dsp:txXfrm>
    </dsp:sp>
    <dsp:sp modelId="{04C60BD0-E465-45DD-864B-0D8C1C3C4F09}">
      <dsp:nvSpPr>
        <dsp:cNvPr id="0" name=""/>
        <dsp:cNvSpPr/>
      </dsp:nvSpPr>
      <dsp:spPr>
        <a:xfrm>
          <a:off x="3025977" y="406759"/>
          <a:ext cx="2639368" cy="3303071"/>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They confronted them when they did wrong</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(Mal. 2:1-2)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3025977" y="406759"/>
        <a:ext cx="2639368" cy="3303071"/>
      </dsp:txXfrm>
    </dsp:sp>
    <dsp:sp modelId="{C448F219-B8A8-42B4-A6CF-DB14E610DA1A}">
      <dsp:nvSpPr>
        <dsp:cNvPr id="0" name=""/>
        <dsp:cNvSpPr/>
      </dsp:nvSpPr>
      <dsp:spPr>
        <a:xfrm>
          <a:off x="6034856" y="0"/>
          <a:ext cx="2639368" cy="406759"/>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the people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34856" y="0"/>
        <a:ext cx="2639368" cy="406759"/>
      </dsp:txXfrm>
    </dsp:sp>
    <dsp:sp modelId="{1C67A4CD-D8D9-4790-9FCB-FE35047E44B9}">
      <dsp:nvSpPr>
        <dsp:cNvPr id="0" name=""/>
        <dsp:cNvSpPr/>
      </dsp:nvSpPr>
      <dsp:spPr>
        <a:xfrm>
          <a:off x="6034856" y="406759"/>
          <a:ext cx="2639368" cy="3303071"/>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en" sz="2000" b="1" kern="1200" dirty="0"/>
            <a:t>They instructed them in the ways of God (Micah 6:8)</a:t>
          </a:r>
          <a:endParaRPr lang="es-ES" sz="2000" kern="1200" dirty="0"/>
        </a:p>
        <a:p>
          <a:pPr marL="266700" lvl="1" indent="0" algn="l" defTabSz="889000">
            <a:lnSpc>
              <a:spcPct val="90000"/>
            </a:lnSpc>
            <a:spcBef>
              <a:spcPct val="0"/>
            </a:spcBef>
            <a:spcAft>
              <a:spcPct val="15000"/>
            </a:spcAft>
            <a:buNone/>
          </a:pPr>
          <a:r>
            <a:rPr lang="en" sz="2000" b="1" kern="1200" dirty="0"/>
            <a:t>They declared their sin to them (Is. 58:1)</a:t>
          </a:r>
          <a:endParaRPr lang="es-ES" sz="2000" kern="1200" dirty="0"/>
        </a:p>
        <a:p>
          <a:pPr marL="266700" lvl="1" indent="0" algn="l" defTabSz="889000">
            <a:lnSpc>
              <a:spcPct val="90000"/>
            </a:lnSpc>
            <a:spcBef>
              <a:spcPct val="0"/>
            </a:spcBef>
            <a:spcAft>
              <a:spcPct val="15000"/>
            </a:spcAft>
            <a:buNone/>
          </a:pPr>
          <a:r>
            <a:rPr lang="en" sz="2000" b="1" kern="1200" dirty="0"/>
            <a:t>They called them to repentance (Ezekiel 18:32)</a:t>
          </a:r>
          <a:endParaRPr lang="es-ES" sz="2000" kern="1200" dirty="0"/>
        </a:p>
      </dsp:txBody>
      <dsp:txXfrm>
        <a:off x="6034856" y="406759"/>
        <a:ext cx="2639368" cy="3303071"/>
      </dsp:txXfrm>
    </dsp:sp>
    <dsp:sp modelId="{596D6B8B-4CCC-48AC-963F-1A7F5F80423C}">
      <dsp:nvSpPr>
        <dsp:cNvPr id="0" name=""/>
        <dsp:cNvSpPr/>
      </dsp:nvSpPr>
      <dsp:spPr>
        <a:xfrm>
          <a:off x="9043736" y="0"/>
          <a:ext cx="2639368" cy="406759"/>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us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043736" y="0"/>
        <a:ext cx="2639368" cy="406759"/>
      </dsp:txXfrm>
    </dsp:sp>
    <dsp:sp modelId="{7C107A4B-B9C0-4C78-B580-4E5C3CAE4211}">
      <dsp:nvSpPr>
        <dsp:cNvPr id="0" name=""/>
        <dsp:cNvSpPr/>
      </dsp:nvSpPr>
      <dsp:spPr>
        <a:xfrm>
          <a:off x="9043736" y="406759"/>
          <a:ext cx="2639368" cy="3303071"/>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They put their messages in writing</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(2Ch. 13:22)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9043736" y="406759"/>
        <a:ext cx="2639368" cy="33030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 sz="2000" b="1" kern="1200" dirty="0">
              <a:solidFill>
                <a:schemeClr val="tx1"/>
              </a:solidFill>
            </a:rPr>
            <a:t>They invented their own prophecies (Ezek. 13:2, 17)</a:t>
          </a:r>
          <a:endParaRPr lang="en-US" sz="2000" kern="1200" noProof="0" dirty="0">
            <a:solidFill>
              <a:schemeClr val="tx1"/>
            </a:solidFill>
          </a:endParaRPr>
        </a:p>
      </dsp:txBody>
      <dsp:txXfrm>
        <a:off x="9610" y="9610"/>
        <a:ext cx="6353265" cy="30888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 sz="2000" b="1" kern="1200" dirty="0">
              <a:solidFill>
                <a:schemeClr val="tx1"/>
              </a:solidFill>
            </a:rPr>
            <a:t>They said what people wanted to hear (Ezekiel 13:16)</a:t>
          </a:r>
          <a:endParaRPr lang="en-US" sz="2000" kern="1200" noProof="0" dirty="0">
            <a:solidFill>
              <a:schemeClr val="tx1"/>
            </a:solidFill>
          </a:endParaRPr>
        </a:p>
      </dsp:txBody>
      <dsp:txXfrm>
        <a:off x="435028" y="397368"/>
        <a:ext cx="6183771" cy="308882"/>
      </dsp:txXfrm>
    </dsp:sp>
    <dsp:sp modelId="{644D4322-20C0-4BC5-B361-96DEF3A3933E}">
      <dsp:nvSpPr>
        <dsp:cNvPr id="0" name=""/>
        <dsp:cNvSpPr/>
      </dsp:nvSpPr>
      <dsp:spPr>
        <a:xfrm>
          <a:off x="102581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 sz="2000" b="1" kern="1200" dirty="0">
              <a:solidFill>
                <a:schemeClr val="tx1"/>
              </a:solidFill>
            </a:rPr>
            <a:t>They did not speak out against sin (Ezekiel 13:22)</a:t>
          </a:r>
          <a:endParaRPr lang="en-US" sz="2000" kern="1200" noProof="0" dirty="0">
            <a:solidFill>
              <a:schemeClr val="tx1"/>
            </a:solidFill>
          </a:endParaRPr>
        </a:p>
      </dsp:txBody>
      <dsp:txXfrm>
        <a:off x="1035423" y="785126"/>
        <a:ext cx="6113247" cy="30888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 sz="2000" b="1" kern="1200" dirty="0">
              <a:solidFill>
                <a:schemeClr val="tx1"/>
              </a:solidFill>
            </a:rPr>
            <a:t>They were seeking personal gain (Ezekiel 13:19)</a:t>
          </a:r>
          <a:endParaRPr lang="en-US" sz="2000" kern="1200" noProof="0" dirty="0">
            <a:solidFill>
              <a:schemeClr val="tx1"/>
            </a:solidFill>
          </a:endParaRPr>
        </a:p>
      </dsp:txBody>
      <dsp:txXfrm>
        <a:off x="1693369" y="1172884"/>
        <a:ext cx="5938492" cy="30888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569757" y="251297"/>
        <a:ext cx="117296" cy="160483"/>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133816" y="639055"/>
        <a:ext cx="117296" cy="160483"/>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68945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rPr>
              <a:t>OLD TESTAMENT PROPHETS</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1933575" cy="584775"/>
          </a:xfrm>
          <a:prstGeom prst="rect">
            <a:avLst/>
          </a:prstGeom>
          <a:noFill/>
        </p:spPr>
        <p:txBody>
          <a:bodyPr wrap="square" rtlCol="0">
            <a:spAutoFit/>
          </a:bodyPr>
          <a:lstStyle/>
          <a:p>
            <a:pPr algn="ctr"/>
            <a:r>
              <a:rPr lang="en-US" sz="1600" b="1" noProof="0" dirty="0">
                <a:solidFill>
                  <a:srgbClr val="D5CDC0"/>
                </a:solidFill>
                <a:effectLst>
                  <a:outerShdw blurRad="38100" dist="38100" dir="2700000" algn="tl">
                    <a:srgbClr val="000000">
                      <a:alpha val="43137"/>
                    </a:srgbClr>
                  </a:outerShdw>
                </a:effectLst>
              </a:rPr>
              <a:t>Lesson 3 for October 17,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4524315"/>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Jehoshaphat stood and said, “Hear me, O Judah and you inhabitants of Jerusalem: Believe in the Lord your God, and you shall be established; believe His prophets, and you shall prosper.”</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a:t>
            </a:r>
            <a:r>
              <a:rPr kumimoji="0" lang="es-ES" sz="18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Chronicles</a:t>
            </a: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20:20, </a:t>
            </a:r>
            <a:r>
              <a:rPr kumimoji="0" lang="es-ES" sz="14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NKJV</a:t>
            </a: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4135316853"/>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8020049" cy="707886"/>
          </a:xfrm>
          <a:prstGeom prst="rect">
            <a:avLst/>
          </a:prstGeom>
          <a:noFill/>
        </p:spPr>
        <p:txBody>
          <a:bodyPr wrap="square" rtlCol="0">
            <a:spAutoFit/>
          </a:bodyPr>
          <a:lstStyle/>
          <a:p>
            <a:pPr>
              <a:spcBef>
                <a:spcPts val="600"/>
              </a:spcBef>
            </a:pPr>
            <a:r>
              <a:rPr lang="en-US" sz="2000" b="1" dirty="0"/>
              <a:t>In Old Testament times, people who received messages from God to communicate to others were called seers or prophets (1 Sam.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896226" cy="707886"/>
          </a:xfrm>
          <a:prstGeom prst="rect">
            <a:avLst/>
          </a:prstGeom>
          <a:noFill/>
        </p:spPr>
        <p:txBody>
          <a:bodyPr wrap="square">
            <a:spAutoFit/>
          </a:bodyPr>
          <a:lstStyle/>
          <a:p>
            <a:pPr lvl="0">
              <a:spcBef>
                <a:spcPts val="600"/>
              </a:spcBef>
              <a:defRPr/>
            </a:pPr>
            <a:r>
              <a:rPr lang="en-US" sz="2000" b="1" dirty="0">
                <a:solidFill>
                  <a:prstClr val="black"/>
                </a:solidFill>
              </a:rPr>
              <a:t>But there were also false prophets who spoke “vision of their own heart” (Jer.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063629"/>
            <a:ext cx="7896227" cy="1323439"/>
          </a:xfrm>
          <a:prstGeom prst="rect">
            <a:avLst/>
          </a:prstGeom>
          <a:noFill/>
        </p:spPr>
        <p:txBody>
          <a:bodyPr wrap="square">
            <a:spAutoFit/>
          </a:bodyPr>
          <a:lstStyle/>
          <a:p>
            <a:pPr lvl="0">
              <a:spcBef>
                <a:spcPts val="600"/>
              </a:spcBef>
              <a:defRPr/>
            </a:pPr>
            <a:r>
              <a:rPr lang="en-US" sz="2000" b="1" dirty="0">
                <a:solidFill>
                  <a:prstClr val="black"/>
                </a:solidFill>
              </a:rPr>
              <a:t>They had the ability to know hidden things, and even those yet to come (1 Sam. 9:6), but their work was not limited to this; it encompassed much more. This ability, of course, did not come from themselves, but from God.</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600" b="1" dirty="0">
                <a:ln w="22225">
                  <a:noFill/>
                  <a:prstDash val="solid"/>
                </a:ln>
                <a:solidFill>
                  <a:srgbClr val="FFFF75"/>
                </a:solidFill>
                <a:effectLst>
                  <a:outerShdw blurRad="38100" dist="38100" dir="2700000" algn="tl">
                    <a:srgbClr val="000000">
                      <a:alpha val="43137"/>
                    </a:srgbClr>
                  </a:outerShdw>
                </a:effectLst>
              </a:rPr>
              <a:t>WHO WERE CALLED TO THE PROPHETIC MINISTRY?</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“Elijah was a human being, even as we are. He prayed earnestly that it would not rain, and it did not rain on the land for three and a half years.” </a:t>
            </a:r>
            <a:r>
              <a:rPr lang="en-U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(James 5:17 </a:t>
            </a:r>
            <a:r>
              <a:rPr lang="en-US" sz="11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NIV</a:t>
            </a:r>
            <a:r>
              <a:rPr lang="en-U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endPar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631216"/>
          </a:xfrm>
          <a:prstGeom prst="rect">
            <a:avLst/>
          </a:prstGeom>
          <a:noFill/>
        </p:spPr>
        <p:txBody>
          <a:bodyPr wrap="square" rtlCol="0">
            <a:spAutoFit/>
          </a:bodyPr>
          <a:lstStyle/>
          <a:p>
            <a:pPr>
              <a:spcBef>
                <a:spcPts val="600"/>
              </a:spcBef>
            </a:pPr>
            <a:r>
              <a:rPr lang="en-US" sz="2000" b="1" dirty="0"/>
              <a:t>We can fall into the error of believing that the prophets were “supermen.” But Moses excused himself because he was slow of speech (Ex. 4:10); Isaiah said he had unclean lips (Isa. 6:5); Jeremiah thought he was too young for that task (Jer.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43525" y="4126571"/>
            <a:ext cx="4686001" cy="1323439"/>
          </a:xfrm>
          <a:prstGeom prst="rect">
            <a:avLst/>
          </a:prstGeom>
          <a:noFill/>
        </p:spPr>
        <p:txBody>
          <a:bodyPr wrap="square">
            <a:spAutoFit/>
          </a:bodyPr>
          <a:lstStyle/>
          <a:p>
            <a:pPr>
              <a:spcBef>
                <a:spcPts val="600"/>
              </a:spcBef>
            </a:pPr>
            <a:r>
              <a:rPr lang="en-US" sz="2000" b="1" dirty="0"/>
              <a:t>After performing a great miracle, Elijah completely collapsed under the threat of death from Queen Jezebel </a:t>
            </a:r>
            <a:br>
              <a:rPr lang="en-US" sz="2000" b="1" dirty="0"/>
            </a:br>
            <a:r>
              <a:rPr lang="en-US" sz="2000" b="1" dirty="0"/>
              <a:t>(1 Kings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5" y="2959448"/>
            <a:ext cx="6159389" cy="1015663"/>
          </a:xfrm>
          <a:prstGeom prst="rect">
            <a:avLst/>
          </a:prstGeom>
          <a:noFill/>
        </p:spPr>
        <p:txBody>
          <a:bodyPr wrap="square">
            <a:spAutoFit/>
          </a:bodyPr>
          <a:lstStyle/>
          <a:p>
            <a:pPr lvl="0">
              <a:spcBef>
                <a:spcPts val="600"/>
              </a:spcBef>
              <a:defRPr/>
            </a:pPr>
            <a:r>
              <a:rPr lang="en-US" sz="2000" b="1" dirty="0">
                <a:solidFill>
                  <a:prstClr val="black"/>
                </a:solidFill>
              </a:rPr>
              <a:t>Elijah, who dared to threaten King Ahab with a great drought for his impiety, is said: he “was a human being, even as we are” (James 5:17 </a:t>
            </a:r>
            <a:r>
              <a:rPr lang="en-US" sz="1600" b="1" dirty="0">
                <a:solidFill>
                  <a:prstClr val="black"/>
                </a:solidFill>
              </a:rPr>
              <a:t>NIV</a:t>
            </a:r>
            <a:r>
              <a:rPr lang="en-US" sz="2000" b="1" dirty="0">
                <a:solidFill>
                  <a:prstClr val="black"/>
                </a:solidFill>
              </a:rPr>
              <a:t>).</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343525" y="5450010"/>
            <a:ext cx="4855534" cy="1323439"/>
          </a:xfrm>
          <a:prstGeom prst="rect">
            <a:avLst/>
          </a:prstGeom>
          <a:noFill/>
        </p:spPr>
        <p:txBody>
          <a:bodyPr wrap="square">
            <a:spAutoFit/>
          </a:bodyPr>
          <a:lstStyle/>
          <a:p>
            <a:pPr lvl="0">
              <a:spcBef>
                <a:spcPts val="600"/>
              </a:spcBef>
              <a:defRPr/>
            </a:pPr>
            <a:r>
              <a:rPr lang="en-US" sz="2000" b="1" dirty="0">
                <a:solidFill>
                  <a:prstClr val="black"/>
                </a:solidFill>
              </a:rPr>
              <a:t>It is clear that God does not choose his prophets because they are perfect. What does he see in them? Their love for God and their willingness to obey him.</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85725"/>
            <a:ext cx="12191999" cy="769441"/>
          </a:xfrm>
          <a:prstGeom prst="rect">
            <a:avLst/>
          </a:prstGeom>
          <a:noFill/>
        </p:spPr>
        <p:txBody>
          <a:bodyPr wrap="square">
            <a:spAutoFit/>
          </a:bodyPr>
          <a:lstStyle/>
          <a:p>
            <a:pPr algn="ct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HOW DID THE PROPHETS BEHAVE?</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731341"/>
            <a:ext cx="12191999" cy="369332"/>
          </a:xfrm>
          <a:prstGeom prst="rect">
            <a:avLst/>
          </a:prstGeom>
          <a:noFill/>
        </p:spPr>
        <p:txBody>
          <a:bodyPr wrap="square">
            <a:spAutoFit/>
          </a:bodyPr>
          <a:lstStyle/>
          <a:p>
            <a:pPr algn="ct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“But Micaiah said, ‘As surely as the Lord lives, I can tell him only what the Lord tells me’ ” </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Kings 22:14 </a:t>
            </a:r>
            <a:r>
              <a:rPr lang="en-US" sz="105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NIV</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endPar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rtlCol="0">
            <a:spAutoFit/>
          </a:bodyPr>
          <a:lstStyle/>
          <a:p>
            <a:pPr>
              <a:spcBef>
                <a:spcPts val="600"/>
              </a:spcBef>
            </a:pPr>
            <a:r>
              <a:rPr lang="en-US" sz="2000" b="1" dirty="0"/>
              <a:t>As God's spokespeople, the prophets and prophetesses strove to live up to their calling</a:t>
            </a:r>
            <a:br>
              <a:rPr lang="en-US" sz="2000" b="1" dirty="0"/>
            </a:br>
            <a:r>
              <a:rPr lang="en-US" sz="2000" b="1" dirty="0"/>
              <a:t>(1 Sam. 12:3-4). The people knew them as “man of God,” “honorable man”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955" y="3924008"/>
            <a:ext cx="6118922" cy="1938992"/>
          </a:xfrm>
          <a:prstGeom prst="rect">
            <a:avLst/>
          </a:prstGeom>
          <a:noFill/>
        </p:spPr>
        <p:txBody>
          <a:bodyPr wrap="square">
            <a:spAutoFit/>
          </a:bodyPr>
          <a:lstStyle/>
          <a:p>
            <a:pPr>
              <a:spcBef>
                <a:spcPts val="600"/>
              </a:spcBef>
            </a:pPr>
            <a:r>
              <a:rPr lang="en-US" sz="2000" b="1" dirty="0"/>
              <a:t>Micaiah appeared before two kings, 400 prophets who delivered a favorable message, and a guard who advised him to adapt to the circumstances.                         (1 Kings 22:10-13). However, he stood firm and refused to say anything other than what God revealed to him  (1 Kings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en-US" sz="2000" b="1" dirty="0">
                <a:solidFill>
                  <a:prstClr val="black"/>
                </a:solidFill>
              </a:rPr>
              <a:t>Those who refused to accept their message hated and threatened them (1 Kings 22:8, 27). But despite the pressures they faced, the prophets faithfully delivered their message.</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7570" y="5863000"/>
            <a:ext cx="6065532" cy="1015663"/>
          </a:xfrm>
          <a:prstGeom prst="rect">
            <a:avLst/>
          </a:prstGeom>
          <a:noFill/>
        </p:spPr>
        <p:txBody>
          <a:bodyPr wrap="square">
            <a:spAutoFit/>
          </a:bodyPr>
          <a:lstStyle/>
          <a:p>
            <a:pPr lvl="0">
              <a:spcBef>
                <a:spcPts val="600"/>
              </a:spcBef>
              <a:defRPr/>
            </a:pPr>
            <a:r>
              <a:rPr lang="en-US" sz="2000" b="1" dirty="0">
                <a:solidFill>
                  <a:prstClr val="black"/>
                </a:solidFill>
              </a:rPr>
              <a:t>They were not perfect, but they were men and women of prayer, faithful to the Word, and servants of God and his people (1 Sam. 12:23; Jer.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499973532"/>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spAutoFit/>
          </a:bodyPr>
          <a:lstStyle/>
          <a:p>
            <a:pPr algn="ct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WHAT WORK DID THE PROPHETS DO?</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646331"/>
          </a:xfrm>
          <a:prstGeom prst="rect">
            <a:avLst/>
          </a:prstGeom>
          <a:noFill/>
        </p:spPr>
        <p:txBody>
          <a:bodyPr wrap="square">
            <a:spAutoFit/>
          </a:bodyPr>
          <a:lstStyle/>
          <a:p>
            <a:pPr algn="ctr"/>
            <a:r>
              <a:rPr lang="en-US" b="1" dirty="0">
                <a:solidFill>
                  <a:schemeClr val="tx2">
                    <a:lumMod val="20000"/>
                    <a:lumOff val="80000"/>
                  </a:schemeClr>
                </a:solidFill>
                <a:effectLst>
                  <a:glow rad="101600">
                    <a:srgbClr val="436C00"/>
                  </a:glow>
                </a:effectLst>
                <a:latin typeface="Comic Sans MS" panose="030F0702030302020204" pitchFamily="66" charset="0"/>
              </a:rPr>
              <a:t>“Also, anoint Jehu son of Nimshi king over Israel, and anoint Elisha son of Shaphat from Abel Meholah to succeed you as prophet.” </a:t>
            </a:r>
            <a:r>
              <a:rPr lang="en-US" sz="1400" b="1" dirty="0">
                <a:solidFill>
                  <a:schemeClr val="tx2">
                    <a:lumMod val="20000"/>
                    <a:lumOff val="80000"/>
                  </a:schemeClr>
                </a:solidFill>
                <a:effectLst>
                  <a:glow rad="101600">
                    <a:srgbClr val="436C00"/>
                  </a:glow>
                </a:effectLst>
                <a:latin typeface="Comic Sans MS" panose="030F0702030302020204" pitchFamily="66" charset="0"/>
              </a:rPr>
              <a:t>(1 Kings 19:16 </a:t>
            </a:r>
            <a:r>
              <a:rPr lang="en-US" sz="1100" b="1" dirty="0">
                <a:solidFill>
                  <a:schemeClr val="tx2">
                    <a:lumMod val="20000"/>
                    <a:lumOff val="80000"/>
                  </a:schemeClr>
                </a:solidFill>
                <a:effectLst>
                  <a:glow rad="101600">
                    <a:srgbClr val="436C00"/>
                  </a:glow>
                </a:effectLst>
                <a:latin typeface="Comic Sans MS" panose="030F0702030302020204" pitchFamily="66" charset="0"/>
              </a:rPr>
              <a:t>NIV</a:t>
            </a:r>
            <a:r>
              <a:rPr lang="en-US" sz="1400" b="1" dirty="0">
                <a:solidFill>
                  <a:schemeClr val="tx2">
                    <a:lumMod val="20000"/>
                    <a:lumOff val="80000"/>
                  </a:schemeClr>
                </a:solidFill>
                <a:effectLst>
                  <a:glow rad="101600">
                    <a:srgbClr val="436C00"/>
                  </a:glow>
                </a:effectLst>
                <a:latin typeface="Comic Sans MS" panose="030F0702030302020204" pitchFamily="66" charset="0"/>
              </a:rPr>
              <a:t>)</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511096"/>
            <a:ext cx="2532411" cy="1323439"/>
          </a:xfrm>
          <a:prstGeom prst="rect">
            <a:avLst/>
          </a:prstGeom>
          <a:noFill/>
        </p:spPr>
        <p:txBody>
          <a:bodyPr wrap="square" rtlCol="0">
            <a:spAutoFit/>
          </a:bodyPr>
          <a:lstStyle/>
          <a:p>
            <a:pPr>
              <a:spcBef>
                <a:spcPts val="600"/>
              </a:spcBef>
            </a:pPr>
            <a:r>
              <a:rPr lang="en-US" sz="2000" b="1" dirty="0"/>
              <a:t>Among other things, the prophets performed these tasks:</a:t>
            </a: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3348420"/>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4266313"/>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44361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43414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46694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5633" y="4338021"/>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250059"/>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0284" y="3466943"/>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WHICH WOMEN HAD THE GIFT OF PROPHECY?</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5">
                    <a:lumMod val="75000"/>
                  </a:schemeClr>
                </a:solidFill>
                <a:latin typeface="Comic Sans MS" panose="030F0702030302020204" pitchFamily="66" charset="0"/>
              </a:rPr>
              <a:t>“Now Deborah, a prophet, the wife of </a:t>
            </a:r>
            <a:r>
              <a:rPr lang="en-US" b="1" dirty="0" err="1">
                <a:solidFill>
                  <a:schemeClr val="accent5">
                    <a:lumMod val="75000"/>
                  </a:schemeClr>
                </a:solidFill>
                <a:latin typeface="Comic Sans MS" panose="030F0702030302020204" pitchFamily="66" charset="0"/>
              </a:rPr>
              <a:t>Lappidoth</a:t>
            </a:r>
            <a:r>
              <a:rPr lang="en-US" b="1" dirty="0">
                <a:solidFill>
                  <a:schemeClr val="accent5">
                    <a:lumMod val="75000"/>
                  </a:schemeClr>
                </a:solidFill>
                <a:latin typeface="Comic Sans MS" panose="030F0702030302020204" pitchFamily="66" charset="0"/>
              </a:rPr>
              <a:t>, was leading Israel at that time” </a:t>
            </a:r>
            <a:r>
              <a:rPr lang="en-US" sz="1400" b="1" dirty="0">
                <a:solidFill>
                  <a:schemeClr val="accent5">
                    <a:lumMod val="75000"/>
                  </a:schemeClr>
                </a:solidFill>
                <a:latin typeface="Comic Sans MS" panose="030F0702030302020204" pitchFamily="66" charset="0"/>
              </a:rPr>
              <a:t>(Judges 4:4 </a:t>
            </a:r>
            <a:r>
              <a:rPr lang="en-US" sz="1100" b="1" dirty="0">
                <a:solidFill>
                  <a:schemeClr val="accent5">
                    <a:lumMod val="75000"/>
                  </a:schemeClr>
                </a:solidFill>
                <a:latin typeface="Comic Sans MS" panose="030F0702030302020204" pitchFamily="66" charset="0"/>
              </a:rPr>
              <a:t>NIV</a:t>
            </a:r>
            <a:r>
              <a:rPr lang="en-US" sz="1400" b="1" dirty="0">
                <a:solidFill>
                  <a:schemeClr val="accent5">
                    <a:lumMod val="75000"/>
                  </a:schemeClr>
                </a:solidFill>
                <a:latin typeface="Comic Sans MS" panose="030F0702030302020204" pitchFamily="66" charset="0"/>
              </a:rPr>
              <a:t>)</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38100" y="1171575"/>
            <a:ext cx="9677400" cy="923330"/>
          </a:xfrm>
          <a:prstGeom prst="rect">
            <a:avLst/>
          </a:prstGeom>
          <a:noFill/>
        </p:spPr>
        <p:txBody>
          <a:bodyPr wrap="square" rtlCol="0">
            <a:spAutoFit/>
          </a:bodyPr>
          <a:lstStyle/>
          <a:p>
            <a:pPr>
              <a:spcBef>
                <a:spcPts val="600"/>
              </a:spcBef>
            </a:pPr>
            <a:r>
              <a:rPr lang="en-US" b="1" dirty="0"/>
              <a:t>The Old Testament mentions five female prophetesses. One of them, Noadiah, was a false prophet (Neh. 6:14). Regarding another, Isaiah's wife, we don't know if she is called a prophetess because she possessed that gift, or because she was the prophet's wife (Is.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n-US" sz="2000" b="1" dirty="0">
                <a:solidFill>
                  <a:schemeClr val="accent1">
                    <a:lumMod val="40000"/>
                    <a:lumOff val="60000"/>
                  </a:schemeClr>
                </a:solidFill>
                <a:effectLst>
                  <a:outerShdw blurRad="38100" dist="38100" dir="2700000" algn="tl">
                    <a:srgbClr val="000000">
                      <a:alpha val="43137"/>
                    </a:srgbClr>
                  </a:outerShdw>
                </a:effectLst>
              </a:rPr>
              <a:t>HULDAH. </a:t>
            </a:r>
            <a:r>
              <a:rPr lang="en-US" sz="2000" b="1" dirty="0">
                <a:solidFill>
                  <a:schemeClr val="bg1"/>
                </a:solidFill>
                <a:effectLst>
                  <a:outerShdw blurRad="38100" dist="38100" dir="2700000" algn="tl">
                    <a:srgbClr val="000000">
                      <a:alpha val="43137"/>
                    </a:srgbClr>
                  </a:outerShdw>
                </a:effectLst>
              </a:rPr>
              <a:t>She was consulted by Josiah about the book of the Law that had been found. In addition to answering the king's question, she spoke encouraging words to him</a:t>
            </a:r>
            <a:br>
              <a:rPr lang="en-US" sz="2000" b="1" dirty="0">
                <a:solidFill>
                  <a:schemeClr val="bg1"/>
                </a:solidFill>
                <a:effectLst>
                  <a:outerShdw blurRad="38100" dist="38100" dir="2700000" algn="tl">
                    <a:srgbClr val="000000">
                      <a:alpha val="43137"/>
                    </a:srgbClr>
                  </a:outerShdw>
                </a:effectLst>
              </a:rPr>
            </a:br>
            <a:r>
              <a:rPr lang="en-US" sz="2000" b="1" dirty="0">
                <a:solidFill>
                  <a:schemeClr val="bg1"/>
                </a:solidFill>
                <a:effectLst>
                  <a:outerShdw blurRad="38100" dist="38100" dir="2700000" algn="tl">
                    <a:srgbClr val="000000">
                      <a:alpha val="43137"/>
                    </a:srgbClr>
                  </a:outerShdw>
                </a:effectLst>
              </a:rPr>
              <a:t>(2 Kings 22:14-20).</a:t>
            </a:r>
            <a:endParaRPr lang="en-US" sz="2000"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n-US" sz="2000" b="1" dirty="0">
                <a:solidFill>
                  <a:schemeClr val="accent2">
                    <a:lumMod val="40000"/>
                    <a:lumOff val="60000"/>
                  </a:schemeClr>
                </a:solidFill>
                <a:effectLst>
                  <a:outerShdw blurRad="38100" dist="38100" dir="2700000" algn="tl">
                    <a:srgbClr val="000000">
                      <a:alpha val="43137"/>
                    </a:srgbClr>
                  </a:outerShdw>
                </a:effectLst>
              </a:rPr>
              <a:t>DEBORAH. </a:t>
            </a:r>
            <a:r>
              <a:rPr lang="en-US" sz="2000" b="1" dirty="0">
                <a:solidFill>
                  <a:schemeClr val="bg1"/>
                </a:solidFill>
                <a:effectLst>
                  <a:outerShdw blurRad="38100" dist="38100" dir="2700000" algn="tl">
                    <a:srgbClr val="000000">
                      <a:alpha val="43137"/>
                    </a:srgbClr>
                  </a:outerShdw>
                </a:effectLst>
              </a:rPr>
              <a:t>She held the dual office of prophetess and judge, and led the people in battle against Sisera, alongside Barak. After the victory, she sang a prophetic song of praise (Judges 4:4-9; 5:1).</a:t>
            </a:r>
            <a:endParaRPr lang="en-US" sz="2000"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n-US" sz="2000" b="1" dirty="0">
                <a:solidFill>
                  <a:schemeClr val="accent4">
                    <a:lumMod val="40000"/>
                    <a:lumOff val="60000"/>
                  </a:schemeClr>
                </a:solidFill>
                <a:effectLst>
                  <a:outerShdw blurRad="38100" dist="38100" dir="2700000" algn="tl">
                    <a:srgbClr val="000000">
                      <a:alpha val="43137"/>
                    </a:srgbClr>
                  </a:outerShdw>
                </a:effectLst>
              </a:rPr>
              <a:t>MARY. </a:t>
            </a:r>
            <a:r>
              <a:rPr lang="en-US" sz="2000" b="1" dirty="0">
                <a:solidFill>
                  <a:schemeClr val="bg1"/>
                </a:solidFill>
                <a:effectLst>
                  <a:outerShdw blurRad="38100" dist="38100" dir="2700000" algn="tl">
                    <a:srgbClr val="000000">
                      <a:alpha val="43137"/>
                    </a:srgbClr>
                  </a:outerShdw>
                </a:effectLst>
              </a:rPr>
              <a:t>As a prophetess, she led the women in song after the crossing of the Red Sea. She also helped her brothers lead the people during their pilgrimage in the desert</a:t>
            </a:r>
            <a:br>
              <a:rPr lang="en-US" sz="2000" b="1" dirty="0">
                <a:solidFill>
                  <a:schemeClr val="bg1"/>
                </a:solidFill>
                <a:effectLst>
                  <a:outerShdw blurRad="38100" dist="38100" dir="2700000" algn="tl">
                    <a:srgbClr val="000000">
                      <a:alpha val="43137"/>
                    </a:srgbClr>
                  </a:outerShdw>
                </a:effectLst>
              </a:rPr>
            </a:br>
            <a:r>
              <a:rPr lang="en-US" sz="2000" b="1" dirty="0">
                <a:solidFill>
                  <a:schemeClr val="bg1"/>
                </a:solidFill>
                <a:effectLst>
                  <a:outerShdw blurRad="38100" dist="38100" dir="2700000" algn="tl">
                    <a:srgbClr val="000000">
                      <a:alpha val="43137"/>
                    </a:srgbClr>
                  </a:outerShdw>
                </a:effectLst>
              </a:rPr>
              <a:t>(Ex. 15:20; Mic. 6:4).</a:t>
            </a:r>
            <a:endParaRPr lang="en-US" sz="2000"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646331"/>
          </a:xfrm>
          <a:prstGeom prst="rect">
            <a:avLst/>
          </a:prstGeom>
          <a:noFill/>
        </p:spPr>
        <p:txBody>
          <a:bodyPr wrap="square">
            <a:spAutoFit/>
          </a:bodyPr>
          <a:lstStyle/>
          <a:p>
            <a:pPr algn="ctr"/>
            <a:r>
              <a:rPr lang="en-US" sz="3600" b="1" dirty="0">
                <a:ln w="0"/>
                <a:solidFill>
                  <a:schemeClr val="bg1"/>
                </a:solidFill>
                <a:effectLst>
                  <a:innerShdw blurRad="63500" dist="50800" dir="13500000">
                    <a:srgbClr val="000000">
                      <a:alpha val="50000"/>
                    </a:srgbClr>
                  </a:innerShdw>
                </a:effectLst>
              </a:rPr>
              <a:t>WHAT CHARACTERISTICS DID FALSE PROPHETS HAVE?</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91999" cy="923330"/>
          </a:xfrm>
          <a:prstGeom prst="rect">
            <a:avLst/>
          </a:prstGeom>
          <a:noFill/>
        </p:spPr>
        <p:txBody>
          <a:bodyPr wrap="square">
            <a:spAutoFit/>
          </a:bodyPr>
          <a:lstStyle/>
          <a:p>
            <a:pPr algn="ct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“Then the Lord said to me, ‘The prophets are prophesying lies in my name. I have not sent them or appointed them or spoken to them. They are prophesying to you false visions, divinations, idolatries and the delusions of their own minds.’ ” </a:t>
            </a:r>
            <a:r>
              <a:rPr lang="en-U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(Jeremiah 14:14 </a:t>
            </a:r>
            <a:r>
              <a:rPr lang="en-US" sz="11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NIV</a:t>
            </a:r>
            <a:r>
              <a:rPr lang="en-U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endPar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620124" cy="707886"/>
          </a:xfrm>
          <a:prstGeom prst="rect">
            <a:avLst/>
          </a:prstGeom>
          <a:noFill/>
        </p:spPr>
        <p:txBody>
          <a:bodyPr wrap="square" rtlCol="0">
            <a:spAutoFit/>
          </a:bodyPr>
          <a:lstStyle/>
          <a:p>
            <a:pPr>
              <a:spcBef>
                <a:spcPts val="600"/>
              </a:spcBef>
            </a:pPr>
            <a:r>
              <a:rPr lang="en-US" sz="2000" b="1" dirty="0"/>
              <a:t>Not all who prophesied did so because they had received a message from God (Jer. 14:14). What was their message, and why did they deliver it?</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1080106579"/>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en-US" sz="2000" b="1" dirty="0"/>
              <a:t>Why would someone claim to speak for God when they know it's not true? Self-deception? A desire for recognition, or financial or other gain?</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707886"/>
          </a:xfrm>
          <a:prstGeom prst="rect">
            <a:avLst/>
          </a:prstGeom>
          <a:noFill/>
        </p:spPr>
        <p:txBody>
          <a:bodyPr wrap="square">
            <a:spAutoFit/>
          </a:bodyPr>
          <a:lstStyle/>
          <a:p>
            <a:pPr>
              <a:spcBef>
                <a:spcPts val="600"/>
              </a:spcBef>
            </a:pPr>
            <a:r>
              <a:rPr lang="en-US" sz="2000" b="1" dirty="0"/>
              <a:t>The true prophet always warns about the dangers of sin, and encourages people to be faithful regardless of the consequences.</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323439"/>
          </a:xfrm>
          <a:prstGeom prst="rect">
            <a:avLst/>
          </a:prstGeom>
          <a:noFill/>
        </p:spPr>
        <p:txBody>
          <a:bodyPr wrap="square">
            <a:spAutoFit/>
          </a:bodyPr>
          <a:lstStyle/>
          <a:p>
            <a:pPr lvl="0">
              <a:spcBef>
                <a:spcPts val="600"/>
              </a:spcBef>
              <a:defRPr/>
            </a:pPr>
            <a:r>
              <a:rPr lang="en-US" sz="2000" b="1" dirty="0">
                <a:solidFill>
                  <a:prstClr val="black"/>
                </a:solidFill>
              </a:rPr>
              <a:t>The saddest thing about false prophets is that there are people who listen to them and follow them. They like what they say because it requires no effort and doesn't stir their conscience. But following their path only leads to death.</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4832092"/>
          </a:xfrm>
          <a:prstGeom prst="rect">
            <a:avLst/>
          </a:prstGeom>
          <a:noFill/>
        </p:spPr>
        <p:txBody>
          <a:bodyPr wrap="square">
            <a:spAutoFit/>
          </a:bodyPr>
          <a:lstStyle/>
          <a:p>
            <a:pPr>
              <a:spcBef>
                <a:spcPts val="600"/>
              </a:spcBef>
            </a:pPr>
            <a:r>
              <a:rPr lang="en-US" sz="2800" b="1" dirty="0">
                <a:solidFill>
                  <a:srgbClr val="522E00"/>
                </a:solidFill>
                <a:latin typeface="Constantia" panose="02030602050306030303" pitchFamily="18" charset="0"/>
              </a:rPr>
              <a:t>“None of the apostles and prophets ever claimed to be without sin. Men who have lived the nearest to God, men who would sacrifice life itself rather than knowingly commit a wrong act, men whom God has honored with divine light and power, have confessed the sinfulness of their nature. They have put no confidence in the flesh, have claimed no righteousness of their own, but have trusted wholly in the righteousness of Christ.”</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6316408" y="5981199"/>
            <a:ext cx="3682482" cy="338554"/>
          </a:xfrm>
          <a:prstGeom prst="rect">
            <a:avLst/>
          </a:prstGeom>
          <a:noFill/>
        </p:spPr>
        <p:txBody>
          <a:bodyPr wrap="none" rtlCol="0">
            <a:spAutoFit/>
          </a:bodyPr>
          <a:lstStyle/>
          <a:p>
            <a:pPr algn="r"/>
            <a:r>
              <a:rPr lang="en-US" sz="1600" b="1" dirty="0" err="1">
                <a:solidFill>
                  <a:srgbClr val="522E00"/>
                </a:solidFill>
              </a:rPr>
              <a:t>EGW</a:t>
            </a:r>
            <a:r>
              <a:rPr lang="en-US" sz="1600" b="1" dirty="0">
                <a:solidFill>
                  <a:srgbClr val="522E00"/>
                </a:solidFill>
              </a:rPr>
              <a:t> (The Acts of the Apostles, p. 561)</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n-US" sz="3600" b="1" dirty="0">
                <a:ln w="6600">
                  <a:solidFill>
                    <a:srgbClr val="F85C84"/>
                  </a:solidFill>
                  <a:prstDash val="solid"/>
                </a:ln>
                <a:solidFill>
                  <a:srgbClr val="FFFFFF"/>
                </a:solidFill>
                <a:effectLst>
                  <a:outerShdw dist="38100" dir="2700000" algn="tl" rotWithShape="0">
                    <a:srgbClr val="F85C84"/>
                  </a:outerShdw>
                </a:effectLst>
              </a:rPr>
              <a:t>APPENDIX:</a:t>
            </a:r>
            <a:r>
              <a:rPr lang="en-US" sz="3600" b="1" dirty="0">
                <a:ln w="6600">
                  <a:solidFill>
                    <a:schemeClr val="accent2"/>
                  </a:solidFill>
                  <a:prstDash val="solid"/>
                </a:ln>
                <a:solidFill>
                  <a:srgbClr val="FFFFFF"/>
                </a:solidFill>
                <a:effectLst>
                  <a:outerShdw dist="38100" dir="2700000" algn="tl" rotWithShape="0">
                    <a:schemeClr val="accent2"/>
                  </a:outerShdw>
                </a:effectLst>
              </a:rPr>
              <a:t> THE PROPHETIC CALL OF ELLEN G. WHITE</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1015663"/>
          </a:xfrm>
          <a:prstGeom prst="rect">
            <a:avLst/>
          </a:prstGeom>
          <a:noFill/>
        </p:spPr>
        <p:txBody>
          <a:bodyPr wrap="square" rtlCol="0">
            <a:spAutoFit/>
          </a:bodyPr>
          <a:lstStyle/>
          <a:p>
            <a:pPr>
              <a:spcBef>
                <a:spcPts val="600"/>
              </a:spcBef>
            </a:pPr>
            <a:r>
              <a:rPr lang="en-US" sz="2000" b="1" dirty="0"/>
              <a:t>After her first vision, Ellen felt ill-prepared to fulfill her prophetic ministry.                     With poor health and limited education, the 17-year-old felt unworthy and incapable of carrying out her calling.</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749159"/>
            <a:ext cx="3733799" cy="2862322"/>
          </a:xfrm>
          <a:prstGeom prst="rect">
            <a:avLst/>
          </a:prstGeom>
          <a:noFill/>
        </p:spPr>
        <p:txBody>
          <a:bodyPr wrap="square">
            <a:spAutoFit/>
          </a:bodyPr>
          <a:lstStyle/>
          <a:p>
            <a:pPr>
              <a:spcBef>
                <a:spcPts val="600"/>
              </a:spcBef>
            </a:pPr>
            <a:r>
              <a:rPr lang="en-US" sz="2000" b="1" dirty="0"/>
              <a:t>Her ministry was instrumental in establishing the Adventist health and education systems, and she left behind approximately 100,000 pages of inspired writings that continue to communicate divine instruction throughout the world.</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spAutoFit/>
          </a:bodyPr>
          <a:lstStyle/>
          <a:p>
            <a:pPr lvl="0">
              <a:spcBef>
                <a:spcPts val="600"/>
              </a:spcBef>
              <a:defRPr/>
            </a:pPr>
            <a:r>
              <a:rPr lang="en-US" sz="2000" b="1" dirty="0">
                <a:solidFill>
                  <a:prstClr val="black"/>
                </a:solidFill>
              </a:rPr>
              <a:t>In less than twenty years, after receiving many visions, and supported by her husband –James White–, she had helped to create the foundations of the Seventh-day Adventist Church (officially founded in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49" cy="1015663"/>
          </a:xfrm>
          <a:prstGeom prst="rect">
            <a:avLst/>
          </a:prstGeom>
          <a:noFill/>
        </p:spPr>
        <p:txBody>
          <a:bodyPr wrap="square">
            <a:spAutoFit/>
          </a:bodyPr>
          <a:lstStyle/>
          <a:p>
            <a:pPr lvl="0">
              <a:spcBef>
                <a:spcPts val="600"/>
              </a:spcBef>
              <a:defRPr/>
            </a:pPr>
            <a:r>
              <a:rPr lang="en-US" sz="2000" b="1" dirty="0">
                <a:solidFill>
                  <a:prstClr val="black"/>
                </a:solidFill>
              </a:rPr>
              <a:t>A week after her first vision, she had a second vision in which she was warned of the challenges she would face. After much prayer, and encouraged by some of her brothers and sisters, Ellen finally accepted her calling.</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643</TotalTime>
  <Words>1435</Words>
  <Application>Microsoft Office PowerPoint</Application>
  <PresentationFormat>Panorámica</PresentationFormat>
  <Paragraphs>62</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vt:i4>
      </vt:variant>
    </vt:vector>
  </HeadingPairs>
  <TitlesOfParts>
    <vt:vector size="17" baseType="lpstr">
      <vt:lpstr>Constantia</vt:lpstr>
      <vt:lpstr>Aptos Display</vt:lpstr>
      <vt:lpstr>Aptos</vt:lpstr>
      <vt:lpstr>Comic Sans MS</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95</cp:revision>
  <dcterms:created xsi:type="dcterms:W3CDTF">2026-09-19T14:53:33Z</dcterms:created>
  <dcterms:modified xsi:type="dcterms:W3CDTF">2026-09-22T16:43:15Z</dcterms:modified>
</cp:coreProperties>
</file>