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 qsCatId="3D" csTypeId="urn:microsoft.com/office/officeart/2005/8/colors/colorful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n" sz="2400" b="1" dirty="0">
              <a:solidFill>
                <a:schemeClr val="bg1"/>
              </a:solidFill>
            </a:rPr>
            <a:t>We are…</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n" sz="2400" b="1" dirty="0">
              <a:solidFill>
                <a:schemeClr val="bg1"/>
              </a:solidFill>
            </a:rPr>
            <a:t>But…</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dirty="0" err="1">
              <a:solidFill>
                <a:schemeClr val="tx1"/>
              </a:solidFill>
            </a:rPr>
            <a:t>hard-pressed</a:t>
          </a:r>
          <a:endParaRPr lang="en"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crushed</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2000" b="1" dirty="0" err="1">
              <a:solidFill>
                <a:schemeClr val="tx1"/>
              </a:solidFill>
            </a:rPr>
            <a:t>perplexed</a:t>
          </a:r>
          <a:endParaRPr lang="en"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in </a:t>
          </a:r>
          <a:r>
            <a:rPr lang="es-ES" sz="2000" b="1" kern="1200" dirty="0" err="1">
              <a:solidFill>
                <a:prstClr val="black"/>
              </a:solidFill>
              <a:latin typeface="Aptos" panose="02110004020202020204"/>
              <a:ea typeface="+mn-ea"/>
              <a:cs typeface="+mn-cs"/>
            </a:rPr>
            <a:t>despair</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n" sz="2000" b="1" dirty="0">
              <a:solidFill>
                <a:schemeClr val="tx1"/>
              </a:solidFill>
            </a:rPr>
            <a:t>persecuted</a:t>
          </a: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forsaken</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dirty="0" err="1">
              <a:solidFill>
                <a:schemeClr val="tx1"/>
              </a:solidFill>
            </a:rPr>
            <a:t>struck</a:t>
          </a:r>
          <a:r>
            <a:rPr lang="es-ES" sz="2000" b="1" dirty="0">
              <a:solidFill>
                <a:schemeClr val="tx1"/>
              </a:solidFill>
            </a:rPr>
            <a:t> </a:t>
          </a:r>
          <a:r>
            <a:rPr lang="es-ES" sz="2000" b="1" dirty="0" err="1">
              <a:solidFill>
                <a:schemeClr val="tx1"/>
              </a:solidFill>
            </a:rPr>
            <a:t>down</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black"/>
              </a:solidFill>
              <a:latin typeface="Aptos" panose="02110004020202020204"/>
              <a:ea typeface="+mn-ea"/>
              <a:cs typeface="+mn-cs"/>
            </a:rPr>
            <a:t>not destroyed</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 qsCatId="simple" csTypeId="urn:microsoft.com/office/officeart/2005/8/colors/colorful4" csCatId="colorful" phldr="1"/>
      <dgm:spPr/>
      <dgm:t>
        <a:bodyPr/>
        <a:lstStyle/>
        <a:p>
          <a:endParaRPr lang="es-ES"/>
        </a:p>
      </dgm:t>
    </dgm:pt>
    <dgm:pt modelId="{BB6BBFFD-427E-464B-BA05-E9DA86C9623E}">
      <dgm:prSet custT="1"/>
      <dgm:spPr/>
      <dgm:t>
        <a:bodyPr/>
        <a:lstStyle/>
        <a:p>
          <a:r>
            <a:rPr lang="en" sz="2000" b="1">
              <a:solidFill>
                <a:schemeClr val="tx1"/>
              </a:solidFill>
            </a:rPr>
            <a:t>Christ gave his life out of love. This compels us to live for Him (2 Corinthians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en" sz="2000" b="1" dirty="0">
              <a:solidFill>
                <a:schemeClr val="tx1"/>
              </a:solidFill>
            </a:rPr>
            <a:t>Christ has made us new creatures. This compels us to leave our old life behind (2 Cor.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en" sz="2000" b="1" dirty="0">
              <a:effectLst>
                <a:outerShdw blurRad="38100" dist="38100" dir="2700000" algn="tl">
                  <a:srgbClr val="000000">
                    <a:alpha val="43137"/>
                  </a:srgbClr>
                </a:outerShdw>
              </a:effectLst>
            </a:rPr>
            <a:t>Christ has reconciled us to God. This compels us to be ambassadors of reconciliation (2 Cor. 5:18-20).</a:t>
          </a: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 qsCatId="3D" csTypeId="urn:microsoft.com/office/officeart/2005/8/colors/colorful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n" sz="2000" b="1" dirty="0">
              <a:solidFill>
                <a:schemeClr val="tx1"/>
              </a:solidFill>
            </a:rPr>
            <a:t>Endure difficulties (2 Cor.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To bear the fruit of the Spirit (2 Cor.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To be truthful and just (2 Cor.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n" sz="2000" b="1" dirty="0">
              <a:solidFill>
                <a:schemeClr val="tx1"/>
              </a:solidFill>
            </a:rPr>
            <a:t>Standing firm in any circumstance </a:t>
          </a:r>
          <a:br>
            <a:rPr lang="es-ES" sz="2000" b="1" dirty="0">
              <a:solidFill>
                <a:schemeClr val="tx1"/>
              </a:solidFill>
            </a:rPr>
          </a:br>
          <a:r>
            <a:rPr lang="en" sz="2000" b="1" dirty="0">
              <a:solidFill>
                <a:schemeClr val="tx1"/>
              </a:solidFill>
            </a:rPr>
            <a:t>(2 Cor.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en" sz="2000" b="1" dirty="0">
              <a:solidFill>
                <a:schemeClr val="tx1"/>
              </a:solidFill>
            </a:rPr>
            <a:t>Opening our hearts to others (2 Cor. 6:11-13 </a:t>
          </a:r>
          <a:r>
            <a:rPr lang="en" sz="2000" b="1" dirty="0" err="1">
              <a:solidFill>
                <a:schemeClr val="tx1"/>
              </a:solidFill>
            </a:rPr>
            <a:t>NIV </a:t>
          </a:r>
          <a:r>
            <a:rPr lang="en" sz="2000" b="1" dirty="0">
              <a:solidFill>
                <a:schemeClr val="tx1"/>
              </a:solidFill>
            </a:rPr>
            <a:t>)</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n" sz="2000" b="1" dirty="0">
              <a:solidFill>
                <a:schemeClr val="tx1"/>
              </a:solidFill>
            </a:rPr>
            <a:t>To separate ourselves from the harmful influence of unbelievers (2 Cor.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n" sz="2400" b="1" dirty="0"/>
            <a:t>Called</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Get out of the places of sin</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Separate yourselves from sinners</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n" sz="2400" b="1" dirty="0"/>
            <a:t>Consequences</a:t>
          </a: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I will dwell with you</a:t>
          </a: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I will be your Father</a:t>
          </a:r>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Do not touch what is unclean</a:t>
          </a: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I will receive you</a:t>
          </a: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I will be your God</a:t>
          </a: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You will be my people</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We are…</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hard-pressed</a:t>
          </a:r>
          <a:endParaRPr lang="en"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perplexed</a:t>
          </a:r>
          <a:endParaRPr lang="en"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persecuted</a:t>
          </a: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struck</a:t>
          </a:r>
          <a:r>
            <a:rPr lang="es-ES" sz="2000" b="1" kern="1200" dirty="0">
              <a:solidFill>
                <a:schemeClr val="tx1"/>
              </a:solidFill>
            </a:rPr>
            <a:t> </a:t>
          </a:r>
          <a:r>
            <a:rPr lang="es-ES" sz="2000" b="1" kern="1200" dirty="0" err="1">
              <a:solidFill>
                <a:schemeClr val="tx1"/>
              </a:solidFill>
            </a:rPr>
            <a:t>down</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But…</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crushed</a:t>
          </a:r>
          <a:endParaRPr lang="en"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in </a:t>
          </a:r>
          <a:r>
            <a:rPr lang="es-ES" sz="2000" b="1" kern="1200" dirty="0" err="1">
              <a:solidFill>
                <a:prstClr val="black"/>
              </a:solidFill>
              <a:latin typeface="Aptos" panose="02110004020202020204"/>
              <a:ea typeface="+mn-ea"/>
              <a:cs typeface="+mn-cs"/>
            </a:rPr>
            <a:t>despair</a:t>
          </a:r>
          <a:endParaRPr lang="en"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forsaken</a:t>
          </a:r>
          <a:endParaRPr lang="en"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black"/>
              </a:solidFill>
              <a:latin typeface="Aptos" panose="02110004020202020204"/>
              <a:ea typeface="+mn-ea"/>
              <a:cs typeface="+mn-cs"/>
            </a:rPr>
            <a:t>not destroyed</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Christ gave his life out of love. This compels us to live for Him (2 Corinthians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Christ has made us new creatures. This compels us to leave our old life behind (2 Cor.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Christ has reconciled us to God. This compels us to be ambassadors of reconciliation (2 Cor. 5:18-20).</a:t>
          </a: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Endure difficulties (2 Cor.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To bear the fruit of the Spirit (2 Cor.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To be truthful and just (2 Cor.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Standing firm in any circumstance </a:t>
          </a:r>
          <a:br>
            <a:rPr lang="es-ES" sz="2000" b="1" kern="1200" dirty="0">
              <a:solidFill>
                <a:schemeClr val="tx1"/>
              </a:solidFill>
            </a:rPr>
          </a:br>
          <a:r>
            <a:rPr lang="en" sz="2000" b="1" kern="1200" dirty="0">
              <a:solidFill>
                <a:schemeClr val="tx1"/>
              </a:solidFill>
            </a:rPr>
            <a:t>(2 Cor.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Opening our hearts to others (2 Cor. 6:11-13 </a:t>
          </a:r>
          <a:r>
            <a:rPr lang="en" sz="2000" b="1" kern="1200" dirty="0" err="1">
              <a:solidFill>
                <a:schemeClr val="tx1"/>
              </a:solidFill>
            </a:rPr>
            <a:t>NIV </a:t>
          </a:r>
          <a:r>
            <a:rPr lang="en" sz="2000" b="1" kern="1200" dirty="0">
              <a:solidFill>
                <a:schemeClr val="tx1"/>
              </a:solidFill>
            </a:rPr>
            <a:t>)</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To separate ourselves from the harmful influence of unbelievers (2 Cor.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41929"/>
          <a:ext cx="4724399" cy="1713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n" sz="2000" b="1" kern="1200" dirty="0"/>
            <a:t>Get out of the places of sin</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t>Separate yourselves from sinners</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t>Do not touch what is unclean</a:t>
          </a:r>
        </a:p>
      </dsp:txBody>
      <dsp:txXfrm>
        <a:off x="0" y="241929"/>
        <a:ext cx="4724399" cy="1713600"/>
      </dsp:txXfrm>
    </dsp:sp>
    <dsp:sp modelId="{8CA31D7B-4932-4101-A40D-C4E41FBF3C33}">
      <dsp:nvSpPr>
        <dsp:cNvPr id="0" name=""/>
        <dsp:cNvSpPr/>
      </dsp:nvSpPr>
      <dsp:spPr>
        <a:xfrm>
          <a:off x="236220" y="5769"/>
          <a:ext cx="3307080" cy="4723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 sz="2400" b="1" kern="1200" dirty="0"/>
            <a:t>Called</a:t>
          </a:r>
        </a:p>
      </dsp:txBody>
      <dsp:txXfrm>
        <a:off x="259277" y="28826"/>
        <a:ext cx="3260966" cy="426206"/>
      </dsp:txXfrm>
    </dsp:sp>
    <dsp:sp modelId="{0B77B9BE-14BF-4E81-B518-2EB7008C0C27}">
      <dsp:nvSpPr>
        <dsp:cNvPr id="0" name=""/>
        <dsp:cNvSpPr/>
      </dsp:nvSpPr>
      <dsp:spPr>
        <a:xfrm>
          <a:off x="0" y="2278089"/>
          <a:ext cx="4724399" cy="20664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n" sz="2000" b="1" kern="1200" dirty="0"/>
            <a:t>I will dwell with you</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I will be your God</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You will be my people</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I will receive you</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I will be your Father</a:t>
          </a:r>
        </a:p>
      </dsp:txBody>
      <dsp:txXfrm>
        <a:off x="0" y="2278089"/>
        <a:ext cx="4724399" cy="2066400"/>
      </dsp:txXfrm>
    </dsp:sp>
    <dsp:sp modelId="{10D1A03A-6952-4C5D-9531-7BD8145E38A2}">
      <dsp:nvSpPr>
        <dsp:cNvPr id="0" name=""/>
        <dsp:cNvSpPr/>
      </dsp:nvSpPr>
      <dsp:spPr>
        <a:xfrm>
          <a:off x="236220" y="2041929"/>
          <a:ext cx="3307080" cy="47232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 sz="2400" b="1" kern="1200" dirty="0"/>
            <a:t>Consequences</a:t>
          </a:r>
        </a:p>
      </dsp:txBody>
      <dsp:txXfrm>
        <a:off x="259277" y="2064986"/>
        <a:ext cx="3260966"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03/08/2026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03/08/2026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1446550"/>
          </a:xfrm>
          <a:prstGeom prst="rect">
            <a:avLst/>
          </a:prstGeom>
          <a:noFill/>
        </p:spPr>
        <p:txBody>
          <a:bodyPr wrap="square" rtlCol="0">
            <a:spAutoFit/>
          </a:bodyPr>
          <a:lstStyle/>
          <a:p>
            <a:r>
              <a:rPr lang="en" sz="4400" b="1" dirty="0">
                <a:ln w="6600">
                  <a:solidFill>
                    <a:schemeClr val="accent2"/>
                  </a:solidFill>
                  <a:prstDash val="solid"/>
                </a:ln>
                <a:solidFill>
                  <a:srgbClr val="FFFFFF"/>
                </a:solidFill>
                <a:effectLst>
                  <a:outerShdw dist="38100" dir="2700000" algn="tl" rotWithShape="0">
                    <a:schemeClr val="accent2"/>
                  </a:outerShdw>
                </a:effectLst>
              </a:rPr>
              <a:t>AUTHENTIC CHRISTIAN MINISTRY</a:t>
            </a: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945601"/>
            <a:ext cx="1513047" cy="1200329"/>
          </a:xfrm>
          <a:prstGeom prst="rect">
            <a:avLst/>
          </a:prstGeom>
          <a:noFill/>
        </p:spPr>
        <p:txBody>
          <a:bodyPr wrap="square" rtlCol="0">
            <a:spAutoFit/>
            <a:scene3d>
              <a:camera prst="isometricOffAxis2Left"/>
              <a:lightRig rig="threePt" dir="t"/>
            </a:scene3d>
            <a:sp3d/>
          </a:bodyPr>
          <a:lstStyle/>
          <a:p>
            <a:pPr algn="ctr"/>
            <a:r>
              <a:rPr lang="en" b="1" dirty="0">
                <a:solidFill>
                  <a:srgbClr val="543F22"/>
                </a:solidFill>
              </a:rPr>
              <a:t>Lesson 10 for September 5,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THE RESULT OF JOINT EFFORT</a:t>
            </a: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COMFORT AND JOY</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en-US" b="1" dirty="0">
                <a:solidFill>
                  <a:schemeClr val="accent2">
                    <a:lumMod val="50000"/>
                  </a:schemeClr>
                </a:solidFill>
                <a:latin typeface="Comic Sans MS" panose="030F0702030302020204" pitchFamily="66" charset="0"/>
              </a:rPr>
              <a:t>I have spoken to you with great frankness; I take great pride in you. I am greatly encouraged; in all our troubles my joy knows no bounds</a:t>
            </a:r>
            <a:r>
              <a:rPr lang="en" b="1" dirty="0">
                <a:solidFill>
                  <a:schemeClr val="accent2">
                    <a:lumMod val="50000"/>
                  </a:schemeClr>
                </a:solidFill>
                <a:latin typeface="Comic Sans MS" panose="030F0702030302020204" pitchFamily="66" charset="0"/>
              </a:rPr>
              <a:t>.” </a:t>
            </a:r>
            <a:r>
              <a:rPr lang="en" sz="1400" b="1" dirty="0">
                <a:solidFill>
                  <a:schemeClr val="accent2">
                    <a:lumMod val="50000"/>
                  </a:schemeClr>
                </a:solidFill>
                <a:latin typeface="Comic Sans MS" panose="030F0702030302020204" pitchFamily="66" charset="0"/>
              </a:rPr>
              <a:t>(2 Corinthians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417203"/>
            <a:ext cx="6570044" cy="707886"/>
          </a:xfrm>
          <a:prstGeom prst="rect">
            <a:avLst/>
          </a:prstGeom>
          <a:noFill/>
        </p:spPr>
        <p:txBody>
          <a:bodyPr wrap="square" rtlCol="0">
            <a:spAutoFit/>
          </a:bodyPr>
          <a:lstStyle/>
          <a:p>
            <a:pPr>
              <a:spcBef>
                <a:spcPts val="600"/>
              </a:spcBef>
            </a:pPr>
            <a:r>
              <a:rPr lang="en" sz="2000" b="1" dirty="0"/>
              <a:t>Despite the problems he faced, Paul was overjoyed.                                      (2 Cor. 7:4). What caused this joy?</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623840"/>
            <a:ext cx="9143198" cy="1015663"/>
          </a:xfrm>
          <a:prstGeom prst="rect">
            <a:avLst/>
          </a:prstGeom>
          <a:noFill/>
        </p:spPr>
        <p:txBody>
          <a:bodyPr wrap="square">
            <a:spAutoFit/>
          </a:bodyPr>
          <a:lstStyle/>
          <a:p>
            <a:pPr>
              <a:spcBef>
                <a:spcPts val="600"/>
              </a:spcBef>
            </a:pPr>
            <a:r>
              <a:rPr lang="en" sz="2000" b="1" dirty="0"/>
              <a:t>Thus, there was comfort for all. Titus, Paul's companion, was comforted.                                    (2 Cor. 7:7). Paul was comforted by Titus's arrival (2 Cor. 7:6). The Corinthians had been comforted, which also brought comfort to Paul (2 Cor.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242366"/>
            <a:ext cx="6570043"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Paul had written a harsh letter to the Corinthians, which had saddened them (2 Cor. 7:8). But that sadness led them to repentance (2 Cor. 7:9-10). This produced a complete change in their relationship with Paul, and with one another (2 Cor. 7:11-12).</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798423"/>
            <a:ext cx="914319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But Paul took no credit for it. If pastors and members can enjoy joy and comfort, it is because God “comforts the humble” (2 Cor.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57549" y="988189"/>
            <a:ext cx="8582025" cy="4970591"/>
          </a:xfrm>
          <a:prstGeom prst="rect">
            <a:avLst/>
          </a:prstGeom>
          <a:noFill/>
        </p:spPr>
        <p:txBody>
          <a:bodyPr wrap="square">
            <a:spAutoFit/>
          </a:bodyPr>
          <a:lstStyle/>
          <a:p>
            <a:pPr>
              <a:spcBef>
                <a:spcPts val="600"/>
              </a:spcBef>
            </a:pPr>
            <a:r>
              <a:rPr lang="en" sz="2600" b="1" dirty="0">
                <a:latin typeface="Constantia" panose="02030602050306030303" pitchFamily="18" charset="0"/>
              </a:rPr>
              <a:t>“</a:t>
            </a:r>
            <a:r>
              <a:rPr lang="en-US" sz="2600" b="1" dirty="0">
                <a:latin typeface="Constantia" panose="02030602050306030303" pitchFamily="18" charset="0"/>
              </a:rPr>
              <a:t>Ministry means service, and to this ministry we are all called. It is a dishonor to God for anyone to choose a life of self-pleasing. My brethren and sisters, do you realize that every year thousands and thousands of souls are perishing, dying in their sins because the light of truth has not been flashed upon their pathway?</a:t>
            </a:r>
            <a:r>
              <a:rPr lang="en" sz="2600" b="1" dirty="0">
                <a:latin typeface="Constantia" panose="02030602050306030303" pitchFamily="18" charset="0"/>
              </a:rPr>
              <a:t>”</a:t>
            </a:r>
          </a:p>
          <a:p>
            <a:pPr>
              <a:spcBef>
                <a:spcPts val="600"/>
              </a:spcBef>
            </a:pPr>
            <a:r>
              <a:rPr lang="en-US" sz="2600" b="1" dirty="0">
                <a:latin typeface="Constantia" panose="02030602050306030303" pitchFamily="18" charset="0"/>
              </a:rPr>
              <a:t>There is a great work to be done in our world. Men and women are to be converted, not by the gift of tongues nor by the working of miracles, but by the preaching of Christ crucified. Why delay the effort to make the world better? </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3371820" cy="338554"/>
          </a:xfrm>
          <a:prstGeom prst="rect">
            <a:avLst/>
          </a:prstGeom>
          <a:noFill/>
        </p:spPr>
        <p:txBody>
          <a:bodyPr wrap="none" rtlCol="0">
            <a:spAutoFit/>
          </a:bodyPr>
          <a:lstStyle/>
          <a:p>
            <a:r>
              <a:rPr lang="en" sz="1600" b="1" dirty="0"/>
              <a:t>EGW (</a:t>
            </a:r>
            <a:r>
              <a:rPr lang="en-US" sz="1600" b="1" dirty="0"/>
              <a:t>Reflecting Christ</a:t>
            </a:r>
            <a:r>
              <a:rPr lang="en" sz="1600" b="1" dirty="0"/>
              <a:t>, August 30)</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“We are afflicted in every way, but not crushed; perplexed, but not driven to despair; persecuted, but not forsaken; struck down, but not destroyed; always carrying in the body the death of Jesus, so that the life of Jesus may also be manifested in our bodies”</a:t>
            </a:r>
            <a:r>
              <a:rPr kumimoji="0" lang="es-ES" sz="1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Corinthians 4:8–10, </a:t>
            </a:r>
            <a:r>
              <a:rPr kumimoji="0" lang="es-ES" sz="11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ESV</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dirty="0">
                <a:solidFill>
                  <a:srgbClr val="35559D"/>
                </a:solidFill>
              </a:rPr>
              <a:t>THE WORK OF THE PASTOR</a:t>
            </a:r>
          </a:p>
          <a:p>
            <a:pPr lvl="1">
              <a:spcBef>
                <a:spcPts val="600"/>
              </a:spcBef>
            </a:pPr>
            <a:r>
              <a:rPr lang="en" sz="2000" b="1" dirty="0"/>
              <a:t>Competent Ministers</a:t>
            </a:r>
          </a:p>
          <a:p>
            <a:pPr lvl="1">
              <a:spcBef>
                <a:spcPts val="600"/>
              </a:spcBef>
            </a:pPr>
            <a:r>
              <a:rPr lang="en" sz="2000" b="1" dirty="0"/>
              <a:t>The risks of ministry</a:t>
            </a:r>
          </a:p>
          <a:p>
            <a:pPr>
              <a:spcBef>
                <a:spcPts val="600"/>
              </a:spcBef>
            </a:pPr>
            <a:r>
              <a:rPr lang="en" sz="2000" b="1" dirty="0">
                <a:solidFill>
                  <a:srgbClr val="BA4242"/>
                </a:solidFill>
              </a:rPr>
              <a:t>THE DUTIES OF THE MEMBERS</a:t>
            </a:r>
          </a:p>
          <a:p>
            <a:pPr lvl="1">
              <a:spcBef>
                <a:spcPts val="600"/>
              </a:spcBef>
            </a:pPr>
            <a:r>
              <a:rPr lang="en" sz="2000" b="1" dirty="0"/>
              <a:t>Ambassadors of reconciliation</a:t>
            </a:r>
          </a:p>
          <a:p>
            <a:pPr lvl="1">
              <a:spcBef>
                <a:spcPts val="600"/>
              </a:spcBef>
            </a:pPr>
            <a:r>
              <a:rPr lang="en" sz="2000" b="1" dirty="0"/>
              <a:t>The call to holiness</a:t>
            </a:r>
          </a:p>
          <a:p>
            <a:pPr>
              <a:spcBef>
                <a:spcPts val="600"/>
              </a:spcBef>
            </a:pPr>
            <a:r>
              <a:rPr lang="en" sz="2000" b="1" dirty="0">
                <a:solidFill>
                  <a:srgbClr val="6B9B32"/>
                </a:solidFill>
              </a:rPr>
              <a:t>THE RESULT OF JOINT EFFORT</a:t>
            </a:r>
          </a:p>
          <a:p>
            <a:pPr lvl="1">
              <a:spcBef>
                <a:spcPts val="600"/>
              </a:spcBef>
            </a:pPr>
            <a:r>
              <a:rPr lang="en" sz="2000" b="1" dirty="0"/>
              <a:t>Comfort and joy</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707886"/>
          </a:xfrm>
          <a:prstGeom prst="rect">
            <a:avLst/>
          </a:prstGeom>
          <a:noFill/>
        </p:spPr>
        <p:txBody>
          <a:bodyPr wrap="square" rtlCol="0">
            <a:spAutoFit/>
          </a:bodyPr>
          <a:lstStyle/>
          <a:p>
            <a:pPr>
              <a:spcBef>
                <a:spcPts val="600"/>
              </a:spcBef>
            </a:pPr>
            <a:r>
              <a:rPr lang="en" sz="2000" b="1" dirty="0"/>
              <a:t>Who said a pastor's life is comfortable? Ministers of the gospel bear a great responsibility, and their efforts are not without danger.</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When the church collaborates with its ministers and makes decisive changes in its lifestyle, it becomes a reconciling element that imparts comfort and joy to all.</a:t>
            </a: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Love for perishing souls, and the tender care they must provide to maintain and build up those who have already accepted the gospel, is what distinguishes true ministers from ravenous wolves.</a:t>
            </a: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THE WORK OF THE PASTOR</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n" sz="4400" b="1" spc="600" dirty="0">
                <a:ln w="13462">
                  <a:noFill/>
                  <a:prstDash val="solid"/>
                </a:ln>
                <a:solidFill>
                  <a:schemeClr val="accent2">
                    <a:lumMod val="75000"/>
                  </a:schemeClr>
                </a:solidFill>
                <a:effectLst>
                  <a:outerShdw dist="25400" dir="2700000" algn="bl" rotWithShape="0">
                    <a:srgbClr val="FFFF00"/>
                  </a:outerShdw>
                </a:effectLst>
              </a:rPr>
              <a:t>COMPETENT MINISTERS</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664717" cy="1631216"/>
          </a:xfrm>
          <a:prstGeom prst="rect">
            <a:avLst/>
          </a:prstGeom>
          <a:noFill/>
        </p:spPr>
        <p:txBody>
          <a:bodyPr wrap="square" rtlCol="0">
            <a:spAutoFit/>
          </a:bodyPr>
          <a:lstStyle/>
          <a:p>
            <a:pPr>
              <a:spcBef>
                <a:spcPts val="600"/>
              </a:spcBef>
            </a:pPr>
            <a:r>
              <a:rPr lang="en" sz="2000" b="1" dirty="0"/>
              <a:t>Some things don't change much over time. Letters of recommendation still open doors today, just as they did in the first century. Did Paul need a letter of recommendation to be accepted by the church in Corinth? (2 Corinthians 3:1)</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“Y</a:t>
            </a:r>
            <a:r>
              <a:rPr lang="en-US" b="1" dirty="0" err="1">
                <a:solidFill>
                  <a:srgbClr val="7030A0"/>
                </a:solidFill>
                <a:latin typeface="Comic Sans MS" panose="030F0702030302020204" pitchFamily="66" charset="0"/>
              </a:rPr>
              <a:t>ou</a:t>
            </a:r>
            <a:r>
              <a:rPr lang="en-US" b="1" dirty="0">
                <a:solidFill>
                  <a:srgbClr val="7030A0"/>
                </a:solidFill>
                <a:latin typeface="Comic Sans MS" panose="030F0702030302020204" pitchFamily="66" charset="0"/>
              </a:rPr>
              <a:t> yourselves are our letter, written on our hearts, known and read by everyone</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(2 Corinthians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4333088"/>
            <a:ext cx="5230762" cy="1323439"/>
          </a:xfrm>
          <a:prstGeom prst="rect">
            <a:avLst/>
          </a:prstGeom>
          <a:noFill/>
        </p:spPr>
        <p:txBody>
          <a:bodyPr wrap="square">
            <a:spAutoFit/>
          </a:bodyPr>
          <a:lstStyle/>
          <a:p>
            <a:pPr>
              <a:spcBef>
                <a:spcPts val="600"/>
              </a:spcBef>
            </a:pPr>
            <a:r>
              <a:rPr lang="en" sz="2000" b="1" dirty="0"/>
              <a:t>Paul and his assistants were “</a:t>
            </a:r>
            <a:r>
              <a:rPr lang="en-US" sz="2000" b="1" dirty="0"/>
              <a:t>competent as ministers of a new covenant</a:t>
            </a:r>
            <a:r>
              <a:rPr lang="en" sz="2000" b="1" dirty="0"/>
              <a:t>” (2 Cor. 3:6 </a:t>
            </a:r>
            <a:r>
              <a:rPr lang="en" sz="1600" b="1" dirty="0"/>
              <a:t>NIV</a:t>
            </a:r>
            <a:r>
              <a:rPr lang="en" sz="2000" b="1" dirty="0"/>
              <a:t>). A glorious covenant, written by the Spirit on the heart for eternal life.</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808449"/>
            <a:ext cx="6705597"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He possessed the best letter of recommendation available: the Corinthians themselves (2 Cor. 3:2). Their hearts had been transformed by the grace of God, through the preaching of the apostle and his collaborators (2 Cor.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549949"/>
            <a:ext cx="530396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But some followed another covenant, that of salvation by the works of the Law written in stone, which prevented them from perceiving the glory of grace (2 Cor. 3:7-9).</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THE RISKS OF MINISTRY</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All this is for your benefit, so that the grace that is reaching more and more people may cause thanksgiving to overflow to the glory of God</a:t>
            </a: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Corinthians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31216"/>
          </a:xfrm>
          <a:prstGeom prst="rect">
            <a:avLst/>
          </a:prstGeom>
          <a:noFill/>
        </p:spPr>
        <p:txBody>
          <a:bodyPr wrap="square" rtlCol="0">
            <a:spAutoFit/>
          </a:bodyPr>
          <a:lstStyle/>
          <a:p>
            <a:pPr>
              <a:spcBef>
                <a:spcPts val="600"/>
              </a:spcBef>
            </a:pPr>
            <a:r>
              <a:rPr lang="en" sz="2000" b="1" dirty="0"/>
              <a:t>Paul understood and endured the risks of ministry. But he knew these risks were worthwhile, and he bore them out of love for the people to whom he gave the opportunity to attain salvation (2 Cor. 4:15). Moreover, he had the assurance of divine help (2 Cor.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822848294"/>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en" sz="2000" b="1" dirty="0"/>
              <a:t>The gospel is preached through frail human beings so that the glory may be for God alone.</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Sufferings are a “</a:t>
            </a:r>
            <a:r>
              <a:rPr lang="en-US" sz="2000" b="1" dirty="0">
                <a:solidFill>
                  <a:prstClr val="black"/>
                </a:solidFill>
              </a:rPr>
              <a:t>light affliction, which is but for a moment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compared with the “excellent and eternal weight of glory” that we will obtain on the day of resurrection (2 Cor. 4:14-18).</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rgbClr val="C00000"/>
                </a:solidFill>
                <a:effectLst>
                  <a:outerShdw blurRad="12700" dist="38100" dir="2700000" algn="tl" rotWithShape="0">
                    <a:srgbClr val="FFC000"/>
                  </a:outerShdw>
                </a:effectLst>
              </a:rPr>
              <a:t>THE DUTIES OF THE MEMBERS</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rPr>
              <a:t>AMBASSADORS OF RECONCILIATION</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en" b="1" dirty="0">
                <a:solidFill>
                  <a:schemeClr val="accent6">
                    <a:lumMod val="50000"/>
                  </a:schemeClr>
                </a:solidFill>
                <a:latin typeface="Comic Sans MS" panose="030F0702030302020204" pitchFamily="66" charset="0"/>
              </a:rPr>
              <a:t>“</a:t>
            </a:r>
            <a:r>
              <a:rPr lang="en-US" b="1" dirty="0">
                <a:solidFill>
                  <a:schemeClr val="accent6">
                    <a:lumMod val="50000"/>
                  </a:schemeClr>
                </a:solidFill>
                <a:latin typeface="Comic Sans MS" panose="030F0702030302020204" pitchFamily="66" charset="0"/>
              </a:rPr>
              <a:t>All this is from God, who reconciled us to himself through Christ and gave us the ministry of reconciliation</a:t>
            </a:r>
            <a:r>
              <a:rPr lang="en"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(2 Corinthians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1323439"/>
          </a:xfrm>
          <a:prstGeom prst="rect">
            <a:avLst/>
          </a:prstGeom>
          <a:noFill/>
        </p:spPr>
        <p:txBody>
          <a:bodyPr wrap="square" rtlCol="0">
            <a:spAutoFit/>
          </a:bodyPr>
          <a:lstStyle/>
          <a:p>
            <a:pPr>
              <a:spcBef>
                <a:spcPts val="600"/>
              </a:spcBef>
            </a:pPr>
            <a:r>
              <a:rPr lang="en" sz="2000" b="1" dirty="0"/>
              <a:t>The driving force that should govern the life of the church (and of each member) is this: “</a:t>
            </a:r>
            <a:r>
              <a:rPr lang="en-US" sz="2000" b="1" dirty="0"/>
              <a:t>For Christ’s love compels us</a:t>
            </a:r>
            <a:r>
              <a:rPr lang="en" sz="2000" b="1" dirty="0"/>
              <a:t>” (2 Corinthians 5:14 </a:t>
            </a:r>
            <a:r>
              <a:rPr lang="en" sz="1600" b="1" dirty="0"/>
              <a:t>NIV </a:t>
            </a:r>
            <a:r>
              <a:rPr lang="en" sz="2000" b="1" dirty="0"/>
              <a:t>). What does this love consist of, and what compels us?</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856925622"/>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a:spcBef>
                <a:spcPts val="600"/>
              </a:spcBef>
            </a:pPr>
            <a:r>
              <a:rPr lang="en" sz="2000" b="1" dirty="0"/>
              <a:t>The love of Christ, therefore, leads us to a radical change of life. Living the love of Christ also leads us to share that love with others, urging them to accept the message of hope: “Be reconciled to God” (2 Cor.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THE CALL TO HOLINESS</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en" b="1" dirty="0">
                <a:solidFill>
                  <a:schemeClr val="accent3">
                    <a:lumMod val="50000"/>
                  </a:schemeClr>
                </a:solidFill>
                <a:latin typeface="Comic Sans MS" panose="030F0702030302020204" pitchFamily="66" charset="0"/>
              </a:rPr>
              <a:t>“</a:t>
            </a:r>
            <a:r>
              <a:rPr lang="en-US" b="1" dirty="0">
                <a:solidFill>
                  <a:schemeClr val="accent3">
                    <a:lumMod val="50000"/>
                  </a:schemeClr>
                </a:solidFill>
                <a:latin typeface="Comic Sans MS" panose="030F0702030302020204" pitchFamily="66" charset="0"/>
              </a:rPr>
              <a:t>Therefore, since we have these promises, dear friends, let us purify ourselves from everything that contaminates body and spirit, perfecting holiness out of reverence for God</a:t>
            </a:r>
            <a:r>
              <a:rPr lang="en" b="1" dirty="0">
                <a:solidFill>
                  <a:schemeClr val="accent3">
                    <a:lumMod val="50000"/>
                  </a:schemeClr>
                </a:solidFill>
                <a:latin typeface="Comic Sans MS" panose="030F0702030302020204" pitchFamily="66" charset="0"/>
              </a:rPr>
              <a:t>.” </a:t>
            </a:r>
            <a:r>
              <a:rPr lang="en" sz="1400" b="1" dirty="0">
                <a:solidFill>
                  <a:schemeClr val="accent3">
                    <a:lumMod val="50000"/>
                  </a:schemeClr>
                </a:solidFill>
                <a:latin typeface="Comic Sans MS" panose="030F0702030302020204" pitchFamily="66" charset="0"/>
              </a:rPr>
              <a:t>(2 Corinthians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en" sz="2000" b="1" dirty="0"/>
              <a:t>The call to holiness affects the daily lives of both ministers and members:</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220934449"/>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en" sz="2000" b="1" dirty="0"/>
              <a:t>Combining various passages from the Old Testament, Paul summarizes the call to holiness and its consequences (2 Cor.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2074440179"/>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591</TotalTime>
  <Words>1277</Words>
  <Application>Microsoft Office PowerPoint</Application>
  <PresentationFormat>Panorámica</PresentationFormat>
  <Paragraphs>78</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Comic Sans MS</vt:lpstr>
      <vt:lpstr>Aptos</vt:lpstr>
      <vt:lpstr>Arial</vt:lpstr>
      <vt:lpstr>Constantia</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72</cp:revision>
  <dcterms:created xsi:type="dcterms:W3CDTF">2026-07-25T16:44:22Z</dcterms:created>
  <dcterms:modified xsi:type="dcterms:W3CDTF">2026-08-03T06:58:54Z</dcterms:modified>
</cp:coreProperties>
</file>