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s-ES"/>
        </a:p>
      </dgm:t>
    </dgm:pt>
    <dgm:pt modelId="{C7E45D00-68E8-4236-8B2B-FF1BF12696A7}">
      <dgm:prSet phldrT="[Texto]" phldr="0" custT="1"/>
      <dgm:spPr/>
      <dgm:t>
        <a:bodyPr/>
        <a:lstStyle/>
        <a:p>
          <a:r>
            <a:rPr lang="es-ES" sz="2600" b="1" noProof="0" dirty="0">
              <a:effectLst>
                <a:outerShdw blurRad="38100" dist="38100" dir="2700000" algn="tl">
                  <a:srgbClr val="000000"/>
                </a:outerShdw>
              </a:effectLst>
            </a:rPr>
            <a:t>The </a:t>
          </a:r>
          <a:r>
            <a:rPr lang="es-ES" sz="2600" b="1" noProof="0" dirty="0" err="1">
              <a:effectLst>
                <a:outerShdw blurRad="38100" dist="38100" dir="2700000" algn="tl">
                  <a:srgbClr val="000000"/>
                </a:outerShdw>
              </a:effectLst>
            </a:rPr>
            <a:t>call</a:t>
          </a:r>
          <a:r>
            <a:rPr lang="es-ES" sz="2600" b="1" noProof="0" dirty="0">
              <a:effectLst>
                <a:outerShdw blurRad="38100" dist="38100" dir="2700000" algn="tl">
                  <a:srgbClr val="000000"/>
                </a:outerShdw>
              </a:effectLst>
            </a:rPr>
            <a:t> </a:t>
          </a:r>
          <a:r>
            <a:rPr lang="es-ES" sz="2600" b="1" noProof="0" dirty="0" err="1">
              <a:effectLst>
                <a:outerShdw blurRad="38100" dist="38100" dir="2700000" algn="tl">
                  <a:srgbClr val="000000"/>
                </a:outerShdw>
              </a:effectLst>
            </a:rPr>
            <a:t>of</a:t>
          </a:r>
          <a:r>
            <a:rPr lang="es-ES" sz="2600" b="1" noProof="0" dirty="0">
              <a:effectLst>
                <a:outerShdw blurRad="38100" dist="38100" dir="2700000" algn="tl">
                  <a:srgbClr val="000000"/>
                </a:outerShdw>
              </a:effectLst>
            </a:rPr>
            <a:t> Paul</a:t>
          </a:r>
          <a:endParaRPr lang="en"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en" sz="2600" b="1" noProof="0" dirty="0">
              <a:effectLst>
                <a:outerShdw blurRad="38100" dist="38100" dir="2700000" algn="tl">
                  <a:srgbClr val="000000"/>
                </a:outerShdw>
              </a:effectLst>
            </a:rPr>
            <a:t>The journey to Corinth</a:t>
          </a: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en" sz="2600" b="1" noProof="0" dirty="0">
              <a:effectLst>
                <a:outerShdw blurRad="38100" dist="38100" dir="2700000" algn="tl">
                  <a:srgbClr val="000000"/>
                </a:outerShdw>
              </a:effectLst>
            </a:rPr>
            <a:t>The city of Corinth</a:t>
          </a: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en" sz="2600" b="1" noProof="0" dirty="0">
              <a:effectLst>
                <a:outerShdw blurRad="38100" dist="38100" dir="2700000" algn="tl">
                  <a:srgbClr val="000000"/>
                </a:outerShdw>
              </a:effectLst>
            </a:rPr>
            <a:t>The Corinthians</a:t>
          </a: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 sz="2600" b="1" noProof="0" dirty="0">
            <a:effectLst>
              <a:outerShdw blurRad="38100" dist="38100" dir="2700000" algn="tl">
                <a:srgbClr val="000000"/>
              </a:outerShdw>
            </a:effectLst>
          </a:endParaRPr>
        </a:p>
      </dgm:t>
    </dgm:pt>
    <dgm:pt modelId="{65EB6C3F-ABD0-4183-8330-FD4AB89EA6D1}">
      <dgm:prSet phldrT="[Texto]" phldr="0" custT="1"/>
      <dgm:spPr/>
      <dgm:t>
        <a:bodyPr/>
        <a:lstStyle/>
        <a:p>
          <a:r>
            <a:rPr lang="en" sz="2600" b="1" noProof="0" dirty="0">
              <a:effectLst>
                <a:outerShdw blurRad="38100" dist="38100" dir="2700000" algn="tl">
                  <a:srgbClr val="000000"/>
                </a:outerShdw>
              </a:effectLst>
            </a:rPr>
            <a:t>The letters to the Corinthians</a:t>
          </a: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dgm:presLayoutVars>
          <dgm:bulletEnabled val="1"/>
        </dgm:presLayoutVars>
      </dgm:prSet>
      <dgm:spPr/>
    </dgm:pt>
    <dgm:pt modelId="{FAC792D5-4117-4527-BFFA-AD1E2C12CB7B}" type="pres">
      <dgm:prSet presAssocID="{0612CEA8-C3F6-416F-8252-B4585EF9F3A2}" presName="FiveNodes_2" presStyleLbl="node1" presStyleIdx="1" presStyleCnt="5">
        <dgm:presLayoutVars>
          <dgm:bulletEnabled val="1"/>
        </dgm:presLayoutVars>
      </dgm:prSet>
      <dgm:spPr/>
    </dgm:pt>
    <dgm:pt modelId="{A4769B0C-11C2-47B7-A6A7-52579446E8B9}" type="pres">
      <dgm:prSet presAssocID="{0612CEA8-C3F6-416F-8252-B4585EF9F3A2}" presName="FiveNodes_3" presStyleLbl="node1" presStyleIdx="2" presStyleCnt="5">
        <dgm:presLayoutVars>
          <dgm:bulletEnabled val="1"/>
        </dgm:presLayoutVars>
      </dgm:prSet>
      <dgm:spPr/>
    </dgm:pt>
    <dgm:pt modelId="{D16E78D5-F212-49D8-9C32-18EA073A8EB6}" type="pres">
      <dgm:prSet presAssocID="{0612CEA8-C3F6-416F-8252-B4585EF9F3A2}" presName="FiveNodes_4" presStyleLbl="node1" presStyleIdx="3" presStyleCnt="5">
        <dgm:presLayoutVars>
          <dgm:bulletEnabled val="1"/>
        </dgm:presLayoutVars>
      </dgm:prSet>
      <dgm:spPr/>
    </dgm:pt>
    <dgm:pt modelId="{C105352C-7085-4BFD-B463-B0F860E365EA}" type="pres">
      <dgm:prSet presAssocID="{0612CEA8-C3F6-416F-8252-B4585EF9F3A2}" presName="FiveNodes_5" presStyleLbl="node1" presStyleIdx="4" presStyleCnt="5">
        <dgm:presLayoutVars>
          <dgm:bulletEnabled val="1"/>
        </dgm:presLayoutVars>
      </dgm:prSet>
      <dgm:spPr/>
    </dgm:pt>
    <dgm:pt modelId="{24C2F7A0-3B9B-4550-9C1B-0762B8A40C19}" type="pres">
      <dgm:prSet presAssocID="{0612CEA8-C3F6-416F-8252-B4585EF9F3A2}" presName="FiveConn_1-2" presStyleLbl="fgAccFollowNode1" presStyleIdx="0" presStyleCnt="4">
        <dgm:presLayoutVars>
          <dgm:bulletEnabled val="1"/>
        </dgm:presLayoutVars>
      </dgm:prSet>
      <dgm:spPr/>
    </dgm:pt>
    <dgm:pt modelId="{2D28A9E1-DAB2-4C81-AD5A-FAD7260FFD58}" type="pres">
      <dgm:prSet presAssocID="{0612CEA8-C3F6-416F-8252-B4585EF9F3A2}" presName="FiveConn_2-3" presStyleLbl="fgAccFollowNode1" presStyleIdx="1" presStyleCnt="4">
        <dgm:presLayoutVars>
          <dgm:bulletEnabled val="1"/>
        </dgm:presLayoutVars>
      </dgm:prSet>
      <dgm:spPr/>
    </dgm:pt>
    <dgm:pt modelId="{FF3B14A5-C43A-4CBC-A2D0-4A8A0D2D65DA}" type="pres">
      <dgm:prSet presAssocID="{0612CEA8-C3F6-416F-8252-B4585EF9F3A2}" presName="FiveConn_3-4" presStyleLbl="fgAccFollowNode1" presStyleIdx="2" presStyleCnt="4">
        <dgm:presLayoutVars>
          <dgm:bulletEnabled val="1"/>
        </dgm:presLayoutVars>
      </dgm:prSet>
      <dgm:spPr/>
    </dgm:pt>
    <dgm:pt modelId="{40526A09-FFBA-45E1-9BE0-EC2AACD7D231}" type="pres">
      <dgm:prSet presAssocID="{0612CEA8-C3F6-416F-8252-B4585EF9F3A2}" presName="FiveConn_4-5" presStyleLbl="fgAccFollowNode1" presStyleIdx="3" presStyleCnt="4">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en" sz="2000" b="1" i="0" baseline="0" noProof="0" dirty="0">
              <a:effectLst>
                <a:outerShdw blurRad="38100" dist="38100" dir="2700000" algn="tl">
                  <a:srgbClr val="000000"/>
                </a:outerShdw>
              </a:effectLst>
            </a:rPr>
            <a:t>How did Paul become an apostle?</a:t>
          </a:r>
          <a:endParaRPr lang="en" sz="20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By Jesus' choice </a:t>
          </a:r>
          <a:r>
            <a:rPr lang="en" sz="1800" b="1" noProof="0" dirty="0"/>
            <a:t>(Gal. 1:1)</a:t>
          </a:r>
          <a:endParaRPr lang="en" sz="20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en" sz="2000" b="1" noProof="0" dirty="0">
              <a:effectLst>
                <a:outerShdw blurRad="38100" dist="38100" dir="2700000" algn="tl">
                  <a:srgbClr val="000000"/>
                </a:outerShdw>
              </a:effectLst>
            </a:rPr>
            <a:t>When was he elected?</a:t>
          </a:r>
          <a:endParaRPr lang="en" sz="2000"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From his mother's womb </a:t>
          </a:r>
          <a:r>
            <a:rPr lang="en" sz="1800" b="1" noProof="0" dirty="0"/>
            <a:t>(Gal. 1:15)</a:t>
          </a:r>
          <a:endParaRPr lang="en" sz="2000"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n" sz="2000" b="1" noProof="0" dirty="0">
              <a:effectLst>
                <a:outerShdw blurRad="38100" dist="38100" dir="2700000" algn="tl">
                  <a:srgbClr val="000000"/>
                </a:outerShdw>
              </a:effectLst>
            </a:rPr>
            <a:t>When was he called?</a:t>
          </a:r>
          <a:endParaRPr lang="en" sz="2000"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On the road to Damascus </a:t>
          </a:r>
          <a:r>
            <a:rPr lang="en" sz="1800" b="1" noProof="0" dirty="0"/>
            <a:t>(Acts 22:6-7)</a:t>
          </a:r>
          <a:endParaRPr lang="en" sz="2000"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en" sz="2000" b="1" noProof="0" dirty="0">
              <a:effectLst>
                <a:outerShdw blurRad="38100" dist="38100" dir="2700000" algn="tl">
                  <a:srgbClr val="000000"/>
                </a:outerShdw>
              </a:effectLst>
            </a:rPr>
            <a:t>Whose apostle was he?</a:t>
          </a:r>
          <a:endParaRPr lang="en" sz="2000"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 sz="2000" b="1" noProof="0" dirty="0"/>
            <a:t>From the Gentiles </a:t>
          </a:r>
          <a:r>
            <a:rPr lang="en" sz="1800" b="1" noProof="0" dirty="0"/>
            <a:t>(Gal. 2:9)</a:t>
          </a:r>
          <a:endParaRPr lang="en" sz="2000"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en" sz="2000" b="1" noProof="0" dirty="0">
              <a:effectLst>
                <a:outerShdw blurRad="38100" dist="38100" dir="2700000" algn="tl">
                  <a:srgbClr val="000000"/>
                </a:outerShdw>
              </a:effectLst>
            </a:rPr>
            <a:t>1 Corinthians 1-6</a:t>
          </a:r>
          <a:endParaRPr lang="en" sz="2000" noProof="0"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en" sz="1800" b="1" noProof="0" dirty="0"/>
            <a:t>Informed by Chloe of several problems existing in the church, Paul admonishes them about: factions; sexual immorality; strife; and prostitution.</a:t>
          </a:r>
          <a:endParaRPr lang="en" sz="1800" noProof="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en" sz="2000" b="1" noProof="0" dirty="0">
              <a:effectLst>
                <a:outerShdw blurRad="38100" dist="38100" dir="2700000" algn="tl">
                  <a:srgbClr val="000000"/>
                </a:outerShdw>
              </a:effectLst>
            </a:rPr>
            <a:t>1 Corinthians 7-16</a:t>
          </a:r>
          <a:endParaRPr lang="en" sz="2000" noProof="0"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en" sz="1800" b="1" noProof="0" dirty="0"/>
            <a:t>Chloe's family also brought him a letter with several questions from the church on topics to which Paul responded regarding: marriage; divorce; celibacy; food sacrificed to idols; conduct in worship; the use of spiritual gifts; and the resurrection.</a:t>
          </a:r>
          <a:endParaRPr lang="en" sz="1800" noProof="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n" sz="2000" b="1" noProof="0" dirty="0">
              <a:effectLst>
                <a:outerShdw blurRad="38100" dist="38100" dir="2700000" algn="tl">
                  <a:srgbClr val="000000"/>
                </a:outerShdw>
              </a:effectLst>
            </a:rPr>
            <a:t>2 Corinthians</a:t>
          </a:r>
          <a:endParaRPr lang="en" sz="2000" noProof="0"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en" sz="1800" b="1" noProof="0" dirty="0"/>
            <a:t>This is the second epistle that has been preserved, although Paul wrote several more (perhaps before the two that have survived and/or in the interval between them). He commends the Corinthians for the way they had resolved some problems, but urges them to see the world through the lens of the gospel, avoiding the influence of the surrounding culture.</a:t>
          </a:r>
          <a:endParaRPr lang="en" sz="1800" noProof="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
    <dgm:cxn modelId="{4CB5611D-59EB-4732-B149-373A10DE3DCA}" type="presOf" srcId="{3263BA8C-8C46-4557-9337-23AE41ACA7AE}" destId="{6980D42A-981F-429C-80F7-C5322222A993}" srcOrd="0" destOrd="0" presId="urn:microsoft.com/office/officeart/2005/8/layout/list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
    <dgm:cxn modelId="{78E5DD93-157E-4AD0-8E21-CBCE563DB32D}" type="presOf" srcId="{B222B58F-A554-4166-AB8D-6789A65C6E92}" destId="{4F3DFAC6-32B5-4FF7-80EC-1BCA53706CDB}" srcOrd="1" destOrd="0" presId="urn:microsoft.com/office/officeart/2005/8/layout/list1"/>
    <dgm:cxn modelId="{608A5A97-18C8-4440-8E95-5627560B2933}" type="presOf" srcId="{CEBC106D-5811-4B6D-B942-6ADC4D343E40}" destId="{6E54ECCB-59EA-4A32-88AD-C1F127C2B75D}" srcOrd="0" destOrd="0" presId="urn:microsoft.com/office/officeart/2005/8/layout/list1"/>
    <dgm:cxn modelId="{AA980AA3-634C-4BF5-979C-1BC3D8F2B97E}" type="presOf" srcId="{B222B58F-A554-4166-AB8D-6789A65C6E92}" destId="{CBEFB6DD-BDC2-4785-9DB4-3C3F2A44F919}" srcOrd="0" destOrd="0" presId="urn:microsoft.com/office/officeart/2005/8/layout/list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
    <dgm:cxn modelId="{7D862AEB-8401-4DA9-B149-2FAD09353C3A}" type="presOf" srcId="{3263BA8C-8C46-4557-9337-23AE41ACA7AE}" destId="{D60E5BAA-BA57-4680-A2E7-E8124F89EBA6}" srcOrd="1" destOrd="0" presId="urn:microsoft.com/office/officeart/2005/8/layout/list1"/>
    <dgm:cxn modelId="{8D021ECA-836B-44E6-A9FF-383A2EBEB9F3}" type="presParOf" srcId="{6E54ECCB-59EA-4A32-88AD-C1F127C2B75D}" destId="{436EEF07-88A7-4FC8-8180-CD3061A3AA0B}" srcOrd="0" destOrd="0" presId="urn:microsoft.com/office/officeart/2005/8/layout/list1"/>
    <dgm:cxn modelId="{E9DADC4E-7D5E-4FBD-9999-8ED5404AC29C}" type="presParOf" srcId="{436EEF07-88A7-4FC8-8180-CD3061A3AA0B}" destId="{CBEFB6DD-BDC2-4785-9DB4-3C3F2A44F919}" srcOrd="0" destOrd="0" presId="urn:microsoft.com/office/officeart/2005/8/layout/list1"/>
    <dgm:cxn modelId="{A63159DE-FA74-4322-A03F-92E98A1B7CD9}" type="presParOf" srcId="{436EEF07-88A7-4FC8-8180-CD3061A3AA0B}" destId="{4F3DFAC6-32B5-4FF7-80EC-1BCA53706CDB}" srcOrd="1" destOrd="0" presId="urn:microsoft.com/office/officeart/2005/8/layout/list1"/>
    <dgm:cxn modelId="{D9B885CA-1D6B-4885-854B-FDCAC39750A1}" type="presParOf" srcId="{6E54ECCB-59EA-4A32-88AD-C1F127C2B75D}" destId="{870EE361-33AC-48C7-BC11-1895838C226B}" srcOrd="1" destOrd="0" presId="urn:microsoft.com/office/officeart/2005/8/layout/list1"/>
    <dgm:cxn modelId="{63A7A76D-931C-4B34-B813-9A5330685237}" type="presParOf" srcId="{6E54ECCB-59EA-4A32-88AD-C1F127C2B75D}" destId="{41F364DF-B52E-469E-8669-659447B5C1C5}" srcOrd="2" destOrd="0" presId="urn:microsoft.com/office/officeart/2005/8/layout/list1"/>
    <dgm:cxn modelId="{96C0505A-9366-48BB-84F7-DE6E608742B1}" type="presParOf" srcId="{6E54ECCB-59EA-4A32-88AD-C1F127C2B75D}" destId="{B8CD7A3C-D292-40BC-A954-01A7D086C647}" srcOrd="3" destOrd="0" presId="urn:microsoft.com/office/officeart/2005/8/layout/list1"/>
    <dgm:cxn modelId="{743F6A82-C003-4E49-8A30-7768D8DA9B83}" type="presParOf" srcId="{6E54ECCB-59EA-4A32-88AD-C1F127C2B75D}" destId="{4AB685B9-3831-45FD-BEBF-1316986B0518}" srcOrd="4" destOrd="0" presId="urn:microsoft.com/office/officeart/2005/8/layout/list1"/>
    <dgm:cxn modelId="{EEE3ED53-F9E9-4E94-9E48-5ADF0BA9E560}" type="presParOf" srcId="{4AB685B9-3831-45FD-BEBF-1316986B0518}" destId="{C252571E-9A07-4D41-AC29-28542DA627A3}" srcOrd="0" destOrd="0" presId="urn:microsoft.com/office/officeart/2005/8/layout/list1"/>
    <dgm:cxn modelId="{F4101390-8257-445A-BB74-DE37E8B94527}" type="presParOf" srcId="{4AB685B9-3831-45FD-BEBF-1316986B0518}" destId="{2F0E2FE6-2CF5-496B-BA7C-3E702B20CEB1}" srcOrd="1" destOrd="0" presId="urn:microsoft.com/office/officeart/2005/8/layout/list1"/>
    <dgm:cxn modelId="{9221916F-C0EB-4474-AA0D-41B2474159F4}" type="presParOf" srcId="{6E54ECCB-59EA-4A32-88AD-C1F127C2B75D}" destId="{A403D65B-5FAC-4866-9192-DEC01E0CD6DC}" srcOrd="5" destOrd="0" presId="urn:microsoft.com/office/officeart/2005/8/layout/list1"/>
    <dgm:cxn modelId="{E6D56130-DD78-4152-8746-30EC3EB933A1}" type="presParOf" srcId="{6E54ECCB-59EA-4A32-88AD-C1F127C2B75D}" destId="{4356964C-7D4C-4136-BFD4-003022A3A988}" srcOrd="6" destOrd="0" presId="urn:microsoft.com/office/officeart/2005/8/layout/list1"/>
    <dgm:cxn modelId="{B8512F6A-5502-4BBB-8EE3-9AB774F2485F}" type="presParOf" srcId="{6E54ECCB-59EA-4A32-88AD-C1F127C2B75D}" destId="{04F8AB5E-3D93-4EA0-AE32-5727576F4C86}" srcOrd="7" destOrd="0" presId="urn:microsoft.com/office/officeart/2005/8/layout/list1"/>
    <dgm:cxn modelId="{8DB97F97-B620-4FE6-8BAB-4E6E6E507BD5}" type="presParOf" srcId="{6E54ECCB-59EA-4A32-88AD-C1F127C2B75D}" destId="{C6A35237-E7ED-439C-8E4A-3ACAA6FC17E6}" srcOrd="8" destOrd="0" presId="urn:microsoft.com/office/officeart/2005/8/layout/list1"/>
    <dgm:cxn modelId="{2B26D26F-2215-48C6-8800-0F8EE5B18596}" type="presParOf" srcId="{C6A35237-E7ED-439C-8E4A-3ACAA6FC17E6}" destId="{6980D42A-981F-429C-80F7-C5322222A993}" srcOrd="0" destOrd="0" presId="urn:microsoft.com/office/officeart/2005/8/layout/list1"/>
    <dgm:cxn modelId="{38C994F6-3DBE-443D-9580-2A41CF4FF465}" type="presParOf" srcId="{C6A35237-E7ED-439C-8E4A-3ACAA6FC17E6}" destId="{D60E5BAA-BA57-4680-A2E7-E8124F89EBA6}" srcOrd="1" destOrd="0" presId="urn:microsoft.com/office/officeart/2005/8/layout/list1"/>
    <dgm:cxn modelId="{0905A168-B498-46CE-9C12-588C44352FDE}" type="presParOf" srcId="{6E54ECCB-59EA-4A32-88AD-C1F127C2B75D}" destId="{6FBFC42E-AB37-47E5-AB86-5EBA3C450762}" srcOrd="9" destOrd="0" presId="urn:microsoft.com/office/officeart/2005/8/layout/list1"/>
    <dgm:cxn modelId="{6FC5EAA1-472A-429F-A4EE-EE41CA6AB811}" type="presParOf" srcId="{6E54ECCB-59EA-4A32-88AD-C1F127C2B75D}" destId="{BF2165CA-3783-4C74-A25A-6E59360B8C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a:xfrm>
          <a:off x="0" y="0"/>
          <a:ext cx="5370827"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noProof="0" dirty="0">
              <a:effectLst>
                <a:outerShdw blurRad="38100" dist="38100" dir="2700000" algn="tl">
                  <a:srgbClr val="000000"/>
                </a:outerShdw>
              </a:effectLst>
            </a:rPr>
            <a:t>The </a:t>
          </a:r>
          <a:r>
            <a:rPr lang="es-ES" sz="2600" b="1" kern="1200" noProof="0" dirty="0" err="1">
              <a:effectLst>
                <a:outerShdw blurRad="38100" dist="38100" dir="2700000" algn="tl">
                  <a:srgbClr val="000000"/>
                </a:outerShdw>
              </a:effectLst>
            </a:rPr>
            <a:t>call</a:t>
          </a:r>
          <a:r>
            <a:rPr lang="es-ES" sz="2600" b="1" kern="1200" noProof="0" dirty="0">
              <a:effectLst>
                <a:outerShdw blurRad="38100" dist="38100" dir="2700000" algn="tl">
                  <a:srgbClr val="000000"/>
                </a:outerShdw>
              </a:effectLst>
            </a:rPr>
            <a:t> </a:t>
          </a:r>
          <a:r>
            <a:rPr lang="es-ES" sz="2600" b="1" kern="1200" noProof="0" dirty="0" err="1">
              <a:effectLst>
                <a:outerShdw blurRad="38100" dist="38100" dir="2700000" algn="tl">
                  <a:srgbClr val="000000"/>
                </a:outerShdw>
              </a:effectLst>
            </a:rPr>
            <a:t>of</a:t>
          </a:r>
          <a:r>
            <a:rPr lang="es-ES" sz="2600" b="1" kern="1200" noProof="0" dirty="0">
              <a:effectLst>
                <a:outerShdw blurRad="38100" dist="38100" dir="2700000" algn="tl">
                  <a:srgbClr val="000000"/>
                </a:outerShdw>
              </a:effectLst>
            </a:rPr>
            <a:t> Paul</a:t>
          </a:r>
          <a:endParaRPr lang="en" sz="2600" b="1" kern="1200" noProof="0" dirty="0">
            <a:effectLst>
              <a:outerShdw blurRad="38100" dist="38100" dir="2700000" algn="tl">
                <a:srgbClr val="000000"/>
              </a:outerShdw>
            </a:effectLst>
          </a:endParaRPr>
        </a:p>
      </dsp:txBody>
      <dsp:txXfrm>
        <a:off x="16672" y="16672"/>
        <a:ext cx="4690002" cy="535870"/>
      </dsp:txXfrm>
    </dsp:sp>
    <dsp:sp modelId="{FAC792D5-4117-4527-BFFA-AD1E2C12CB7B}">
      <dsp:nvSpPr>
        <dsp:cNvPr id="0" name=""/>
        <dsp:cNvSpPr/>
      </dsp:nvSpPr>
      <dsp:spPr>
        <a:xfrm>
          <a:off x="401068" y="648271"/>
          <a:ext cx="5370827"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journey to Corinth</a:t>
          </a:r>
        </a:p>
      </dsp:txBody>
      <dsp:txXfrm>
        <a:off x="417740" y="664943"/>
        <a:ext cx="4566426" cy="535870"/>
      </dsp:txXfrm>
    </dsp:sp>
    <dsp:sp modelId="{A4769B0C-11C2-47B7-A6A7-52579446E8B9}">
      <dsp:nvSpPr>
        <dsp:cNvPr id="0" name=""/>
        <dsp:cNvSpPr/>
      </dsp:nvSpPr>
      <dsp:spPr>
        <a:xfrm>
          <a:off x="802136" y="1296543"/>
          <a:ext cx="5370827"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city of Corinth</a:t>
          </a:r>
        </a:p>
      </dsp:txBody>
      <dsp:txXfrm>
        <a:off x="818808" y="1313215"/>
        <a:ext cx="4566426" cy="535869"/>
      </dsp:txXfrm>
    </dsp:sp>
    <dsp:sp modelId="{D16E78D5-F212-49D8-9C32-18EA073A8EB6}">
      <dsp:nvSpPr>
        <dsp:cNvPr id="0" name=""/>
        <dsp:cNvSpPr/>
      </dsp:nvSpPr>
      <dsp:spPr>
        <a:xfrm>
          <a:off x="1203204" y="1944814"/>
          <a:ext cx="5370827"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Corinthians</a:t>
          </a:r>
        </a:p>
      </dsp:txBody>
      <dsp:txXfrm>
        <a:off x="1219876" y="1961486"/>
        <a:ext cx="4566426" cy="535870"/>
      </dsp:txXfrm>
    </dsp:sp>
    <dsp:sp modelId="{C105352C-7085-4BFD-B463-B0F860E365EA}">
      <dsp:nvSpPr>
        <dsp:cNvPr id="0" name=""/>
        <dsp:cNvSpPr/>
      </dsp:nvSpPr>
      <dsp:spPr>
        <a:xfrm>
          <a:off x="1604273" y="2593086"/>
          <a:ext cx="5370827" cy="56921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 sz="2600" b="1" kern="1200" noProof="0" dirty="0">
              <a:effectLst>
                <a:outerShdw blurRad="38100" dist="38100" dir="2700000" algn="tl">
                  <a:srgbClr val="000000"/>
                </a:outerShdw>
              </a:effectLst>
            </a:rPr>
            <a:t>The letters to the Corinthians</a:t>
          </a:r>
        </a:p>
      </dsp:txBody>
      <dsp:txXfrm>
        <a:off x="1620945" y="2609758"/>
        <a:ext cx="4566426" cy="535869"/>
      </dsp:txXfrm>
    </dsp:sp>
    <dsp:sp modelId="{24C2F7A0-3B9B-4550-9C1B-0762B8A40C19}">
      <dsp:nvSpPr>
        <dsp:cNvPr id="0" name=""/>
        <dsp:cNvSpPr/>
      </dsp:nvSpPr>
      <dsp:spPr>
        <a:xfrm>
          <a:off x="5000838" y="415842"/>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084086" y="415842"/>
        <a:ext cx="203493" cy="278417"/>
      </dsp:txXfrm>
    </dsp:sp>
    <dsp:sp modelId="{2D28A9E1-DAB2-4C81-AD5A-FAD7260FFD58}">
      <dsp:nvSpPr>
        <dsp:cNvPr id="0" name=""/>
        <dsp:cNvSpPr/>
      </dsp:nvSpPr>
      <dsp:spPr>
        <a:xfrm>
          <a:off x="5401906" y="1064113"/>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485154" y="1064113"/>
        <a:ext cx="203493" cy="278417"/>
      </dsp:txXfrm>
    </dsp:sp>
    <dsp:sp modelId="{FF3B14A5-C43A-4CBC-A2D0-4A8A0D2D65DA}">
      <dsp:nvSpPr>
        <dsp:cNvPr id="0" name=""/>
        <dsp:cNvSpPr/>
      </dsp:nvSpPr>
      <dsp:spPr>
        <a:xfrm>
          <a:off x="5802975" y="1702898"/>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5886223" y="1702898"/>
        <a:ext cx="203493" cy="278417"/>
      </dsp:txXfrm>
    </dsp:sp>
    <dsp:sp modelId="{40526A09-FFBA-45E1-9BE0-EC2AACD7D231}">
      <dsp:nvSpPr>
        <dsp:cNvPr id="0" name=""/>
        <dsp:cNvSpPr/>
      </dsp:nvSpPr>
      <dsp:spPr>
        <a:xfrm>
          <a:off x="6204043" y="2357494"/>
          <a:ext cx="369989"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 sz="2600" b="1" kern="1200" noProof="0" dirty="0">
            <a:effectLst>
              <a:outerShdw blurRad="38100" dist="38100" dir="2700000" algn="tl">
                <a:srgbClr val="000000"/>
              </a:outerShdw>
            </a:effectLst>
          </a:endParaRPr>
        </a:p>
      </dsp:txBody>
      <dsp:txXfrm>
        <a:off x="6287291" y="2357494"/>
        <a:ext cx="203493" cy="2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By Jesus' choice </a:t>
          </a:r>
          <a:r>
            <a:rPr lang="en" sz="1800" b="1" kern="1200" noProof="0" dirty="0"/>
            <a:t>(Gal. 1:1)</a:t>
          </a:r>
          <a:endParaRPr lang="en" sz="2000" kern="1200" noProof="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i="0" kern="1200" baseline="0" noProof="0" dirty="0">
              <a:effectLst>
                <a:outerShdw blurRad="38100" dist="38100" dir="2700000" algn="tl">
                  <a:srgbClr val="000000"/>
                </a:outerShdw>
              </a:effectLst>
            </a:rPr>
            <a:t>How did Paul become an apostle?</a:t>
          </a:r>
          <a:endParaRPr lang="en" sz="2000" kern="1200" noProof="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From his mother's womb </a:t>
          </a:r>
          <a:r>
            <a:rPr lang="en" sz="1800" b="1" kern="1200" noProof="0" dirty="0"/>
            <a:t>(Gal. 1:15)</a:t>
          </a:r>
          <a:endParaRPr lang="en" sz="2000" kern="1200" noProof="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When was he elected?</a:t>
          </a:r>
          <a:endParaRPr lang="en" sz="2000" kern="1200" noProof="0" dirty="0">
            <a:effectLst>
              <a:outerShdw blurRad="38100" dist="38100" dir="2700000" algn="tl">
                <a:srgbClr val="000000"/>
              </a:outerShdw>
            </a:effectLst>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On the road to Damascus </a:t>
          </a:r>
          <a:r>
            <a:rPr lang="en" sz="1800" b="1" kern="1200" noProof="0" dirty="0"/>
            <a:t>(Acts 22:6-7)</a:t>
          </a:r>
          <a:endParaRPr lang="en" sz="2000" kern="1200" noProof="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When was he called?</a:t>
          </a:r>
          <a:endParaRPr lang="en" sz="2000" kern="1200" noProof="0" dirty="0">
            <a:effectLst>
              <a:outerShdw blurRad="38100" dist="38100" dir="2700000" algn="tl">
                <a:srgbClr val="000000"/>
              </a:outerShdw>
            </a:effectLst>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 sz="2000" b="1" kern="1200" noProof="0" dirty="0"/>
            <a:t>From the Gentiles </a:t>
          </a:r>
          <a:r>
            <a:rPr lang="en" sz="1800" b="1" kern="1200" noProof="0" dirty="0"/>
            <a:t>(Gal. 2:9)</a:t>
          </a:r>
          <a:endParaRPr lang="en" sz="2000" kern="1200" noProof="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Whose apostle was he?</a:t>
          </a:r>
          <a:endParaRPr lang="en" sz="2000" kern="1200" noProof="0" dirty="0">
            <a:effectLst>
              <a:outerShdw blurRad="38100" dist="38100" dir="2700000" algn="tl">
                <a:srgbClr val="000000"/>
              </a:outerShdw>
            </a:effectLst>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53459"/>
          <a:ext cx="7980720" cy="12348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Informed by Chloe of several problems existing in the church, Paul admonishes them about: factions; sexual immorality; strife; and prostitution.</a:t>
          </a:r>
          <a:endParaRPr lang="en" sz="1800" kern="1200" noProof="0" dirty="0"/>
        </a:p>
      </dsp:txBody>
      <dsp:txXfrm>
        <a:off x="0" y="253459"/>
        <a:ext cx="7980720" cy="1234800"/>
      </dsp:txXfrm>
    </dsp:sp>
    <dsp:sp modelId="{4F3DFAC6-32B5-4FF7-80EC-1BCA53706CDB}">
      <dsp:nvSpPr>
        <dsp:cNvPr id="0" name=""/>
        <dsp:cNvSpPr/>
      </dsp:nvSpPr>
      <dsp:spPr>
        <a:xfrm>
          <a:off x="399036" y="17299"/>
          <a:ext cx="5586504" cy="4723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Corinthians 1-6</a:t>
          </a:r>
          <a:endParaRPr lang="en" sz="2000" kern="1200" noProof="0" dirty="0">
            <a:effectLst>
              <a:outerShdw blurRad="38100" dist="38100" dir="2700000" algn="tl">
                <a:srgbClr val="000000"/>
              </a:outerShdw>
            </a:effectLst>
          </a:endParaRPr>
        </a:p>
      </dsp:txBody>
      <dsp:txXfrm>
        <a:off x="422093" y="40356"/>
        <a:ext cx="5540390" cy="426206"/>
      </dsp:txXfrm>
    </dsp:sp>
    <dsp:sp modelId="{4356964C-7D4C-4136-BFD4-003022A3A988}">
      <dsp:nvSpPr>
        <dsp:cNvPr id="0" name=""/>
        <dsp:cNvSpPr/>
      </dsp:nvSpPr>
      <dsp:spPr>
        <a:xfrm>
          <a:off x="0" y="1810819"/>
          <a:ext cx="7980720" cy="14868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Chloe's family also brought him a letter with several questions from the church on topics to which Paul responded regarding: marriage; divorce; celibacy; food sacrificed to idols; conduct in worship; the use of spiritual gifts; and the resurrection.</a:t>
          </a:r>
          <a:endParaRPr lang="en" sz="1800" kern="1200" noProof="0" dirty="0"/>
        </a:p>
      </dsp:txBody>
      <dsp:txXfrm>
        <a:off x="0" y="1810819"/>
        <a:ext cx="7980720" cy="1486800"/>
      </dsp:txXfrm>
    </dsp:sp>
    <dsp:sp modelId="{2F0E2FE6-2CF5-496B-BA7C-3E702B20CEB1}">
      <dsp:nvSpPr>
        <dsp:cNvPr id="0" name=""/>
        <dsp:cNvSpPr/>
      </dsp:nvSpPr>
      <dsp:spPr>
        <a:xfrm>
          <a:off x="399036" y="1574659"/>
          <a:ext cx="5586504" cy="4723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1 Corinthians 7-16</a:t>
          </a:r>
          <a:endParaRPr lang="en" sz="2000" kern="1200" noProof="0" dirty="0">
            <a:effectLst>
              <a:outerShdw blurRad="38100" dist="38100" dir="2700000" algn="tl">
                <a:srgbClr val="000000"/>
              </a:outerShdw>
            </a:effectLst>
          </a:endParaRPr>
        </a:p>
      </dsp:txBody>
      <dsp:txXfrm>
        <a:off x="422093" y="1597716"/>
        <a:ext cx="5540390" cy="426206"/>
      </dsp:txXfrm>
    </dsp:sp>
    <dsp:sp modelId="{BF2165CA-3783-4C74-A25A-6E59360B8C21}">
      <dsp:nvSpPr>
        <dsp:cNvPr id="0" name=""/>
        <dsp:cNvSpPr/>
      </dsp:nvSpPr>
      <dsp:spPr>
        <a:xfrm>
          <a:off x="0" y="3620179"/>
          <a:ext cx="7980720" cy="17640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 sz="1800" b="1" kern="1200" noProof="0" dirty="0"/>
            <a:t>This is the second epistle that has been preserved, although Paul wrote several more (perhaps before the two that have survived and/or in the interval between them). He commends the Corinthians for the way they had resolved some problems, but urges them to see the world through the lens of the gospel, avoiding the influence of the surrounding culture.</a:t>
          </a:r>
          <a:endParaRPr lang="en" sz="1800" kern="1200" noProof="0" dirty="0"/>
        </a:p>
      </dsp:txBody>
      <dsp:txXfrm>
        <a:off x="0" y="3620179"/>
        <a:ext cx="7980720" cy="1764000"/>
      </dsp:txXfrm>
    </dsp:sp>
    <dsp:sp modelId="{D60E5BAA-BA57-4680-A2E7-E8124F89EBA6}">
      <dsp:nvSpPr>
        <dsp:cNvPr id="0" name=""/>
        <dsp:cNvSpPr/>
      </dsp:nvSpPr>
      <dsp:spPr>
        <a:xfrm>
          <a:off x="399036" y="3384019"/>
          <a:ext cx="5586504" cy="4723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outerShdw>
              </a:effectLst>
            </a:rPr>
            <a:t>2 Corinthians</a:t>
          </a:r>
          <a:endParaRPr lang="en" sz="2000" kern="1200" noProof="0" dirty="0">
            <a:effectLst>
              <a:outerShdw blurRad="38100" dist="38100" dir="2700000" algn="tl">
                <a:srgbClr val="000000"/>
              </a:outerShdw>
            </a:effectLst>
          </a:endParaRPr>
        </a:p>
      </dsp:txBody>
      <dsp:txXfrm>
        <a:off x="422093" y="34070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123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088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476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C278E-8BC3-7EB6-9B0D-243F6ED9BF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8BE76BD-D84C-5E45-CAC7-E3E481AD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4C45F1-E519-72F5-9962-96502B2F74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C3CE2EB-BB8E-16B4-38A7-2379387EE0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2806E279-96FC-D1E3-2EAD-21023957B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8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9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46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35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1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75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5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54A6D-982A-0776-5E75-537CD43E8F4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A1211A-9AFC-D4DE-E55A-AA83AB7EC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29EA73-3439-22F0-1B09-13A2C742E4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2744950-506B-5897-A66E-06F1E095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98D7C07-4A00-D861-6B1D-29EE93D81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4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22B9E-0974-67C0-B3D2-F5C8B2DA4B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25F8E4-DE58-CCA6-AE3F-C53C8F0F10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A91E40-7078-B002-CB71-0E0914531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D42391D-E8D6-4B2D-3225-C2F86A875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7283FE5-329B-905C-1A5F-ABE50A1A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5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D2BE75-8C8C-A198-66FB-3A8FBD394F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131EC66-45C2-CA3E-D148-F78D1E522C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F563A-9B11-078F-0440-82E0D75C0A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77B65B3E-93C8-3477-4F52-5DBC348D4DC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FF4744-FF5F-C9CD-DCB7-3BA68E07E7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49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174292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48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22562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8052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47950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84680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737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4CCA3-1C98-0568-A5C1-774CBD5B0F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E18767-13AC-0992-9C1B-9531B39E68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1286AB-736D-FFB7-EFE8-1D5DCDE31E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119AE81-1387-3AC2-8859-40D49055C8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64B524C-81ED-8CA0-8DE0-558084F17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68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6651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6378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950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3776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B951B-4891-0B2E-1708-2732BCF809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27A523A-3F11-8184-E29D-2E731BC79F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DF5BDF-63AA-D1EF-B21D-AE9EF32516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354160-99EF-93BD-30E9-B118256B4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B578EFE2-4B1E-FF67-13BC-9E7C297326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E1C50804-9D86-9C41-641A-C7A7C100C4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79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DEDADA-3710-5C69-CEA6-D39268A44DF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D4DB2F-43C3-8156-89B4-B2565191D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F89-BEBD-8BBA-4FC4-55DE82EE5C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C9C1CA8-CE06-3AA5-9AA2-FCF8A12D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B61E91-2AED-9A5B-7C52-97191DA6C62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38C9FE-3DCB-7AF9-254F-03A90A52FC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EECBF53A-41AA-EA27-F652-9B33BCC10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7C0C754F-5AC6-7C4B-5387-DCF06C3B3B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656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477D8-3DFE-6F29-B1E6-17662900246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BA2289A-0147-9B73-B448-B59CB03F46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A37B64DD-ADA3-B660-A2B7-2E660FE1F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CF61A4A0-F756-71E0-8CBE-BD9B0069B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3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2B16B02-7EF3-0B63-6ADD-07BA7B7D1F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040566E8-3312-6B9B-F38B-53F319091A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79395A9D-60F2-A4AC-5AB7-668282A4A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5F4B1-9019-7745-9ED6-7A7FD53E2F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95A60B-7368-B230-09A4-4F00D8CA0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86FD932-62DD-FA1E-7DCA-07954828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88D5B6-908E-682F-DA9D-BFBD73DA4E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E96F7E-799C-C206-DA03-1CA0392526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F58707FA-2B5E-86FA-FC26-E648D1FF3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92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23A33-0DCB-0C3D-4CE5-77633265F7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4432ADD-26AC-3445-B65E-B271D6E5B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0A53DD-7620-E0AE-39CF-FC4C94674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B32086-690B-7691-2A80-45DEA1F400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C9B13381-9882-7110-49D8-B614266C4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5E3BA30F-F33B-B007-3759-DBC32E0299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38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8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064D85-516C-F3FE-C4BA-B895F86DC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C5B064-BD9F-4F25-EFC4-F6B1581F6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3351B4-C3FB-0EDC-0882-7130463FF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F61E7BD8-EB46-1725-5893-2BB02472F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C2AFDB1-F932-9A48-7D54-B0C7C9596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1623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17/06/2026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784676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761A892A-2C56-EC7E-5373-AFAE1723383E}"/>
              </a:ext>
            </a:extLst>
          </p:cNvPr>
          <p:cNvPicPr>
            <a:picLocks noChangeAspect="1"/>
          </p:cNvPicPr>
          <p:nvPr/>
        </p:nvPicPr>
        <p:blipFill>
          <a:blip r:embed="rId2" cstate="email">
            <a:extLst>
              <a:ext uri="{28A0092B-C50C-407E-A947-70E740481C1C}">
                <a14:useLocalDpi xmlns:a14="http://schemas.microsoft.com/office/drawing/2010/main"/>
              </a:ext>
            </a:extLst>
          </a:blip>
          <a:srcRect r="-1234"/>
          <a:stretch>
            <a:fillRect/>
          </a:stretch>
        </p:blipFill>
        <p:spPr>
          <a:xfrm>
            <a:off x="-1" y="0"/>
            <a:ext cx="12372975" cy="6284871"/>
          </a:xfrm>
          <a:prstGeom prst="rect">
            <a:avLst/>
          </a:prstGeom>
        </p:spPr>
      </p:pic>
      <p:grpSp>
        <p:nvGrpSpPr>
          <p:cNvPr id="12" name="Group 1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170274"/>
            <a:ext cx="12228128" cy="1828800"/>
            <a:chOff x="-305" y="2987478"/>
            <a:chExt cx="12188952" cy="1828800"/>
          </a:xfrm>
        </p:grpSpPr>
        <p:sp>
          <p:nvSpPr>
            <p:cNvPr id="13" name="Freeform: Shape 1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a:extLst>
              <a:ext uri="{FF2B5EF4-FFF2-40B4-BE49-F238E27FC236}">
                <a16:creationId xmlns:a16="http://schemas.microsoft.com/office/drawing/2014/main" id="{6BBDCB46-2A73-D88B-AB44-1B8A44F5E7A5}"/>
              </a:ext>
            </a:extLst>
          </p:cNvPr>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rPr>
              <a:t>PAUL’S MINISTRY IN CORINTH</a:t>
            </a:r>
          </a:p>
        </p:txBody>
      </p:sp>
      <p:sp>
        <p:nvSpPr>
          <p:cNvPr id="7" name="CuadroTexto 6">
            <a:extLst>
              <a:ext uri="{FF2B5EF4-FFF2-40B4-BE49-F238E27FC236}">
                <a16:creationId xmlns:a16="http://schemas.microsoft.com/office/drawing/2014/main" id="{A13B7889-06E2-BCB2-8C1D-1500A04D4F8C}"/>
              </a:ext>
            </a:extLst>
          </p:cNvPr>
          <p:cNvSpPr txBox="1"/>
          <p:nvPr/>
        </p:nvSpPr>
        <p:spPr>
          <a:xfrm>
            <a:off x="0" y="-1"/>
            <a:ext cx="33731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F5F6E"/>
                </a:solidFill>
                <a:effectLst/>
                <a:uLnTx/>
                <a:uFillTx/>
                <a:latin typeface="Aptos" panose="02110004020202020204"/>
                <a:ea typeface="+mn-ea"/>
                <a:cs typeface="+mn-cs"/>
              </a:rPr>
              <a:t>Lesson 1 for July 4, 2026</a:t>
            </a:r>
          </a:p>
        </p:txBody>
      </p:sp>
    </p:spTree>
    <p:extLst>
      <p:ext uri="{BB962C8B-B14F-4D97-AF65-F5344CB8AC3E}">
        <p14:creationId xmlns:p14="http://schemas.microsoft.com/office/powerpoint/2010/main" val="35481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32DA6E-89B6-DE23-5F7A-1FAA7683D21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1941DBD-AFBD-9984-3EFB-0CAC59B29D61}"/>
              </a:ext>
            </a:extLst>
          </p:cNvPr>
          <p:cNvSpPr txBox="1"/>
          <p:nvPr/>
        </p:nvSpPr>
        <p:spPr>
          <a:xfrm>
            <a:off x="0" y="132159"/>
            <a:ext cx="2771774" cy="55399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“One night the Lord said to Paul in a vision, ‘Do not be afraid, but speak and do not be silent; for I am with you, and no one will lay a hand on you to harm you, for there are many in this city who are my people’ ”</a:t>
            </a:r>
            <a:b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(Acts 18:9, 10, </a:t>
            </a:r>
            <a:r>
              <a:rPr kumimoji="0" lang="es-ES" sz="1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NRSV</a:t>
            </a:r>
            <a:r>
              <a:rPr kumimoji="0" lang="es-E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59527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853524F-B7CB-ADD6-0008-951EC793D5A5}"/>
              </a:ext>
            </a:extLst>
          </p:cNvPr>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a:extLst>
              <a:ext uri="{FF2B5EF4-FFF2-40B4-BE49-F238E27FC236}">
                <a16:creationId xmlns:a16="http://schemas.microsoft.com/office/drawing/2014/main" id="{BDEEB4ED-EC63-D99D-242B-C28F6945346D}"/>
              </a:ext>
            </a:extLst>
          </p:cNvPr>
          <p:cNvSpPr>
            <a:spLocks noGrp="1" noRot="1" noMove="1" noResize="1" noEditPoints="1" noAdjustHandles="1" noChangeArrowheads="1" noChangeShapeType="1"/>
          </p:cNvSpPr>
          <p:nvPr/>
        </p:nvSpPr>
        <p:spPr>
          <a:xfrm>
            <a:off x="0" y="0"/>
            <a:ext cx="12192000" cy="3352800"/>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a:extLst>
              <a:ext uri="{FF2B5EF4-FFF2-40B4-BE49-F238E27FC236}">
                <a16:creationId xmlns:a16="http://schemas.microsoft.com/office/drawing/2014/main" id="{3681096D-3D7D-C3C5-543D-DBDB2BAE4346}"/>
              </a:ext>
            </a:extLst>
          </p:cNvPr>
          <p:cNvGraphicFramePr/>
          <p:nvPr>
            <p:extLst>
              <p:ext uri="{D42A27DB-BD31-4B8C-83A1-F6EECF244321}">
                <p14:modId xmlns:p14="http://schemas.microsoft.com/office/powerpoint/2010/main" val="1310514212"/>
              </p:ext>
            </p:extLst>
          </p:nvPr>
        </p:nvGraphicFramePr>
        <p:xfrm>
          <a:off x="5109323" y="3505200"/>
          <a:ext cx="6975101"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BF0B086-B811-3CEB-7398-C202BEA0B38E}"/>
              </a:ext>
            </a:extLst>
          </p:cNvPr>
          <p:cNvSpPr txBox="1"/>
          <p:nvPr/>
        </p:nvSpPr>
        <p:spPr>
          <a:xfrm>
            <a:off x="266700" y="190500"/>
            <a:ext cx="71723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After the Epistle to the Romans, the Epistles to the Corinthians are the longest epistles written by Paul.</a:t>
            </a:r>
          </a:p>
        </p:txBody>
      </p:sp>
      <p:pic>
        <p:nvPicPr>
          <p:cNvPr id="5" name="Imagen 4">
            <a:extLst>
              <a:ext uri="{FF2B5EF4-FFF2-40B4-BE49-F238E27FC236}">
                <a16:creationId xmlns:a16="http://schemas.microsoft.com/office/drawing/2014/main" id="{00A7CAEE-162A-2909-A5D2-CCA89126AE9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16E7A8D7-8931-76BD-6CA9-F5DCBDF4EF9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5947" r="3969"/>
          <a:stretch>
            <a:fillRect/>
          </a:stretch>
        </p:blipFill>
        <p:spPr>
          <a:xfrm>
            <a:off x="200026" y="3505200"/>
            <a:ext cx="4667809" cy="3162300"/>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94E625B1-3B25-4726-6ABE-8B7BFCE13A6E}"/>
              </a:ext>
            </a:extLst>
          </p:cNvPr>
          <p:cNvSpPr txBox="1"/>
          <p:nvPr/>
        </p:nvSpPr>
        <p:spPr>
          <a:xfrm>
            <a:off x="266699" y="2279481"/>
            <a:ext cx="71723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order to properly understand their message, we must first know the context in which they were written.</a:t>
            </a:r>
          </a:p>
        </p:txBody>
      </p:sp>
      <p:sp>
        <p:nvSpPr>
          <p:cNvPr id="11" name="CuadroTexto 10">
            <a:extLst>
              <a:ext uri="{FF2B5EF4-FFF2-40B4-BE49-F238E27FC236}">
                <a16:creationId xmlns:a16="http://schemas.microsoft.com/office/drawing/2014/main" id="{59959C8E-7144-81EE-7A4E-7EAFA7B334A1}"/>
              </a:ext>
            </a:extLst>
          </p:cNvPr>
          <p:cNvSpPr txBox="1"/>
          <p:nvPr/>
        </p:nvSpPr>
        <p:spPr>
          <a:xfrm>
            <a:off x="266699" y="1081102"/>
            <a:ext cx="7172323"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two surviving letters were written only a few weeks apart. In them, we find practical advice for resolving difficult situations that arise from friction between </a:t>
            </a:r>
            <a:r>
              <a:rPr lang="en" sz="2000" b="1" noProof="0" dirty="0">
                <a:solidFill>
                  <a:prstClr val="black"/>
                </a:solidFill>
              </a:rPr>
              <a:t>brethren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393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8BDA6C-27BB-CECF-E19B-97735A242E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E6BF5A0-4FAC-6A3E-24ED-61D8962CB192}"/>
              </a:ext>
            </a:extLst>
          </p:cNvPr>
          <p:cNvSpPr txBox="1"/>
          <p:nvPr/>
        </p:nvSpPr>
        <p:spPr>
          <a:xfrm>
            <a:off x="3657600" y="0"/>
            <a:ext cx="8534399" cy="769441"/>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THE CALL OF PAUL</a:t>
            </a:r>
          </a:p>
        </p:txBody>
      </p:sp>
      <p:sp>
        <p:nvSpPr>
          <p:cNvPr id="5" name="CuadroTexto 4">
            <a:extLst>
              <a:ext uri="{FF2B5EF4-FFF2-40B4-BE49-F238E27FC236}">
                <a16:creationId xmlns:a16="http://schemas.microsoft.com/office/drawing/2014/main" id="{B341A0C8-115E-3B7A-8A68-F4F5CBBD8B50}"/>
              </a:ext>
            </a:extLst>
          </p:cNvPr>
          <p:cNvSpPr txBox="1"/>
          <p:nvPr/>
        </p:nvSpPr>
        <p:spPr>
          <a:xfrm>
            <a:off x="4071937" y="579754"/>
            <a:ext cx="7705725" cy="86177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a:t>
            </a:r>
            <a:r>
              <a:rPr lang="en" b="1" noProof="0" dirty="0">
                <a:solidFill>
                  <a:srgbClr val="8D30F4">
                    <a:lumMod val="50000"/>
                  </a:srgbClr>
                </a:solidFill>
                <a:latin typeface="Comic Sans MS" panose="030F0702030302020204" pitchFamily="66" charset="0"/>
              </a:rPr>
              <a:t>Paul, an apostle—sent not from men nor by a man, but by Jesus Christ and God the Father, who raised him from the dead—” </a:t>
            </a:r>
            <a:r>
              <a:rPr kumimoji="0" lang="en"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rPr>
              <a:t>(Galatians 1:1)</a:t>
            </a:r>
          </a:p>
        </p:txBody>
      </p:sp>
      <p:sp>
        <p:nvSpPr>
          <p:cNvPr id="6" name="CuadroTexto 5">
            <a:extLst>
              <a:ext uri="{FF2B5EF4-FFF2-40B4-BE49-F238E27FC236}">
                <a16:creationId xmlns:a16="http://schemas.microsoft.com/office/drawing/2014/main" id="{F4AA3248-347B-4795-4EEA-6B836DAD3631}"/>
              </a:ext>
            </a:extLst>
          </p:cNvPr>
          <p:cNvSpPr txBox="1"/>
          <p:nvPr/>
        </p:nvSpPr>
        <p:spPr>
          <a:xfrm>
            <a:off x="352425" y="1462682"/>
            <a:ext cx="71510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addition to the twelve chosen by Jesus, the Bible mentions other apostles such as Matthias (Acts 1:26), Barnabas (Acts 14:4), James and Paul (1 Corinthians 15:7-9).</a:t>
            </a:r>
          </a:p>
        </p:txBody>
      </p:sp>
      <p:graphicFrame>
        <p:nvGraphicFramePr>
          <p:cNvPr id="2" name="Diagrama 1">
            <a:extLst>
              <a:ext uri="{FF2B5EF4-FFF2-40B4-BE49-F238E27FC236}">
                <a16:creationId xmlns:a16="http://schemas.microsoft.com/office/drawing/2014/main" id="{E134B017-982D-CA6E-AB00-1B571261CE02}"/>
              </a:ext>
            </a:extLst>
          </p:cNvPr>
          <p:cNvGraphicFramePr/>
          <p:nvPr>
            <p:extLst>
              <p:ext uri="{D42A27DB-BD31-4B8C-83A1-F6EECF244321}">
                <p14:modId xmlns:p14="http://schemas.microsoft.com/office/powerpoint/2010/main" val="1000854022"/>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DC17F84-EE40-C94C-9B66-A33BD50020CD}"/>
              </a:ext>
            </a:extLst>
          </p:cNvPr>
          <p:cNvSpPr txBox="1"/>
          <p:nvPr/>
        </p:nvSpPr>
        <p:spPr>
          <a:xfrm>
            <a:off x="5191124" y="5121379"/>
            <a:ext cx="70008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From the moment of his calling, Paul's life was centered on Jesus. He thought about Jesus, he spoke about Jesus, he shared Jesus with everyone.</a:t>
            </a:r>
          </a:p>
        </p:txBody>
      </p:sp>
      <p:pic>
        <p:nvPicPr>
          <p:cNvPr id="10" name="Imagen 9">
            <a:extLst>
              <a:ext uri="{FF2B5EF4-FFF2-40B4-BE49-F238E27FC236}">
                <a16:creationId xmlns:a16="http://schemas.microsoft.com/office/drawing/2014/main" id="{D636CBF2-5B4E-D89A-791F-DDF2D95848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D850205-34D6-A235-A561-96AA2ED2916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33BD86D4-7F11-0D72-3843-A6A5D3121C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5638" y="106605"/>
            <a:ext cx="3401962" cy="1321456"/>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21BBA881-828D-5995-36AB-5868BC4F60E3}"/>
              </a:ext>
            </a:extLst>
          </p:cNvPr>
          <p:cNvSpPr txBox="1"/>
          <p:nvPr/>
        </p:nvSpPr>
        <p:spPr>
          <a:xfrm>
            <a:off x="5191124" y="6083174"/>
            <a:ext cx="70008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For this reason, from the first moment he arrived in Corinth, Jesus was the center of their message (1 Cor. 2:2).</a:t>
            </a:r>
          </a:p>
        </p:txBody>
      </p:sp>
    </p:spTree>
    <p:extLst>
      <p:ext uri="{BB962C8B-B14F-4D97-AF65-F5344CB8AC3E}">
        <p14:creationId xmlns:p14="http://schemas.microsoft.com/office/powerpoint/2010/main" val="968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BC0807-7E77-11BE-9091-F6A0754E1790}"/>
              </a:ext>
            </a:extLst>
          </p:cNvPr>
          <p:cNvSpPr txBox="1"/>
          <p:nvPr/>
        </p:nvSpPr>
        <p:spPr>
          <a:xfrm>
            <a:off x="2074606" y="0"/>
            <a:ext cx="1011739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rPr>
              <a:t>THE JOURNEY TO CORINTH</a:t>
            </a:r>
          </a:p>
        </p:txBody>
      </p:sp>
      <p:sp>
        <p:nvSpPr>
          <p:cNvPr id="5" name="CuadroTexto 4">
            <a:extLst>
              <a:ext uri="{FF2B5EF4-FFF2-40B4-BE49-F238E27FC236}">
                <a16:creationId xmlns:a16="http://schemas.microsoft.com/office/drawing/2014/main" id="{89F0FB71-388C-6D76-6340-3199A2F930F9}"/>
              </a:ext>
            </a:extLst>
          </p:cNvPr>
          <p:cNvSpPr txBox="1"/>
          <p:nvPr/>
        </p:nvSpPr>
        <p:spPr>
          <a:xfrm>
            <a:off x="2594487" y="684171"/>
            <a:ext cx="9077631" cy="36933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“After these things, Paul left Athens and went to Corinth” </a:t>
            </a:r>
            <a:r>
              <a:rPr kumimoji="0" lang="en"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rPr>
              <a:t>(Acts 18:1)</a:t>
            </a:r>
          </a:p>
        </p:txBody>
      </p:sp>
      <p:sp>
        <p:nvSpPr>
          <p:cNvPr id="6" name="CuadroTexto 5">
            <a:extLst>
              <a:ext uri="{FF2B5EF4-FFF2-40B4-BE49-F238E27FC236}">
                <a16:creationId xmlns:a16="http://schemas.microsoft.com/office/drawing/2014/main" id="{573BAFF5-B2AD-A2F5-F096-DBB26D0F7677}"/>
              </a:ext>
            </a:extLst>
          </p:cNvPr>
          <p:cNvSpPr txBox="1"/>
          <p:nvPr/>
        </p:nvSpPr>
        <p:spPr>
          <a:xfrm>
            <a:off x="1976284" y="1088691"/>
            <a:ext cx="10210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 his second missionary journey, Paul was compelled by the Holy Spirit to go to Europe (Acts 16:6-10). There he was expelled from Philippi (Acts 16:12, 38-39), from Thessalonica (Acts 17:1, 5, 9-10), and from Berea (Acts 17:13-14).</a:t>
            </a:r>
          </a:p>
        </p:txBody>
      </p:sp>
      <p:pic>
        <p:nvPicPr>
          <p:cNvPr id="4" name="Imagen 3">
            <a:extLst>
              <a:ext uri="{FF2B5EF4-FFF2-40B4-BE49-F238E27FC236}">
                <a16:creationId xmlns:a16="http://schemas.microsoft.com/office/drawing/2014/main" id="{807F7A78-BC32-7AE0-5F67-7FAC8823885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A7C33EA-BED7-2BAA-9580-5DFF272789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06CD933-9CC0-A954-069F-03144CBB4E1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828" y="4432192"/>
            <a:ext cx="4088017" cy="2339683"/>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FDF19CC6-80CD-0958-05DA-CCDB08B5C0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4839" y="2207792"/>
            <a:ext cx="3008056" cy="443612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A34A773-D2A0-7A5A-C090-C7BA5AC61B63}"/>
              </a:ext>
            </a:extLst>
          </p:cNvPr>
          <p:cNvSpPr txBox="1"/>
          <p:nvPr/>
        </p:nvSpPr>
        <p:spPr>
          <a:xfrm>
            <a:off x="2339788" y="2104354"/>
            <a:ext cx="675505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Athens, after preaching to the Jews in the synagogue and to the Gentiles in the marketplace, he was called to preach at the Areopagus (Acts 17:16-21). After an eloquent speech, only a few accepted Jesus (Acts 17:34).</a:t>
            </a:r>
          </a:p>
        </p:txBody>
      </p:sp>
      <p:sp>
        <p:nvSpPr>
          <p:cNvPr id="22" name="CuadroTexto 21">
            <a:extLst>
              <a:ext uri="{FF2B5EF4-FFF2-40B4-BE49-F238E27FC236}">
                <a16:creationId xmlns:a16="http://schemas.microsoft.com/office/drawing/2014/main" id="{1EE44031-BA8C-37CC-4A0B-3A5EF94362D3}"/>
              </a:ext>
            </a:extLst>
          </p:cNvPr>
          <p:cNvSpPr txBox="1"/>
          <p:nvPr/>
        </p:nvSpPr>
        <p:spPr>
          <a:xfrm>
            <a:off x="4267201" y="4328679"/>
            <a:ext cx="482763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As was his custom, he began preaching to the Jews in the synagogue and then to the Gentiles (Acts 18:4-8). During his stay in Corinth, and after the “disappointment” of Athens, Paul decided not to use human wisdom, but to preach only “Jesus Christ, already crucified” (1 Corinthians 2:2).</a:t>
            </a:r>
          </a:p>
        </p:txBody>
      </p:sp>
      <p:sp>
        <p:nvSpPr>
          <p:cNvPr id="7" name="CuadroTexto 6">
            <a:extLst>
              <a:ext uri="{FF2B5EF4-FFF2-40B4-BE49-F238E27FC236}">
                <a16:creationId xmlns:a16="http://schemas.microsoft.com/office/drawing/2014/main" id="{2D9EBD4F-87D7-8E46-D474-E10FFA637472}"/>
              </a:ext>
            </a:extLst>
          </p:cNvPr>
          <p:cNvSpPr txBox="1"/>
          <p:nvPr/>
        </p:nvSpPr>
        <p:spPr>
          <a:xfrm>
            <a:off x="2339787" y="3427793"/>
            <a:ext cx="67550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Leaving Athens, Paul went to Corinth and joined Aquila and Priscilla, with whom he worked making tents.                       (Acts 18:1-3).</a:t>
            </a:r>
          </a:p>
        </p:txBody>
      </p:sp>
    </p:spTree>
    <p:extLst>
      <p:ext uri="{BB962C8B-B14F-4D97-AF65-F5344CB8AC3E}">
        <p14:creationId xmlns:p14="http://schemas.microsoft.com/office/powerpoint/2010/main" val="5565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EACF29-8F58-D094-41D8-57D67145F9E8}"/>
              </a:ext>
            </a:extLst>
          </p:cNvPr>
          <p:cNvSpPr txBox="1"/>
          <p:nvPr/>
        </p:nvSpPr>
        <p:spPr>
          <a:xfrm>
            <a:off x="1" y="0"/>
            <a:ext cx="913416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8D30F4"/>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THE CITY OF CORINTH</a:t>
            </a:r>
          </a:p>
        </p:txBody>
      </p:sp>
      <p:sp>
        <p:nvSpPr>
          <p:cNvPr id="5" name="CuadroTexto 4">
            <a:extLst>
              <a:ext uri="{FF2B5EF4-FFF2-40B4-BE49-F238E27FC236}">
                <a16:creationId xmlns:a16="http://schemas.microsoft.com/office/drawing/2014/main" id="{F0DD78A3-ABD6-6E55-A203-7F15974ACA49}"/>
              </a:ext>
            </a:extLst>
          </p:cNvPr>
          <p:cNvSpPr txBox="1"/>
          <p:nvPr/>
        </p:nvSpPr>
        <p:spPr>
          <a:xfrm>
            <a:off x="1124949" y="609156"/>
            <a:ext cx="6884272"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r>
              <a:rPr lang="en" b="1" noProof="0" dirty="0">
                <a:solidFill>
                  <a:srgbClr val="CC0066">
                    <a:lumMod val="75000"/>
                  </a:srgbClr>
                </a:solidFill>
                <a:latin typeface="Comic Sans MS" panose="030F0702030302020204" pitchFamily="66" charset="0"/>
              </a:rPr>
              <a:t>as indeed there are many ‘gods’ and many ‘lords’ ”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(1 Corinthians 8:5b </a:t>
            </a:r>
            <a:r>
              <a:rPr kumimoji="0" lang="en" sz="11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NIV</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t>
            </a:r>
            <a:endPar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D22387D4-AF49-3C55-585B-5BD5F805E8E1}"/>
              </a:ext>
            </a:extLst>
          </p:cNvPr>
          <p:cNvSpPr txBox="1"/>
          <p:nvPr/>
        </p:nvSpPr>
        <p:spPr>
          <a:xfrm>
            <a:off x="126833" y="1111987"/>
            <a:ext cx="77389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Corinth was razed by Rome in 146 BC. Later, Julius Caesar sent a colony of veterans and free men in 46 BC. Finally, the city fully recovered in 44 BC. By the time Paul visited, it was already an important commercial center.</a:t>
            </a:r>
          </a:p>
        </p:txBody>
      </p:sp>
      <p:pic>
        <p:nvPicPr>
          <p:cNvPr id="4" name="Imagen 3">
            <a:extLst>
              <a:ext uri="{FF2B5EF4-FFF2-40B4-BE49-F238E27FC236}">
                <a16:creationId xmlns:a16="http://schemas.microsoft.com/office/drawing/2014/main" id="{3E1EDB54-60B9-E2FA-F26A-D3EE04C6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748" y="1754584"/>
            <a:ext cx="4139419" cy="2316103"/>
          </a:xfrm>
          <a:prstGeom prst="rect">
            <a:avLst/>
          </a:prstGeom>
          <a:solidFill>
            <a:srgbClr val="FFFFFF">
              <a:shade val="85000"/>
            </a:srgbClr>
          </a:solidFill>
          <a:ln w="88900" cap="sq">
            <a:solidFill>
              <a:srgbClr val="DCD4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F1F03C8-C123-180B-32D3-8135C0DC27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41" y="4537789"/>
            <a:ext cx="3952568" cy="2155946"/>
          </a:xfrm>
          <a:prstGeom prst="rect">
            <a:avLst/>
          </a:prstGeom>
          <a:ln w="88900" cap="sq" cmpd="thickThin">
            <a:solidFill>
              <a:srgbClr val="003D7A"/>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46049D19-2A5C-529D-0253-46A7D0D58EF9}"/>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6" name="Grupo 15">
            <a:extLst>
              <a:ext uri="{FF2B5EF4-FFF2-40B4-BE49-F238E27FC236}">
                <a16:creationId xmlns:a16="http://schemas.microsoft.com/office/drawing/2014/main" id="{5D177A26-B71E-A505-3C3D-FB40EAE9D489}"/>
              </a:ext>
            </a:extLst>
          </p:cNvPr>
          <p:cNvGrpSpPr/>
          <p:nvPr/>
        </p:nvGrpSpPr>
        <p:grpSpPr>
          <a:xfrm>
            <a:off x="8701026" y="4256842"/>
            <a:ext cx="3364137" cy="2485104"/>
            <a:chOff x="3049547" y="3913885"/>
            <a:chExt cx="2726314" cy="2013940"/>
          </a:xfrm>
        </p:grpSpPr>
        <p:pic>
          <p:nvPicPr>
            <p:cNvPr id="12" name="Imagen 11">
              <a:extLst>
                <a:ext uri="{FF2B5EF4-FFF2-40B4-BE49-F238E27FC236}">
                  <a16:creationId xmlns:a16="http://schemas.microsoft.com/office/drawing/2014/main" id="{FC1DB60F-5A17-B8EA-F8C4-2732202DAD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CF00721F-978A-86CD-DF85-5228A1A323AA}"/>
                </a:ext>
              </a:extLst>
            </p:cNvPr>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Corinth</a:t>
              </a:r>
              <a:endParaRPr kumimoji="0" lang="en"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2CA998FB-01EE-995B-4E4F-75D0A433553E}"/>
                </a:ext>
              </a:extLst>
            </p:cNvPr>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671F666A-A68D-DD13-D31A-80605B13C5DD}"/>
                </a:ext>
              </a:extLst>
            </p:cNvPr>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a:extLst>
              <a:ext uri="{FF2B5EF4-FFF2-40B4-BE49-F238E27FC236}">
                <a16:creationId xmlns:a16="http://schemas.microsoft.com/office/drawing/2014/main" id="{CE927069-71FB-CA67-3AD8-439DF73CFEDD}"/>
              </a:ext>
            </a:extLst>
          </p:cNvPr>
          <p:cNvSpPr txBox="1"/>
          <p:nvPr/>
        </p:nvSpPr>
        <p:spPr>
          <a:xfrm>
            <a:off x="4421349" y="4495177"/>
            <a:ext cx="416683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Idolatry and sexual immorality filled the city and permeated its culture. Much of Paul's message to the Corinthians attempts to eradicate these problems that were creeping into the church.</a:t>
            </a:r>
          </a:p>
        </p:txBody>
      </p:sp>
      <p:sp>
        <p:nvSpPr>
          <p:cNvPr id="7" name="CuadroTexto 6">
            <a:extLst>
              <a:ext uri="{FF2B5EF4-FFF2-40B4-BE49-F238E27FC236}">
                <a16:creationId xmlns:a16="http://schemas.microsoft.com/office/drawing/2014/main" id="{8F9F55CF-00BB-7F5C-9C37-C8331DCACC2D}"/>
              </a:ext>
            </a:extLst>
          </p:cNvPr>
          <p:cNvSpPr txBox="1"/>
          <p:nvPr/>
        </p:nvSpPr>
        <p:spPr>
          <a:xfrm>
            <a:off x="98323" y="3435700"/>
            <a:ext cx="776748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His business ventures allowed Paul to work as a tentmaker. But Corinth's wealth (which rivaled that of Athens) had several disadvantages.</a:t>
            </a:r>
          </a:p>
        </p:txBody>
      </p:sp>
      <p:sp>
        <p:nvSpPr>
          <p:cNvPr id="11" name="CuadroTexto 10">
            <a:extLst>
              <a:ext uri="{FF2B5EF4-FFF2-40B4-BE49-F238E27FC236}">
                <a16:creationId xmlns:a16="http://schemas.microsoft.com/office/drawing/2014/main" id="{9F62A5AD-4A58-1167-97EA-E77C7DB63F43}"/>
              </a:ext>
            </a:extLst>
          </p:cNvPr>
          <p:cNvSpPr txBox="1"/>
          <p:nvPr/>
        </p:nvSpPr>
        <p:spPr>
          <a:xfrm>
            <a:off x="126833" y="2433468"/>
            <a:ext cx="77389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importance of Corinth lay in its location, on the Isthmus of Corinth, supplied by two important commercial ports: Lechaeum, on the Gulf of Corinth; and Cenchreae, on the Saronic Gulf.</a:t>
            </a:r>
          </a:p>
        </p:txBody>
      </p:sp>
    </p:spTree>
    <p:extLst>
      <p:ext uri="{BB962C8B-B14F-4D97-AF65-F5344CB8AC3E}">
        <p14:creationId xmlns:p14="http://schemas.microsoft.com/office/powerpoint/2010/main" val="19895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79FFCC-68E6-6C8C-03A7-028480FC9B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a16="http://schemas.microsoft.com/office/drawing/2014/main" id="{46180E1C-1D8A-3CC3-78FB-2A527D4B36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F4276E87-3496-73E7-F367-C1E5BC1935DE}"/>
              </a:ext>
            </a:extLst>
          </p:cNvPr>
          <p:cNvSpPr txBox="1"/>
          <p:nvPr/>
        </p:nvSpPr>
        <p:spPr>
          <a:xfrm>
            <a:off x="0" y="0"/>
            <a:ext cx="95962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13462">
                  <a:solidFill>
                    <a:prstClr val="white"/>
                  </a:solidFill>
                  <a:prstDash val="solid"/>
                </a:ln>
                <a:solidFill>
                  <a:prstClr val="black">
                    <a:lumMod val="85000"/>
                    <a:lumOff val="15000"/>
                  </a:prstClr>
                </a:solidFill>
                <a:effectLst>
                  <a:outerShdw dist="38100" dir="2700000" algn="bl" rotWithShape="0">
                    <a:srgbClr val="8D30F4"/>
                  </a:outerShdw>
                </a:effectLst>
                <a:uLnTx/>
                <a:uFillTx/>
                <a:latin typeface="Aptos" panose="02110004020202020204"/>
                <a:ea typeface="+mn-ea"/>
                <a:cs typeface="+mn-cs"/>
              </a:rPr>
              <a:t>THE CORINTHIANS</a:t>
            </a:r>
          </a:p>
        </p:txBody>
      </p:sp>
      <p:sp>
        <p:nvSpPr>
          <p:cNvPr id="5" name="CuadroTexto 4">
            <a:extLst>
              <a:ext uri="{FF2B5EF4-FFF2-40B4-BE49-F238E27FC236}">
                <a16:creationId xmlns:a16="http://schemas.microsoft.com/office/drawing/2014/main" id="{0B93D71E-80F3-9C26-1889-51B927790B3B}"/>
              </a:ext>
            </a:extLst>
          </p:cNvPr>
          <p:cNvSpPr txBox="1"/>
          <p:nvPr/>
        </p:nvSpPr>
        <p:spPr>
          <a:xfrm>
            <a:off x="555523" y="672197"/>
            <a:ext cx="8485239"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“Then the Lord said to Paul in a night vision, ‘Do not be afraid, but speak, and do not be silent’ ” </a:t>
            </a:r>
            <a:r>
              <a:rPr kumimoji="0" lang="en"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rPr>
              <a:t>(Acts 18:9)</a:t>
            </a:r>
          </a:p>
        </p:txBody>
      </p:sp>
      <p:sp>
        <p:nvSpPr>
          <p:cNvPr id="6" name="CuadroTexto 5">
            <a:extLst>
              <a:ext uri="{FF2B5EF4-FFF2-40B4-BE49-F238E27FC236}">
                <a16:creationId xmlns:a16="http://schemas.microsoft.com/office/drawing/2014/main" id="{6B3D61E3-A951-28E7-0961-9A4D2A3F92AC}"/>
              </a:ext>
            </a:extLst>
          </p:cNvPr>
          <p:cNvSpPr txBox="1"/>
          <p:nvPr/>
        </p:nvSpPr>
        <p:spPr>
          <a:xfrm>
            <a:off x="3155628" y="1364724"/>
            <a:ext cx="6436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Jews of Corinth rejected the message, forcing Paul to leave the synagogue and begin meeting with the Gentiles in a house adjacent to the synagogue (Acts 18:4-7).</a:t>
            </a:r>
          </a:p>
        </p:txBody>
      </p:sp>
      <p:pic>
        <p:nvPicPr>
          <p:cNvPr id="10" name="Imagen 9">
            <a:extLst>
              <a:ext uri="{FF2B5EF4-FFF2-40B4-BE49-F238E27FC236}">
                <a16:creationId xmlns:a16="http://schemas.microsoft.com/office/drawing/2014/main" id="{BD67A93C-D772-8C6E-91D2-538B0A79A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id="{74AE126E-D58B-BF50-E909-09328D52F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8407" y="3432725"/>
            <a:ext cx="2439908" cy="325321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0B2B6D14-A4A1-404E-EDBB-1FC53678444E}"/>
              </a:ext>
            </a:extLst>
          </p:cNvPr>
          <p:cNvSpPr txBox="1"/>
          <p:nvPr/>
        </p:nvSpPr>
        <p:spPr>
          <a:xfrm>
            <a:off x="3175809" y="4547851"/>
            <a:ext cx="64167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that moment, Jesus appeared in a night vision to encourage Paul to continue his work among the Corinthians, assuring him that there were many who would receive the message (Acts 18:9-10).</a:t>
            </a:r>
          </a:p>
        </p:txBody>
      </p:sp>
      <p:sp>
        <p:nvSpPr>
          <p:cNvPr id="16" name="CuadroTexto 15">
            <a:extLst>
              <a:ext uri="{FF2B5EF4-FFF2-40B4-BE49-F238E27FC236}">
                <a16:creationId xmlns:a16="http://schemas.microsoft.com/office/drawing/2014/main" id="{805CB85D-6674-5547-86C6-C9ACA4FF01A8}"/>
              </a:ext>
            </a:extLst>
          </p:cNvPr>
          <p:cNvSpPr txBox="1"/>
          <p:nvPr/>
        </p:nvSpPr>
        <p:spPr>
          <a:xfrm>
            <a:off x="92686" y="5831638"/>
            <a:ext cx="95776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Strengthened by this vision, Paul remained in Corinth for a year and a half (Acts 18:11). Finally, the Jews brought Paul before the courts (Acts 18:12-13). By the time he left Corinth, a large church had been established (Acts 18:18).</a:t>
            </a:r>
          </a:p>
        </p:txBody>
      </p:sp>
      <p:sp>
        <p:nvSpPr>
          <p:cNvPr id="18" name="CuadroTexto 17">
            <a:extLst>
              <a:ext uri="{FF2B5EF4-FFF2-40B4-BE49-F238E27FC236}">
                <a16:creationId xmlns:a16="http://schemas.microsoft.com/office/drawing/2014/main" id="{964F610B-E4F3-09E4-B971-BDE142763F3D}"/>
              </a:ext>
            </a:extLst>
          </p:cNvPr>
          <p:cNvSpPr txBox="1"/>
          <p:nvPr/>
        </p:nvSpPr>
        <p:spPr>
          <a:xfrm>
            <a:off x="3194332" y="2648511"/>
            <a:ext cx="6398255" cy="1938992"/>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 sz="2000" b="1" noProof="0" dirty="0">
                <a:solidFill>
                  <a:prstClr val="black"/>
                </a:solidFill>
              </a:rPr>
              <a:t>The depravity that he witnessed among the Gentiles, and the contempt and insult that he received from the Jews, caused him great anguish of spirit. He doubted the wisdom of trying to build up a church from the material that he found there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The Acts of the Apostle p. 250)</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52631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1A03DB-44C9-25D5-F680-893C631815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E4D63A-C9BC-D642-83C3-FE5C2D15EC12}"/>
              </a:ext>
            </a:extLst>
          </p:cNvPr>
          <p:cNvSpPr txBox="1"/>
          <p:nvPr/>
        </p:nvSpPr>
        <p:spPr>
          <a:xfrm>
            <a:off x="0" y="0"/>
            <a:ext cx="8450827" cy="707886"/>
          </a:xfrm>
          <a:prstGeom prst="rect">
            <a:avLst/>
          </a:prstGeom>
          <a:noFill/>
          <a:effectLst>
            <a:outerShdw blurRad="50800" dist="12700" dir="2700000" algn="tl" rotWithShape="0">
              <a:prstClr val="black"/>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w="6600">
                  <a:solidFill>
                    <a:srgbClr val="FFCC00"/>
                  </a:solidFill>
                  <a:prstDash val="solid"/>
                </a:ln>
                <a:solidFill>
                  <a:srgbClr val="FFFFFF"/>
                </a:solidFill>
                <a:effectLst>
                  <a:outerShdw dist="38100" dir="2700000" algn="tl" rotWithShape="0">
                    <a:srgbClr val="FFCC00"/>
                  </a:outerShdw>
                </a:effectLst>
                <a:uLnTx/>
                <a:uFillTx/>
                <a:latin typeface="Aptos" panose="02110004020202020204"/>
                <a:ea typeface="+mn-ea"/>
                <a:cs typeface="+mn-cs"/>
              </a:rPr>
              <a:t>THE LETTERS TO THE CORINTHIANS</a:t>
            </a:r>
          </a:p>
        </p:txBody>
      </p:sp>
      <p:sp>
        <p:nvSpPr>
          <p:cNvPr id="5" name="CuadroTexto 4">
            <a:extLst>
              <a:ext uri="{FF2B5EF4-FFF2-40B4-BE49-F238E27FC236}">
                <a16:creationId xmlns:a16="http://schemas.microsoft.com/office/drawing/2014/main" id="{2D3051C0-2766-5737-CE6E-D94745929424}"/>
              </a:ext>
            </a:extLst>
          </p:cNvPr>
          <p:cNvSpPr txBox="1"/>
          <p:nvPr/>
        </p:nvSpPr>
        <p:spPr>
          <a:xfrm>
            <a:off x="65446" y="686078"/>
            <a:ext cx="83082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“For it has been reported to me concerning you, my brothers, by Chloe’s people, that there are quarrels among you” </a:t>
            </a:r>
            <a:r>
              <a:rPr kumimoji="0" lang="en"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 Corinthians 1:11)</a:t>
            </a:r>
          </a:p>
        </p:txBody>
      </p:sp>
      <p:graphicFrame>
        <p:nvGraphicFramePr>
          <p:cNvPr id="2" name="Diagrama 1">
            <a:extLst>
              <a:ext uri="{FF2B5EF4-FFF2-40B4-BE49-F238E27FC236}">
                <a16:creationId xmlns:a16="http://schemas.microsoft.com/office/drawing/2014/main" id="{34F55195-5DD3-0298-32B7-E36B6B8044CD}"/>
              </a:ext>
            </a:extLst>
          </p:cNvPr>
          <p:cNvGraphicFramePr/>
          <p:nvPr>
            <p:extLst>
              <p:ext uri="{D42A27DB-BD31-4B8C-83A1-F6EECF244321}">
                <p14:modId xmlns:p14="http://schemas.microsoft.com/office/powerpoint/2010/main" val="1073180163"/>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AEEA273-54EF-9065-A907-69FA37A7A04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8450827" y="3747436"/>
            <a:ext cx="3652684" cy="1522654"/>
          </a:xfrm>
          <a:prstGeom prst="rect">
            <a:avLst/>
          </a:prstGeom>
          <a:ln w="57150" cap="sq">
            <a:solidFill>
              <a:schemeClr val="accent2">
                <a:lumMod val="75000"/>
              </a:schemeClr>
            </a:solidFill>
            <a:miter lim="800000"/>
          </a:ln>
          <a:effectLst/>
        </p:spPr>
      </p:pic>
      <p:pic>
        <p:nvPicPr>
          <p:cNvPr id="11" name="Imagen 10">
            <a:extLst>
              <a:ext uri="{FF2B5EF4-FFF2-40B4-BE49-F238E27FC236}">
                <a16:creationId xmlns:a16="http://schemas.microsoft.com/office/drawing/2014/main" id="{2EF83138-BCC1-1144-1214-296B4FD974B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895379"/>
            <a:ext cx="3652684" cy="1736317"/>
          </a:xfrm>
          <a:prstGeom prst="rect">
            <a:avLst/>
          </a:prstGeom>
          <a:ln w="57150" cap="sq">
            <a:solidFill>
              <a:schemeClr val="accent2">
                <a:lumMod val="75000"/>
              </a:schemeClr>
            </a:solidFill>
            <a:miter lim="800000"/>
          </a:ln>
          <a:effectLst/>
        </p:spPr>
      </p:pic>
      <p:pic>
        <p:nvPicPr>
          <p:cNvPr id="9" name="Imagen 8">
            <a:extLst>
              <a:ext uri="{FF2B5EF4-FFF2-40B4-BE49-F238E27FC236}">
                <a16:creationId xmlns:a16="http://schemas.microsoft.com/office/drawing/2014/main" id="{1606E60C-93CA-1FDC-DF40-DE8A45B1C22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115740"/>
            <a:ext cx="3652684" cy="1663899"/>
          </a:xfrm>
          <a:prstGeom prst="rect">
            <a:avLst/>
          </a:prstGeom>
          <a:ln w="57150" cap="sq">
            <a:solidFill>
              <a:schemeClr val="accent1">
                <a:lumMod val="75000"/>
              </a:schemeClr>
            </a:solidFill>
            <a:miter lim="800000"/>
          </a:ln>
          <a:effectLst/>
        </p:spPr>
      </p:pic>
      <p:pic>
        <p:nvPicPr>
          <p:cNvPr id="13" name="Imagen 12">
            <a:extLst>
              <a:ext uri="{FF2B5EF4-FFF2-40B4-BE49-F238E27FC236}">
                <a16:creationId xmlns:a16="http://schemas.microsoft.com/office/drawing/2014/main" id="{E686CA44-55B4-8CC8-B512-CB71E7CA7772}"/>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450827" y="5385830"/>
            <a:ext cx="3652684" cy="1356430"/>
          </a:xfrm>
          <a:prstGeom prst="rect">
            <a:avLst/>
          </a:prstGeom>
          <a:ln w="57150" cap="sq">
            <a:solidFill>
              <a:srgbClr val="0FD60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4311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8ADCB1-9156-EB71-03D8-92D75A186B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8E283A-F79D-7F2D-80A8-D128F2011C69}"/>
              </a:ext>
            </a:extLst>
          </p:cNvPr>
          <p:cNvSpPr txBox="1"/>
          <p:nvPr/>
        </p:nvSpPr>
        <p:spPr>
          <a:xfrm>
            <a:off x="1423055" y="667371"/>
            <a:ext cx="9151607" cy="4970591"/>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r>
              <a:rPr lang="en" sz="2400" b="1" noProof="0" dirty="0">
                <a:solidFill>
                  <a:prstClr val="black"/>
                </a:solidFill>
                <a:latin typeface="Constantia" panose="02030602050306030303" pitchFamily="18" charset="0"/>
              </a:rPr>
              <a:t>God’s messengers in the great cities are not to become discouraged over the wickedness, the injustice, the depravity, which they are called upon to face while endeavoring to proclaim the glad tidings of salvation. The Lord would cheer every such worker with the same message that He gave to the</a:t>
            </a:r>
          </a:p>
          <a:p>
            <a:pPr lvl="0">
              <a:spcBef>
                <a:spcPts val="600"/>
              </a:spcBef>
              <a:defRPr/>
            </a:pPr>
            <a:r>
              <a:rPr lang="en" sz="2400" b="1" noProof="0" dirty="0">
                <a:solidFill>
                  <a:prstClr val="black"/>
                </a:solidFill>
                <a:latin typeface="Constantia" panose="02030602050306030303" pitchFamily="18" charset="0"/>
              </a:rPr>
              <a:t>apostle Paul in wicked Corinth: “Be not afraid, but speak, and hold not thy peace: for I am with thee, and no man shall set on thee to hurt thee: for I have much people in this city.” Acts 18:9,10… […] In every city, filled though it may be with violence and crime, there are many who with proper teaching may learn to become followers of Jesus. Thousands may thus be reached with saving truth and be led to receive Christ as a personal Saviour</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EE48D9C9-45EB-8498-138D-4C2BFF388872}"/>
              </a:ext>
            </a:extLst>
          </p:cNvPr>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extLst>
      <p:ext uri="{BB962C8B-B14F-4D97-AF65-F5344CB8AC3E}">
        <p14:creationId xmlns:p14="http://schemas.microsoft.com/office/powerpoint/2010/main" val="5843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TotalTime>
  <Words>1281</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9</vt:i4>
      </vt:variant>
    </vt:vector>
  </HeadingPairs>
  <TitlesOfParts>
    <vt:vector size="17" baseType="lpstr">
      <vt:lpstr>Aptos</vt:lpstr>
      <vt:lpstr>Aptos Display</vt:lpstr>
      <vt:lpstr>Arial</vt:lpstr>
      <vt:lpstr>Comic Sans MS</vt:lpstr>
      <vt:lpstr>Constantia</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16</cp:revision>
  <dcterms:created xsi:type="dcterms:W3CDTF">2026-06-16T23:43:56Z</dcterms:created>
  <dcterms:modified xsi:type="dcterms:W3CDTF">2026-06-17T12:25:03Z</dcterms:modified>
</cp:coreProperties>
</file>