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736" autoAdjust="0"/>
  </p:normalViewPr>
  <p:slideViewPr>
    <p:cSldViewPr snapToGrid="0">
      <p:cViewPr varScale="1">
        <p:scale>
          <a:sx n="99" d="100"/>
          <a:sy n="99"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en-US" sz="2000" b="1" dirty="0"/>
            <a:t>they may be encouraged in heart</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es-ES" sz="2000" b="1" dirty="0"/>
            <a:t>and </a:t>
          </a:r>
          <a:r>
            <a:rPr lang="es-ES" sz="2000" b="1" dirty="0" err="1"/>
            <a:t>united</a:t>
          </a:r>
          <a:r>
            <a:rPr lang="es-ES" sz="2000" b="1" dirty="0"/>
            <a:t> in </a:t>
          </a:r>
          <a:r>
            <a:rPr lang="es-ES" sz="2000" b="1" dirty="0" err="1"/>
            <a:t>love</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en-US" sz="2000" b="1" dirty="0"/>
            <a:t>that they may have the full riches of complete understanding</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Now, there are two types of doctrine</a:t>
          </a: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en" sz="2000" b="1" dirty="0">
              <a:effectLst>
                <a:outerShdw blurRad="38100" dist="38100" dir="2700000" algn="tl">
                  <a:srgbClr val="000000">
                    <a:alpha val="43137"/>
                  </a:srgbClr>
                </a:outerShdw>
              </a:effectLst>
            </a:rPr>
            <a:t>According to Christ and his teaching recorded in the Bible</a:t>
          </a: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We are strengthened in the faith and abound in thanksgiving (Col. 2:7)</a:t>
          </a: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en" sz="2000" b="1" dirty="0">
              <a:effectLst>
                <a:outerShdw blurRad="38100" dist="38100" dir="2700000" algn="tl">
                  <a:srgbClr val="000000">
                    <a:alpha val="43137"/>
                  </a:srgbClr>
                </a:outerShdw>
              </a:effectLst>
            </a:rPr>
            <a:t>According to philosophies and empty subtleties, according to the traditions of men</a:t>
          </a: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We are deceived, judged, and deprived of our reward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(Col. 2:8, 16, 18)</a:t>
          </a: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en" sz="2000" b="1"/>
            <a:t>He gave us life, forgiving our sins (Col. 2:13)</a:t>
          </a: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en" sz="2000" b="1" dirty="0">
              <a:solidFill>
                <a:schemeClr val="bg1"/>
              </a:solidFill>
            </a:rPr>
            <a:t>He </a:t>
          </a:r>
          <a:r>
            <a:rPr lang="en-US" sz="2000" b="1" dirty="0">
              <a:solidFill>
                <a:schemeClr val="bg1"/>
              </a:solidFill>
            </a:rPr>
            <a:t>canceled the charge of our legal indebtedness, which stood against us</a:t>
          </a:r>
          <a:r>
            <a:rPr lang="en" sz="2000" b="1" dirty="0">
              <a:solidFill>
                <a:schemeClr val="bg1"/>
              </a:solidFill>
            </a:rPr>
            <a:t> (Col. 2:14)</a:t>
          </a: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en-US" sz="2000" b="1" noProof="0" dirty="0">
              <a:solidFill>
                <a:schemeClr val="bg1"/>
              </a:solidFill>
            </a:rPr>
            <a:t>He triumphed over the powers and authorities of evil                       (Col. 2:15</a:t>
          </a:r>
          <a:r>
            <a:rPr lang="en" sz="2000" b="1" dirty="0">
              <a:solidFill>
                <a:schemeClr val="bg1"/>
              </a:solidFill>
            </a:rPr>
            <a:t>)</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141"/>
          <a:ext cx="8559564" cy="41914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they may be encouraged in heart</a:t>
          </a:r>
          <a:endParaRPr lang="es-ES" sz="2000" kern="1200" dirty="0"/>
        </a:p>
      </dsp:txBody>
      <dsp:txXfrm>
        <a:off x="20461" y="20602"/>
        <a:ext cx="8518642" cy="378221"/>
      </dsp:txXfrm>
    </dsp:sp>
    <dsp:sp modelId="{3AC74F1B-8D74-4ECE-829C-7EBFCF5A233D}">
      <dsp:nvSpPr>
        <dsp:cNvPr id="0" name=""/>
        <dsp:cNvSpPr/>
      </dsp:nvSpPr>
      <dsp:spPr>
        <a:xfrm>
          <a:off x="0" y="433614"/>
          <a:ext cx="8559564" cy="41914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and </a:t>
          </a:r>
          <a:r>
            <a:rPr lang="es-ES" sz="2000" b="1" kern="1200" dirty="0" err="1"/>
            <a:t>united</a:t>
          </a:r>
          <a:r>
            <a:rPr lang="es-ES" sz="2000" b="1" kern="1200" dirty="0"/>
            <a:t> in </a:t>
          </a:r>
          <a:r>
            <a:rPr lang="es-ES" sz="2000" b="1" kern="1200" dirty="0" err="1"/>
            <a:t>love</a:t>
          </a:r>
          <a:endParaRPr lang="es-ES" sz="2000" kern="1200" dirty="0"/>
        </a:p>
      </dsp:txBody>
      <dsp:txXfrm>
        <a:off x="20461" y="454075"/>
        <a:ext cx="8518642" cy="378221"/>
      </dsp:txXfrm>
    </dsp:sp>
    <dsp:sp modelId="{838D3007-E535-4DB8-A0B2-E36AB03A4B57}">
      <dsp:nvSpPr>
        <dsp:cNvPr id="0" name=""/>
        <dsp:cNvSpPr/>
      </dsp:nvSpPr>
      <dsp:spPr>
        <a:xfrm>
          <a:off x="0" y="867087"/>
          <a:ext cx="8559564" cy="41914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that they may have the full riches of complete understanding</a:t>
          </a:r>
          <a:endParaRPr lang="es-ES" sz="2000" kern="1200" dirty="0"/>
        </a:p>
      </dsp:txBody>
      <dsp:txXfrm>
        <a:off x="20461" y="887548"/>
        <a:ext cx="8518642" cy="378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Now, there are two types of doctrine</a:t>
          </a: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According to Christ and his teaching recorded in the Bible</a:t>
          </a: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We are strengthened in the faith and abound in thanksgiving (Col. 2:7)</a:t>
          </a: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According to philosophies and empty subtleties, according to the traditions of men</a:t>
          </a: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We are deceived, judged, and deprived of our reward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(Col. 2:8, 16, 18)</a:t>
          </a: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 sz="2000" b="1" kern="1200"/>
            <a:t>He gave us life, forgiving our sins (Col. 2:13)</a:t>
          </a:r>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rPr>
            <a:t>He </a:t>
          </a:r>
          <a:r>
            <a:rPr lang="en-US" sz="2000" b="1" kern="1200" dirty="0">
              <a:solidFill>
                <a:schemeClr val="bg1"/>
              </a:solidFill>
            </a:rPr>
            <a:t>canceled the charge of our legal indebtedness, which stood against us</a:t>
          </a:r>
          <a:r>
            <a:rPr lang="en" sz="2000" b="1" kern="1200" dirty="0">
              <a:solidFill>
                <a:schemeClr val="bg1"/>
              </a:solidFill>
            </a:rPr>
            <a:t> (Col. 2:14)</a:t>
          </a: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bg1"/>
              </a:solidFill>
            </a:rPr>
            <a:t>He triumphed over the powers and authorities of evil                       (Col. 2:15</a:t>
          </a:r>
          <a:r>
            <a:rPr lang="en" sz="2000" b="1" kern="1200" dirty="0">
              <a:solidFill>
                <a:schemeClr val="bg1"/>
              </a:solidFill>
            </a:rPr>
            <a:t>)</a:t>
          </a: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31/01/2026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COMPLETE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IN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CHRIST</a:t>
            </a: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en" sz="1600" b="1" dirty="0">
                <a:solidFill>
                  <a:srgbClr val="93CBDA"/>
                </a:solidFill>
                <a:effectLst>
                  <a:outerShdw blurRad="38100" dist="38100" dir="2700000" algn="tl">
                    <a:srgbClr val="000000">
                      <a:alpha val="43137"/>
                    </a:srgbClr>
                  </a:outerShdw>
                </a:effectLst>
              </a:rPr>
              <a:t>Lesson 10 for March 7, 2026</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HOLYDAY, NEW MOON, SABBATH DAYS</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646331"/>
          </a:xfrm>
          <a:prstGeom prst="rect">
            <a:avLst/>
          </a:prstGeom>
          <a:noFill/>
        </p:spPr>
        <p:txBody>
          <a:bodyPr wrap="square">
            <a:spAutoFit/>
          </a:bodyPr>
          <a:lstStyle/>
          <a:p>
            <a:pPr algn="ct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Let no man therefore judge you in meat, or in drink, or in respect of an holyday, or of the new moon, or of the sabbath days</a:t>
            </a: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(Colossians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724650" cy="1015663"/>
          </a:xfrm>
          <a:prstGeom prst="rect">
            <a:avLst/>
          </a:prstGeom>
          <a:noFill/>
        </p:spPr>
        <p:txBody>
          <a:bodyPr wrap="square" rtlCol="0">
            <a:spAutoFit/>
          </a:bodyPr>
          <a:lstStyle/>
          <a:p>
            <a:pPr>
              <a:spcBef>
                <a:spcPts val="600"/>
              </a:spcBef>
            </a:pPr>
            <a:r>
              <a:rPr lang="en" sz="2000" b="1" dirty="0"/>
              <a:t>Along with circumcision, there were other points that differentiated Jews from Gentiles: religious rites and festivities.</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40048"/>
            <a:ext cx="6724650" cy="2246769"/>
          </a:xfrm>
          <a:prstGeom prst="rect">
            <a:avLst/>
          </a:prstGeom>
          <a:noFill/>
        </p:spPr>
        <p:txBody>
          <a:bodyPr wrap="square">
            <a:spAutoFit/>
          </a:bodyPr>
          <a:lstStyle/>
          <a:p>
            <a:pPr>
              <a:spcBef>
                <a:spcPts val="600"/>
              </a:spcBef>
            </a:pPr>
            <a:r>
              <a:rPr lang="en" sz="2000" b="1" dirty="0"/>
              <a:t>Paul appears to quote Hosea 2:11 to summarize the entire ceremonial system of the Sanctuary in one sentence. This implies that the Sabbaths mentioned here are the seven ritual Sabbaths (observed regardless of the day of the week on which they fell), and not the weekly Sabbath (included in the moral law, universal and applicable to all, Jews and Gentiles).</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516445"/>
            <a:ext cx="6724650" cy="1938992"/>
          </a:xfrm>
          <a:prstGeom prst="rect">
            <a:avLst/>
          </a:prstGeom>
          <a:noFill/>
        </p:spPr>
        <p:txBody>
          <a:bodyPr wrap="square">
            <a:spAutoFit/>
          </a:bodyPr>
          <a:lstStyle/>
          <a:p>
            <a:pPr>
              <a:spcBef>
                <a:spcPts val="600"/>
              </a:spcBef>
            </a:pPr>
            <a:r>
              <a:rPr lang="en" sz="2000" b="1" dirty="0"/>
              <a:t>Paul had already made the role of circumcision clear. Now, with the expression “</a:t>
            </a:r>
            <a:r>
              <a:rPr lang="en" sz="2000" b="1" noProof="0" dirty="0"/>
              <a:t>let,” Paul indicates the implications of the annulment of the “handwriting</a:t>
            </a:r>
            <a:r>
              <a:rPr lang="en" sz="2000" b="1" dirty="0"/>
              <a:t>”                           (the ceremonial laws): it was no longer obligatory for salvation to observe the rites and festivals, which Jesus fulfilled by dying on the cross (Mt. 27:51; Col.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dirty="0">
                <a:ln/>
                <a:solidFill>
                  <a:srgbClr val="FF0000"/>
                </a:solidFill>
              </a:rPr>
              <a:t>COMMANDMENTS OF MEN</a:t>
            </a: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These rules, which have to do with things that are all destined                                               to perish with use</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(Colossians 2:22 </a:t>
            </a:r>
            <a:r>
              <a:rPr lang="en" sz="1100" b="1" dirty="0">
                <a:solidFill>
                  <a:schemeClr val="accent4">
                    <a:lumMod val="50000"/>
                  </a:schemeClr>
                </a:solidFill>
                <a:latin typeface="Comic Sans MS" panose="030F0702030302020204" pitchFamily="66" charset="0"/>
              </a:rPr>
              <a:t>NIV</a:t>
            </a:r>
            <a:r>
              <a:rPr lang="en" sz="1400" b="1" dirty="0">
                <a:solidFill>
                  <a:schemeClr val="accent4">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593652"/>
            <a:ext cx="7222434" cy="1323439"/>
          </a:xfrm>
          <a:prstGeom prst="rect">
            <a:avLst/>
          </a:prstGeom>
          <a:noFill/>
        </p:spPr>
        <p:txBody>
          <a:bodyPr wrap="square" rtlCol="0">
            <a:spAutoFit/>
          </a:bodyPr>
          <a:lstStyle/>
          <a:p>
            <a:pPr>
              <a:spcBef>
                <a:spcPts val="600"/>
              </a:spcBef>
            </a:pPr>
            <a:r>
              <a:rPr lang="en" sz="2000" b="1" dirty="0"/>
              <a:t>The false teachers, whom Paul refers to several times in his letter, were Jews who taught the necessity of adhering to Jewish law to obtain salvation (Acts 15:1, 5). These laws also included many rules devised by the rabbis.</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718217"/>
            <a:ext cx="8249649" cy="1015663"/>
          </a:xfrm>
          <a:prstGeom prst="rect">
            <a:avLst/>
          </a:prstGeom>
          <a:noFill/>
        </p:spPr>
        <p:txBody>
          <a:bodyPr wrap="square">
            <a:spAutoFit/>
          </a:bodyPr>
          <a:lstStyle/>
          <a:p>
            <a:pPr>
              <a:spcBef>
                <a:spcPts val="600"/>
              </a:spcBef>
            </a:pPr>
            <a:r>
              <a:rPr lang="en" sz="2000" b="1" dirty="0"/>
              <a:t>However, Paul clarifies that, for Jews accustomed to these rites, these have a certain moralizing value for themselves, although they are not useful for transforming the heart (Col. 2:23).</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3002046"/>
            <a:ext cx="7222434" cy="1631216"/>
          </a:xfrm>
          <a:prstGeom prst="rect">
            <a:avLst/>
          </a:prstGeom>
          <a:noFill/>
        </p:spPr>
        <p:txBody>
          <a:bodyPr wrap="square">
            <a:spAutoFit/>
          </a:bodyPr>
          <a:lstStyle/>
          <a:p>
            <a:pPr>
              <a:spcBef>
                <a:spcPts val="600"/>
              </a:spcBef>
            </a:pPr>
            <a:r>
              <a:rPr lang="en" sz="2000" b="1" dirty="0"/>
              <a:t>Let us follow Paul's reasoning. In baptism we have died to "</a:t>
            </a:r>
            <a:r>
              <a:rPr lang="en-US" sz="2000" b="1" dirty="0"/>
              <a:t>the rudiments of the world</a:t>
            </a:r>
            <a:r>
              <a:rPr lang="en" sz="2000" b="1" dirty="0"/>
              <a:t>" and live for Christ. If we continue to worry about, for example, ceremonial impurities, we still live in the world, and we are concerned about things that disappear with use (Col. 2:20-22).</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818836"/>
            <a:ext cx="8249648" cy="1015663"/>
          </a:xfrm>
          <a:prstGeom prst="rect">
            <a:avLst/>
          </a:prstGeom>
          <a:noFill/>
        </p:spPr>
        <p:txBody>
          <a:bodyPr wrap="square">
            <a:spAutoFit/>
          </a:bodyPr>
          <a:lstStyle/>
          <a:p>
            <a:pPr>
              <a:spcBef>
                <a:spcPts val="600"/>
              </a:spcBef>
            </a:pPr>
            <a:r>
              <a:rPr lang="en" sz="2000" b="1" dirty="0"/>
              <a:t>In summary, we must be guided by the teachings contained in the Scriptures –divinely inspired–, and not by human philosophies or reasoning.</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497702"/>
            <a:ext cx="11426686" cy="3862596"/>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Christian is likened to the cedar of Lebanon. I have read that this tree does more than send down a few short roots into the yielding loam. It sends strong roots deep down into the earth, and strikes down farther and still farther in search of a still stronger hold. And in the fierce blast of the tempest, it stands firm, held by its network of cables beneath. </a:t>
            </a:r>
          </a:p>
          <a:p>
            <a:pPr>
              <a:spcBef>
                <a:spcPts val="600"/>
              </a:spcBef>
            </a:pPr>
            <a:r>
              <a:rPr lang="en-US" sz="2400" b="1" dirty="0">
                <a:latin typeface="Constantia" panose="02030602050306030303" pitchFamily="18" charset="0"/>
              </a:rPr>
              <a:t>So the Christian strikes root deep into Christ. He has faith in his Redeemer. He knows in whom he believes. He is fully persuaded that Jesus is the Son of God and the Saviour of sinners</a:t>
            </a:r>
            <a:r>
              <a:rPr lang="en" sz="2400" b="1" dirty="0">
                <a:latin typeface="Constantia" panose="02030602050306030303" pitchFamily="18" charset="0"/>
              </a:rPr>
              <a:t>. ... </a:t>
            </a:r>
            <a:r>
              <a:rPr lang="en-US" sz="2400" b="1" dirty="0">
                <a:latin typeface="Constantia" panose="02030602050306030303" pitchFamily="18" charset="0"/>
              </a:rPr>
              <a:t>.... The roots of faith strike deep down. Genuine Christians, like the cedar of Lebanon, do not grow in the soft surface soil, but are rooted in God, riveted in the clefts of the mountain rocks.</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(Our High Calling, November 21)</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900493"/>
            <a:ext cx="4540629" cy="267765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So let no one judge you in food or in drink, or regarding a festival or a new moon or sabbaths, which are a shadow of things to come, but the substance is of Christ</a:t>
            </a: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Colossians</a:t>
            </a:r>
            <a:r>
              <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2:16, 17, </a:t>
            </a:r>
            <a:r>
              <a:rPr kumimoji="0" lang="es-ES" sz="14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NKJV</a:t>
            </a:r>
            <a:endPar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B8B10"/>
                </a:solidFill>
              </a:rPr>
              <a:t>The benefits of faith:</a:t>
            </a:r>
          </a:p>
          <a:p>
            <a:pPr lvl="1">
              <a:spcBef>
                <a:spcPts val="600"/>
              </a:spcBef>
            </a:pPr>
            <a:r>
              <a:rPr lang="en" sz="2000" b="1" dirty="0"/>
              <a:t>Consolation, praise, and order (Colossians 2:1-5)</a:t>
            </a:r>
          </a:p>
          <a:p>
            <a:pPr lvl="1">
              <a:spcBef>
                <a:spcPts val="600"/>
              </a:spcBef>
            </a:pPr>
            <a:r>
              <a:rPr lang="en" sz="2000" b="1" dirty="0"/>
              <a:t>Rooted in Christ (Colossians 2:6-8)</a:t>
            </a:r>
          </a:p>
          <a:p>
            <a:pPr lvl="1">
              <a:spcBef>
                <a:spcPts val="600"/>
              </a:spcBef>
            </a:pPr>
            <a:r>
              <a:rPr lang="en-US" sz="2000" b="1" dirty="0"/>
              <a:t>The handwriting of ordinances nailed to his cross</a:t>
            </a:r>
            <a:r>
              <a:rPr lang="en" sz="2000" b="1" dirty="0"/>
              <a:t> (Colossians 2:9-15)</a:t>
            </a:r>
          </a:p>
          <a:p>
            <a:pPr>
              <a:spcBef>
                <a:spcPts val="1800"/>
              </a:spcBef>
            </a:pPr>
            <a:r>
              <a:rPr lang="en" sz="2000" b="1" dirty="0">
                <a:solidFill>
                  <a:srgbClr val="500797"/>
                </a:solidFill>
              </a:rPr>
              <a:t>Problems that shake faith:</a:t>
            </a:r>
          </a:p>
          <a:p>
            <a:pPr lvl="1">
              <a:spcBef>
                <a:spcPts val="600"/>
              </a:spcBef>
            </a:pPr>
            <a:r>
              <a:rPr lang="en-US" sz="2000" b="1" dirty="0"/>
              <a:t>Holyday, new moon, sabbath days</a:t>
            </a:r>
            <a:r>
              <a:rPr lang="en" sz="2000" b="1" dirty="0"/>
              <a:t> (Colossians 2:16-19)</a:t>
            </a:r>
          </a:p>
          <a:p>
            <a:pPr lvl="1">
              <a:spcBef>
                <a:spcPts val="600"/>
              </a:spcBef>
            </a:pPr>
            <a:r>
              <a:rPr lang="en" sz="2000" b="1" dirty="0"/>
              <a:t>Commandments of men (Colossians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8" y="171450"/>
            <a:ext cx="7455067" cy="707886"/>
          </a:xfrm>
          <a:prstGeom prst="rect">
            <a:avLst/>
          </a:prstGeom>
          <a:noFill/>
        </p:spPr>
        <p:txBody>
          <a:bodyPr wrap="square" rtlCol="0">
            <a:spAutoFit/>
          </a:bodyPr>
          <a:lstStyle/>
          <a:p>
            <a:pPr>
              <a:spcBef>
                <a:spcPts val="600"/>
              </a:spcBef>
            </a:pPr>
            <a:r>
              <a:rPr lang="en" sz="2000" b="1" dirty="0"/>
              <a:t>Faith in Jesus brings us great benefits. In addition to the forgiveness of our sins, we receive comfort, wisdom, and more.</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918956"/>
            <a:ext cx="6915149" cy="1015663"/>
          </a:xfrm>
          <a:prstGeom prst="rect">
            <a:avLst/>
          </a:prstGeom>
          <a:noFill/>
        </p:spPr>
        <p:txBody>
          <a:bodyPr wrap="square">
            <a:spAutoFit/>
          </a:bodyPr>
          <a:lstStyle/>
          <a:p>
            <a:pPr>
              <a:spcBef>
                <a:spcPts val="600"/>
              </a:spcBef>
            </a:pPr>
            <a:r>
              <a:rPr lang="en" sz="2000" b="1" dirty="0"/>
              <a:t>It also warns us about how we should take root: not based on human philosophies and theories, but only on the living Word of God.</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8" y="1045203"/>
            <a:ext cx="6915148" cy="707886"/>
          </a:xfrm>
          <a:prstGeom prst="rect">
            <a:avLst/>
          </a:prstGeom>
          <a:noFill/>
        </p:spPr>
        <p:txBody>
          <a:bodyPr wrap="square">
            <a:spAutoFit/>
          </a:bodyPr>
          <a:lstStyle/>
          <a:p>
            <a:pPr>
              <a:spcBef>
                <a:spcPts val="600"/>
              </a:spcBef>
            </a:pPr>
            <a:r>
              <a:rPr lang="en" sz="2000" b="1" dirty="0"/>
              <a:t>Paul invites us to take root in that faith so that we may be trees that bear good fruit for the Kingdom of God.</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THE BENEFITS OF FAITH</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53704" y="84858"/>
            <a:ext cx="3600000" cy="1368000"/>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 sz="2000" b="1" dirty="0">
                <a:solidFill>
                  <a:schemeClr val="bg1"/>
                </a:solidFill>
                <a:effectLst>
                  <a:outerShdw blurRad="38100" dist="38100" dir="2700000" algn="tl">
                    <a:srgbClr val="000000">
                      <a:alpha val="43137"/>
                    </a:srgbClr>
                  </a:outerShdw>
                </a:effectLst>
              </a:rPr>
              <a:t>Where is wisdom found? Where does intelligence dwell?</a:t>
            </a:r>
          </a:p>
          <a:p>
            <a:pPr algn="ctr"/>
            <a:r>
              <a:rPr lang="en" sz="1600" b="1" dirty="0">
                <a:solidFill>
                  <a:schemeClr val="bg1"/>
                </a:solidFill>
                <a:effectLst>
                  <a:outerShdw blurRad="38100" dist="38100" dir="2700000" algn="tl">
                    <a:srgbClr val="000000">
                      <a:alpha val="43137"/>
                    </a:srgbClr>
                  </a:outerShdw>
                </a:effectLst>
              </a:rPr>
              <a:t>(Job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76996"/>
            <a:ext cx="3940312" cy="1728000"/>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 dirty="0">
                <a:solidFill>
                  <a:schemeClr val="bg1"/>
                </a:solidFill>
                <a:effectLst>
                  <a:outerShdw blurRad="38100" dist="38100" dir="2700000" algn="tl">
                    <a:srgbClr val="000000">
                      <a:alpha val="43137"/>
                    </a:srgbClr>
                  </a:outerShdw>
                </a:effectLst>
              </a:rPr>
              <a:t>In Christ are hidden all the treasures of wisdom and knowledge</a:t>
            </a:r>
          </a:p>
          <a:p>
            <a:r>
              <a:rPr lang="en" sz="1600" dirty="0">
                <a:solidFill>
                  <a:schemeClr val="bg1"/>
                </a:solidFill>
                <a:effectLst>
                  <a:outerShdw blurRad="38100" dist="38100" dir="2700000" algn="tl">
                    <a:srgbClr val="000000">
                      <a:alpha val="43137"/>
                    </a:srgbClr>
                  </a:outerShdw>
                </a:effectLst>
              </a:rPr>
              <a:t>(Colossians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CONSOLATION, PRAISE AND ORDER</a:t>
            </a: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For though I am absent in the flesh, yet I am with you in spirit, rejoicing to see your good order and the steadfastness of your faith in Christ</a:t>
            </a: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(Colossians 2:5)</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spcBef>
                <a:spcPts val="600"/>
              </a:spcBef>
            </a:pPr>
            <a:r>
              <a:rPr lang="en" sz="2000" b="1" dirty="0"/>
              <a:t>Although he did not personally know the church in Colossae, Paul knew that it was being threatened by false teachings (Col. 2:1, 4).</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1038700684"/>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284089"/>
            <a:ext cx="8559567" cy="1015663"/>
          </a:xfrm>
          <a:prstGeom prst="rect">
            <a:avLst/>
          </a:prstGeom>
          <a:noFill/>
        </p:spPr>
        <p:txBody>
          <a:bodyPr wrap="square">
            <a:spAutoFit/>
          </a:bodyPr>
          <a:lstStyle/>
          <a:p>
            <a:pPr>
              <a:spcBef>
                <a:spcPts val="600"/>
              </a:spcBef>
            </a:pPr>
            <a:r>
              <a:rPr lang="en" sz="2000" b="1" dirty="0"/>
              <a:t>Before identifying the false doctrines, there is a double commendation for the Colossians: they have good order; and they are firm in the faith (Col. 2:5).</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en-US" dirty="0"/>
              <a:t>In order that they may know the mystery of God, namely, Christ</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en" sz="2000" b="1" dirty="0"/>
              <a:t>For this reason, he writes to them with three clear purposes that will help them to cope with this danger (Col. 2:2 </a:t>
            </a:r>
            <a:r>
              <a:rPr lang="en" sz="1600" b="1" dirty="0"/>
              <a:t>NIV</a:t>
            </a:r>
            <a:r>
              <a:rPr lang="en" sz="2000" b="1" dirty="0"/>
              <a:t>):</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211484"/>
            <a:ext cx="8559565" cy="1631216"/>
          </a:xfrm>
          <a:prstGeom prst="rect">
            <a:avLst/>
          </a:prstGeom>
          <a:noFill/>
        </p:spPr>
        <p:txBody>
          <a:bodyPr wrap="square">
            <a:spAutoFit/>
          </a:bodyPr>
          <a:lstStyle/>
          <a:p>
            <a:pPr>
              <a:spcBef>
                <a:spcPts val="600"/>
              </a:spcBef>
            </a:pPr>
            <a:r>
              <a:rPr lang="en" sz="2000" b="1" dirty="0"/>
              <a:t>The “order” Paul refers to here means order in worship and in the various activities of the church. There must be leadership and a division of responsibilities; activities must be carried out with due decorum; and so on. This will result in a better proclamation of the gospel and will protect them from certain errors.</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ROOTED IN CHRIST</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Rooted and built up in Him and established in the faith, as you have been taught, abounding in it with thanksgiving.</a:t>
            </a: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(Colossians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323439"/>
          </a:xfrm>
          <a:prstGeom prst="rect">
            <a:avLst/>
          </a:prstGeom>
          <a:noFill/>
        </p:spPr>
        <p:txBody>
          <a:bodyPr wrap="square" rtlCol="0">
            <a:spAutoFit/>
          </a:bodyPr>
          <a:lstStyle/>
          <a:p>
            <a:pPr>
              <a:spcBef>
                <a:spcPts val="600"/>
              </a:spcBef>
            </a:pPr>
            <a:r>
              <a:rPr lang="en" sz="2000" b="1" dirty="0"/>
              <a:t>We obtain salvation by accepting a Person, not by accepting doctrines (Col. 2:6). However, these are essential. Paul exhorts us to walk in Christ “as you have been taught” (Col. 2:7b).</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2004450450"/>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323439"/>
          </a:xfrm>
          <a:prstGeom prst="rect">
            <a:avLst/>
          </a:prstGeom>
          <a:noFill/>
        </p:spPr>
        <p:txBody>
          <a:bodyPr wrap="square">
            <a:spAutoFit/>
          </a:bodyPr>
          <a:lstStyle/>
          <a:p>
            <a:pPr>
              <a:spcBef>
                <a:spcPts val="600"/>
              </a:spcBef>
            </a:pPr>
            <a:r>
              <a:rPr lang="en" sz="2000" b="1" dirty="0"/>
              <a:t>As we walk with Jesus, we are rooted in Him. We are, metaphorically, “</a:t>
            </a:r>
            <a:r>
              <a:rPr lang="en-US" sz="2000" b="1" dirty="0"/>
              <a:t>the planting of the Lord, that he might be glorified</a:t>
            </a:r>
            <a:r>
              <a:rPr lang="en" sz="2000" b="1" dirty="0"/>
              <a:t>” (Isaiah 61:3</a:t>
            </a:r>
            <a:r>
              <a:rPr lang="en" sz="1600" b="1" dirty="0"/>
              <a:t>) </a:t>
            </a:r>
            <a:r>
              <a:rPr lang="en" sz="2000" b="1" dirty="0"/>
              <a:t>. We are “trees” clinging to Jesus and His teachings (Psalm 1:3).</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84775"/>
          </a:xfrm>
          <a:prstGeom prst="rect">
            <a:avLst/>
          </a:prstGeom>
          <a:noFill/>
        </p:spPr>
        <p:txBody>
          <a:bodyPr wrap="square">
            <a:spAutoFit/>
          </a:bodyPr>
          <a:lstStyle/>
          <a:p>
            <a:pPr algn="ctr"/>
            <a:r>
              <a:rPr lang="en-US" sz="3200" b="1" dirty="0">
                <a:ln w="10160">
                  <a:solidFill>
                    <a:schemeClr val="accent6"/>
                  </a:solidFill>
                  <a:prstDash val="solid"/>
                </a:ln>
                <a:solidFill>
                  <a:srgbClr val="FFFFFF"/>
                </a:solidFill>
                <a:effectLst>
                  <a:outerShdw blurRad="38100" dist="22860" dir="5400000" algn="tl" rotWithShape="0">
                    <a:srgbClr val="000000"/>
                  </a:outerShdw>
                </a:effectLst>
              </a:rPr>
              <a:t>THE HANDWRITING OF ORDINANCES NAILED TO HIS CROSS</a:t>
            </a:r>
            <a:endParaRPr lang="en" sz="32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584775"/>
          </a:xfrm>
          <a:prstGeom prst="rect">
            <a:avLst/>
          </a:prstGeom>
          <a:noFill/>
          <a:effectLst>
            <a:outerShdw blurRad="50800" dist="12700" dir="2640000" algn="ctr" rotWithShape="0">
              <a:schemeClr val="bg1"/>
            </a:outerShdw>
          </a:effectLst>
        </p:spPr>
        <p:txBody>
          <a:bodyPr wrap="square">
            <a:spAutoFit/>
          </a:bodyPr>
          <a:lstStyle/>
          <a:p>
            <a:pPr algn="ctr"/>
            <a:r>
              <a:rPr lang="en"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Blotting out the handwriting of ordinances that was against us, which was contrary to us, and took it out of the way, nailing it to his cross</a:t>
            </a:r>
            <a:r>
              <a:rPr lang="en"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(Colossians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631216"/>
          </a:xfrm>
          <a:prstGeom prst="rect">
            <a:avLst/>
          </a:prstGeom>
          <a:noFill/>
        </p:spPr>
        <p:txBody>
          <a:bodyPr wrap="square" rtlCol="0">
            <a:spAutoFit/>
          </a:bodyPr>
          <a:lstStyle/>
          <a:p>
            <a:pPr>
              <a:spcBef>
                <a:spcPts val="600"/>
              </a:spcBef>
            </a:pPr>
            <a:r>
              <a:rPr lang="en" sz="2000" b="1" dirty="0"/>
              <a:t>Abraham ratified his covenant with God through circumcision (Gen. 17:11). We ratify our covenant with Jesus through baptism, which is “the circumcision of Christ” (Col. 2:11–12). This implies that physical circumcision is no longer necessary. Having clarified this point, Paul speaks of Jesus’ work on the cross. What did Jesus accomplish?</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3190208383"/>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458553" cy="1323439"/>
          </a:xfrm>
          <a:prstGeom prst="rect">
            <a:avLst/>
          </a:prstGeom>
          <a:noFill/>
        </p:spPr>
        <p:txBody>
          <a:bodyPr wrap="square" rtlCol="0">
            <a:spAutoFit/>
          </a:bodyPr>
          <a:lstStyle/>
          <a:p>
            <a:pPr>
              <a:spcBef>
                <a:spcPts val="600"/>
              </a:spcBef>
            </a:pPr>
            <a:r>
              <a:rPr lang="en" sz="2000" b="1" noProof="0" dirty="0"/>
              <a:t>Ephesians 2:14-15 clarifies that the “ordinances” or “requirements” that was against us was the ceremonial law, which constituted a wall of separation between Jews and Gentiles.</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842140"/>
            <a:ext cx="6458553" cy="1015663"/>
          </a:xfrm>
          <a:prstGeom prst="rect">
            <a:avLst/>
          </a:prstGeom>
          <a:noFill/>
        </p:spPr>
        <p:txBody>
          <a:bodyPr wrap="square">
            <a:spAutoFit/>
          </a:bodyPr>
          <a:lstStyle/>
          <a:p>
            <a:pPr>
              <a:spcBef>
                <a:spcPts val="600"/>
              </a:spcBef>
            </a:pPr>
            <a:r>
              <a:rPr lang="en" sz="2000" b="1" dirty="0"/>
              <a:t>For this reason, we no longer need to worry about observing the ritual laws of the Old Testament, which had their fulfillment and end in Christ.</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PROBLEMS THAT SHAKE FAITH</a:t>
            </a: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617</TotalTime>
  <Words>1423</Words>
  <Application>Microsoft Office PowerPoint</Application>
  <PresentationFormat>Panorámica</PresentationFormat>
  <Paragraphs>61</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2026-01-27T09:08:36Z</dcterms:created>
  <dcterms:modified xsi:type="dcterms:W3CDTF">2026-01-31T07:40:10Z</dcterms:modified>
</cp:coreProperties>
</file>