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11" r:id="rId3"/>
    <p:sldId id="314" r:id="rId4"/>
    <p:sldId id="257" r:id="rId5"/>
    <p:sldId id="258" r:id="rId6"/>
    <p:sldId id="313" r:id="rId7"/>
    <p:sldId id="260" r:id="rId8"/>
    <p:sldId id="261" r:id="rId9"/>
    <p:sldId id="262" r:id="rId10"/>
    <p:sldId id="309"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B0"/>
    <a:srgbClr val="FBF162"/>
    <a:srgbClr val="FFFF99"/>
    <a:srgbClr val="FF9729"/>
    <a:srgbClr val="8E0025"/>
    <a:srgbClr val="C90035"/>
    <a:srgbClr val="F1E2B9"/>
    <a:srgbClr val="6BA630"/>
    <a:srgbClr val="BCB98F"/>
    <a:srgbClr val="8058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43" autoAdjust="0"/>
    <p:restoredTop sz="94660"/>
  </p:normalViewPr>
  <p:slideViewPr>
    <p:cSldViewPr snapToGrid="0">
      <p:cViewPr varScale="1">
        <p:scale>
          <a:sx n="101" d="100"/>
          <a:sy n="101" d="100"/>
        </p:scale>
        <p:origin x="618"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D56751-A05E-43B9-9BBC-17E5CA4CD5DD}" type="doc">
      <dgm:prSet loTypeId="urn:microsoft.com/office/officeart/2005/8/layout/process4" loCatId="process" qsTypeId="urn:microsoft.com/office/officeart/2005/8/quickstyle/simple3" qsCatId="simple" csTypeId="urn:microsoft.com/office/officeart/2005/8/colors/colorful1" csCatId="colorful" phldr="1"/>
      <dgm:spPr/>
      <dgm:t>
        <a:bodyPr/>
        <a:lstStyle/>
        <a:p>
          <a:endParaRPr lang="es-ES"/>
        </a:p>
      </dgm:t>
    </dgm:pt>
    <dgm:pt modelId="{73FAFAFE-4E03-42DD-9C7E-2B207587F0FF}">
      <dgm:prSet custT="1"/>
      <dgm:spPr>
        <a:effectLst>
          <a:outerShdw blurRad="50800" dist="38100" dir="5400000" algn="t" rotWithShape="0">
            <a:prstClr val="black">
              <a:alpha val="40000"/>
            </a:prstClr>
          </a:outerShdw>
        </a:effectLst>
      </dgm:spPr>
      <dgm:t>
        <a:bodyPr/>
        <a:lstStyle/>
        <a:p>
          <a:r>
            <a:rPr lang="en" sz="2000" b="1" dirty="0"/>
            <a:t>Do not marry the inhabitants of the land </a:t>
          </a:r>
          <a:br>
            <a:rPr lang="es-ES" sz="2000" b="1" dirty="0"/>
          </a:br>
          <a:r>
            <a:rPr lang="en" sz="2000" b="1" dirty="0"/>
            <a:t>(Josh. 23:7a)</a:t>
          </a:r>
        </a:p>
      </dgm:t>
    </dgm:pt>
    <dgm:pt modelId="{5BA85A58-277E-4094-B21B-83A9A1E17FD7}" type="parTrans" cxnId="{FF2B0B08-B13E-4F7F-8C10-EC705C4274E7}">
      <dgm:prSet/>
      <dgm:spPr/>
      <dgm:t>
        <a:bodyPr/>
        <a:lstStyle/>
        <a:p>
          <a:endParaRPr lang="es-ES" sz="2000" b="1">
            <a:solidFill>
              <a:schemeClr val="tx1"/>
            </a:solidFill>
          </a:endParaRPr>
        </a:p>
      </dgm:t>
    </dgm:pt>
    <dgm:pt modelId="{81DB2993-86FF-4F5E-9AEE-5252505D4749}" type="sibTrans" cxnId="{FF2B0B08-B13E-4F7F-8C10-EC705C4274E7}">
      <dgm:prSet/>
      <dgm:spPr/>
      <dgm:t>
        <a:bodyPr/>
        <a:lstStyle/>
        <a:p>
          <a:endParaRPr lang="es-ES" sz="2000" b="1">
            <a:solidFill>
              <a:schemeClr val="tx1"/>
            </a:solidFill>
          </a:endParaRPr>
        </a:p>
      </dgm:t>
    </dgm:pt>
    <dgm:pt modelId="{58A81E62-E51B-4E64-AE64-7FB210871931}">
      <dgm:prSet custT="1"/>
      <dgm:spPr>
        <a:effectLst>
          <a:outerShdw blurRad="50800" dist="38100" dir="5400000" algn="t" rotWithShape="0">
            <a:prstClr val="black">
              <a:alpha val="40000"/>
            </a:prstClr>
          </a:outerShdw>
        </a:effectLst>
      </dgm:spPr>
      <dgm:t>
        <a:bodyPr/>
        <a:lstStyle/>
        <a:p>
          <a:r>
            <a:rPr lang="en" sz="2000" b="1"/>
            <a:t>Do not mention the names of their gods </a:t>
          </a:r>
          <a:br>
            <a:rPr lang="es-ES" sz="2000" b="1"/>
          </a:br>
          <a:r>
            <a:rPr lang="en" sz="2000" b="1"/>
            <a:t>(Josh. 23:7b)</a:t>
          </a:r>
          <a:endParaRPr lang="es-ES" sz="2000" b="1" dirty="0"/>
        </a:p>
      </dgm:t>
    </dgm:pt>
    <dgm:pt modelId="{D72DBB42-CA18-48C8-83E8-3F3788514FD0}" type="parTrans" cxnId="{0C833FDB-DA3D-4D4F-8DD4-DB4F2AC069BF}">
      <dgm:prSet/>
      <dgm:spPr/>
      <dgm:t>
        <a:bodyPr/>
        <a:lstStyle/>
        <a:p>
          <a:endParaRPr lang="es-ES" sz="2000" b="1">
            <a:solidFill>
              <a:schemeClr val="tx1"/>
            </a:solidFill>
          </a:endParaRPr>
        </a:p>
      </dgm:t>
    </dgm:pt>
    <dgm:pt modelId="{8823EC6C-164B-4F8F-9A6C-4CB4AC0C78B8}" type="sibTrans" cxnId="{0C833FDB-DA3D-4D4F-8DD4-DB4F2AC069BF}">
      <dgm:prSet/>
      <dgm:spPr/>
      <dgm:t>
        <a:bodyPr/>
        <a:lstStyle/>
        <a:p>
          <a:endParaRPr lang="es-ES" sz="2000" b="1">
            <a:solidFill>
              <a:schemeClr val="tx1"/>
            </a:solidFill>
          </a:endParaRPr>
        </a:p>
      </dgm:t>
    </dgm:pt>
    <dgm:pt modelId="{D7CE262A-F5CC-40C9-AE8F-0D3A8B7245F8}">
      <dgm:prSet custT="1"/>
      <dgm:spPr>
        <a:effectLst>
          <a:outerShdw blurRad="50800" dist="38100" dir="5400000" algn="t" rotWithShape="0">
            <a:prstClr val="black">
              <a:alpha val="40000"/>
            </a:prstClr>
          </a:outerShdw>
        </a:effectLst>
      </dgm:spPr>
      <dgm:t>
        <a:bodyPr/>
        <a:lstStyle/>
        <a:p>
          <a:r>
            <a:rPr lang="en" sz="2000" b="1" dirty="0"/>
            <a:t>Not to worship their gods (Josh. 23:7c)</a:t>
          </a:r>
        </a:p>
      </dgm:t>
    </dgm:pt>
    <dgm:pt modelId="{BC42AEC9-3F96-4C98-A316-6296567E6F9E}" type="parTrans" cxnId="{12308833-423D-428B-832B-70F7B62CCD4E}">
      <dgm:prSet/>
      <dgm:spPr/>
      <dgm:t>
        <a:bodyPr/>
        <a:lstStyle/>
        <a:p>
          <a:endParaRPr lang="es-ES" sz="2000" b="1">
            <a:solidFill>
              <a:schemeClr val="tx1"/>
            </a:solidFill>
          </a:endParaRPr>
        </a:p>
      </dgm:t>
    </dgm:pt>
    <dgm:pt modelId="{05D52511-7A71-439F-908E-F4CA6F3C6667}" type="sibTrans" cxnId="{12308833-423D-428B-832B-70F7B62CCD4E}">
      <dgm:prSet/>
      <dgm:spPr/>
      <dgm:t>
        <a:bodyPr/>
        <a:lstStyle/>
        <a:p>
          <a:endParaRPr lang="es-ES" sz="2000" b="1">
            <a:solidFill>
              <a:schemeClr val="tx1"/>
            </a:solidFill>
          </a:endParaRPr>
        </a:p>
      </dgm:t>
    </dgm:pt>
    <dgm:pt modelId="{1C5B342D-0B96-4483-8D04-58C8633E2F8B}" type="pres">
      <dgm:prSet presAssocID="{62D56751-A05E-43B9-9BBC-17E5CA4CD5DD}" presName="Name0" presStyleCnt="0">
        <dgm:presLayoutVars>
          <dgm:dir/>
          <dgm:animLvl val="lvl"/>
          <dgm:resizeHandles val="exact"/>
        </dgm:presLayoutVars>
      </dgm:prSet>
      <dgm:spPr/>
    </dgm:pt>
    <dgm:pt modelId="{AF2B4297-4210-418E-8BF4-27B37287B4AB}" type="pres">
      <dgm:prSet presAssocID="{D7CE262A-F5CC-40C9-AE8F-0D3A8B7245F8}" presName="boxAndChildren" presStyleCnt="0"/>
      <dgm:spPr/>
    </dgm:pt>
    <dgm:pt modelId="{DE78BB78-5502-475E-AEAA-5E57266ABC73}" type="pres">
      <dgm:prSet presAssocID="{D7CE262A-F5CC-40C9-AE8F-0D3A8B7245F8}" presName="parentTextBox" presStyleLbl="node1" presStyleIdx="0" presStyleCnt="3"/>
      <dgm:spPr/>
    </dgm:pt>
    <dgm:pt modelId="{9B3ECD91-0935-4A8F-A760-6E5463658C0B}" type="pres">
      <dgm:prSet presAssocID="{8823EC6C-164B-4F8F-9A6C-4CB4AC0C78B8}" presName="sp" presStyleCnt="0"/>
      <dgm:spPr/>
    </dgm:pt>
    <dgm:pt modelId="{9AB3FB90-21C6-48F8-90B9-838B53E23AC2}" type="pres">
      <dgm:prSet presAssocID="{58A81E62-E51B-4E64-AE64-7FB210871931}" presName="arrowAndChildren" presStyleCnt="0"/>
      <dgm:spPr/>
    </dgm:pt>
    <dgm:pt modelId="{4A2981D8-ED82-4DD0-9931-C7C413BEB15C}" type="pres">
      <dgm:prSet presAssocID="{58A81E62-E51B-4E64-AE64-7FB210871931}" presName="parentTextArrow" presStyleLbl="node1" presStyleIdx="1" presStyleCnt="3"/>
      <dgm:spPr/>
    </dgm:pt>
    <dgm:pt modelId="{C9E0EF5C-7D06-4C01-B4FB-17C5CEAF22A3}" type="pres">
      <dgm:prSet presAssocID="{81DB2993-86FF-4F5E-9AEE-5252505D4749}" presName="sp" presStyleCnt="0"/>
      <dgm:spPr/>
    </dgm:pt>
    <dgm:pt modelId="{F3950873-AF0B-44C6-B017-7A74A66B0E66}" type="pres">
      <dgm:prSet presAssocID="{73FAFAFE-4E03-42DD-9C7E-2B207587F0FF}" presName="arrowAndChildren" presStyleCnt="0"/>
      <dgm:spPr/>
    </dgm:pt>
    <dgm:pt modelId="{04504CCF-E609-403F-BDD7-9DC328702048}" type="pres">
      <dgm:prSet presAssocID="{73FAFAFE-4E03-42DD-9C7E-2B207587F0FF}" presName="parentTextArrow" presStyleLbl="node1" presStyleIdx="2" presStyleCnt="3"/>
      <dgm:spPr/>
    </dgm:pt>
  </dgm:ptLst>
  <dgm:cxnLst>
    <dgm:cxn modelId="{FF2B0B08-B13E-4F7F-8C10-EC705C4274E7}" srcId="{62D56751-A05E-43B9-9BBC-17E5CA4CD5DD}" destId="{73FAFAFE-4E03-42DD-9C7E-2B207587F0FF}" srcOrd="0" destOrd="0" parTransId="{5BA85A58-277E-4094-B21B-83A9A1E17FD7}" sibTransId="{81DB2993-86FF-4F5E-9AEE-5252505D4749}"/>
    <dgm:cxn modelId="{4CB3F910-D8CE-4F92-9EA3-7BFCAD2B2D15}" type="presOf" srcId="{58A81E62-E51B-4E64-AE64-7FB210871931}" destId="{4A2981D8-ED82-4DD0-9931-C7C413BEB15C}" srcOrd="0" destOrd="0" presId="urn:microsoft.com/office/officeart/2005/8/layout/process4"/>
    <dgm:cxn modelId="{12308833-423D-428B-832B-70F7B62CCD4E}" srcId="{62D56751-A05E-43B9-9BBC-17E5CA4CD5DD}" destId="{D7CE262A-F5CC-40C9-AE8F-0D3A8B7245F8}" srcOrd="2" destOrd="0" parTransId="{BC42AEC9-3F96-4C98-A316-6296567E6F9E}" sibTransId="{05D52511-7A71-439F-908E-F4CA6F3C6667}"/>
    <dgm:cxn modelId="{1D3C903C-E65F-4EA7-9420-E12477326323}" type="presOf" srcId="{62D56751-A05E-43B9-9BBC-17E5CA4CD5DD}" destId="{1C5B342D-0B96-4483-8D04-58C8633E2F8B}" srcOrd="0" destOrd="0" presId="urn:microsoft.com/office/officeart/2005/8/layout/process4"/>
    <dgm:cxn modelId="{0F108656-E7CF-4299-B7F1-826464EC288F}" type="presOf" srcId="{D7CE262A-F5CC-40C9-AE8F-0D3A8B7245F8}" destId="{DE78BB78-5502-475E-AEAA-5E57266ABC73}" srcOrd="0" destOrd="0" presId="urn:microsoft.com/office/officeart/2005/8/layout/process4"/>
    <dgm:cxn modelId="{3936E3D8-1C74-4369-9816-21EDF0509809}" type="presOf" srcId="{73FAFAFE-4E03-42DD-9C7E-2B207587F0FF}" destId="{04504CCF-E609-403F-BDD7-9DC328702048}" srcOrd="0" destOrd="0" presId="urn:microsoft.com/office/officeart/2005/8/layout/process4"/>
    <dgm:cxn modelId="{0C833FDB-DA3D-4D4F-8DD4-DB4F2AC069BF}" srcId="{62D56751-A05E-43B9-9BBC-17E5CA4CD5DD}" destId="{58A81E62-E51B-4E64-AE64-7FB210871931}" srcOrd="1" destOrd="0" parTransId="{D72DBB42-CA18-48C8-83E8-3F3788514FD0}" sibTransId="{8823EC6C-164B-4F8F-9A6C-4CB4AC0C78B8}"/>
    <dgm:cxn modelId="{477919A7-6696-4F2A-9C7D-F3B91344CE60}" type="presParOf" srcId="{1C5B342D-0B96-4483-8D04-58C8633E2F8B}" destId="{AF2B4297-4210-418E-8BF4-27B37287B4AB}" srcOrd="0" destOrd="0" presId="urn:microsoft.com/office/officeart/2005/8/layout/process4"/>
    <dgm:cxn modelId="{514F3482-BA55-4E99-A590-CA2935C8E7DD}" type="presParOf" srcId="{AF2B4297-4210-418E-8BF4-27B37287B4AB}" destId="{DE78BB78-5502-475E-AEAA-5E57266ABC73}" srcOrd="0" destOrd="0" presId="urn:microsoft.com/office/officeart/2005/8/layout/process4"/>
    <dgm:cxn modelId="{9AE767FC-2632-4387-927D-BB10AFF7D30B}" type="presParOf" srcId="{1C5B342D-0B96-4483-8D04-58C8633E2F8B}" destId="{9B3ECD91-0935-4A8F-A760-6E5463658C0B}" srcOrd="1" destOrd="0" presId="urn:microsoft.com/office/officeart/2005/8/layout/process4"/>
    <dgm:cxn modelId="{A0198B25-231C-40E2-908C-9B14C393BA73}" type="presParOf" srcId="{1C5B342D-0B96-4483-8D04-58C8633E2F8B}" destId="{9AB3FB90-21C6-48F8-90B9-838B53E23AC2}" srcOrd="2" destOrd="0" presId="urn:microsoft.com/office/officeart/2005/8/layout/process4"/>
    <dgm:cxn modelId="{40214C37-6191-451D-8541-4DF23C8819D5}" type="presParOf" srcId="{9AB3FB90-21C6-48F8-90B9-838B53E23AC2}" destId="{4A2981D8-ED82-4DD0-9931-C7C413BEB15C}" srcOrd="0" destOrd="0" presId="urn:microsoft.com/office/officeart/2005/8/layout/process4"/>
    <dgm:cxn modelId="{2F9DE99F-6591-4BCA-BE0A-204B921EFB30}" type="presParOf" srcId="{1C5B342D-0B96-4483-8D04-58C8633E2F8B}" destId="{C9E0EF5C-7D06-4C01-B4FB-17C5CEAF22A3}" srcOrd="3" destOrd="0" presId="urn:microsoft.com/office/officeart/2005/8/layout/process4"/>
    <dgm:cxn modelId="{0B76B49C-B18D-4160-8819-BD5DB83E4393}" type="presParOf" srcId="{1C5B342D-0B96-4483-8D04-58C8633E2F8B}" destId="{F3950873-AF0B-44C6-B017-7A74A66B0E66}" srcOrd="4" destOrd="0" presId="urn:microsoft.com/office/officeart/2005/8/layout/process4"/>
    <dgm:cxn modelId="{C815F6F9-728B-458F-9670-0BA587B27522}" type="presParOf" srcId="{F3950873-AF0B-44C6-B017-7A74A66B0E66}" destId="{04504CCF-E609-403F-BDD7-9DC32870204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8BB78-5502-475E-AEAA-5E57266ABC73}">
      <dsp:nvSpPr>
        <dsp:cNvPr id="0" name=""/>
        <dsp:cNvSpPr/>
      </dsp:nvSpPr>
      <dsp:spPr>
        <a:xfrm>
          <a:off x="0" y="1777304"/>
          <a:ext cx="5582463" cy="583351"/>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50800" dist="38100" dir="5400000" algn="t"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t>Not to worship their gods (Josh. 23:7c)</a:t>
          </a:r>
        </a:p>
      </dsp:txBody>
      <dsp:txXfrm>
        <a:off x="0" y="1777304"/>
        <a:ext cx="5582463" cy="583351"/>
      </dsp:txXfrm>
    </dsp:sp>
    <dsp:sp modelId="{4A2981D8-ED82-4DD0-9931-C7C413BEB15C}">
      <dsp:nvSpPr>
        <dsp:cNvPr id="0" name=""/>
        <dsp:cNvSpPr/>
      </dsp:nvSpPr>
      <dsp:spPr>
        <a:xfrm rot="10800000">
          <a:off x="0" y="888860"/>
          <a:ext cx="5582463" cy="897193"/>
        </a:xfrm>
        <a:prstGeom prst="upArrowCallou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5400000" algn="t"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a:t>Do not mention the names of their gods </a:t>
          </a:r>
          <a:br>
            <a:rPr lang="es-ES" sz="2000" b="1" kern="1200"/>
          </a:br>
          <a:r>
            <a:rPr lang="en" sz="2000" b="1" kern="1200"/>
            <a:t>(Josh. 23:7b)</a:t>
          </a:r>
          <a:endParaRPr lang="es-ES" sz="2000" b="1" kern="1200" dirty="0"/>
        </a:p>
      </dsp:txBody>
      <dsp:txXfrm rot="10800000">
        <a:off x="0" y="888860"/>
        <a:ext cx="5582463" cy="582969"/>
      </dsp:txXfrm>
    </dsp:sp>
    <dsp:sp modelId="{04504CCF-E609-403F-BDD7-9DC328702048}">
      <dsp:nvSpPr>
        <dsp:cNvPr id="0" name=""/>
        <dsp:cNvSpPr/>
      </dsp:nvSpPr>
      <dsp:spPr>
        <a:xfrm rot="10800000">
          <a:off x="0" y="417"/>
          <a:ext cx="5582463" cy="897193"/>
        </a:xfrm>
        <a:prstGeom prst="upArrowCallou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5400000" algn="t"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t>Do not marry the inhabitants of the land </a:t>
          </a:r>
          <a:br>
            <a:rPr lang="es-ES" sz="2000" b="1" kern="1200" dirty="0"/>
          </a:br>
          <a:r>
            <a:rPr lang="en" sz="2000" b="1" kern="1200" dirty="0"/>
            <a:t>(Josh. 23:7a)</a:t>
          </a:r>
        </a:p>
      </dsp:txBody>
      <dsp:txXfrm rot="10800000">
        <a:off x="0" y="417"/>
        <a:ext cx="5582463" cy="58296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7DF418-AF4C-0712-9F1C-498830D3DAC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DFCE245F-A3FD-2DA7-8772-2C45252BC9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1F5AFC2-A60F-063F-4926-6089FEAA3E40}"/>
              </a:ext>
            </a:extLst>
          </p:cNvPr>
          <p:cNvSpPr>
            <a:spLocks noGrp="1"/>
          </p:cNvSpPr>
          <p:nvPr>
            <p:ph type="dt" sz="half" idx="10"/>
          </p:nvPr>
        </p:nvSpPr>
        <p:spPr/>
        <p:txBody>
          <a:bodyPr/>
          <a:lstStyle/>
          <a:p>
            <a:fld id="{280A0018-C1CA-441B-A57E-FC0F27DCE037}" type="datetimeFigureOut">
              <a:rPr lang="es-ES" smtClean="0"/>
              <a:t>05/12/2025</a:t>
            </a:fld>
            <a:endParaRPr lang="es-ES"/>
          </a:p>
        </p:txBody>
      </p:sp>
      <p:sp>
        <p:nvSpPr>
          <p:cNvPr id="5" name="Marcador de pie de página 4">
            <a:extLst>
              <a:ext uri="{FF2B5EF4-FFF2-40B4-BE49-F238E27FC236}">
                <a16:creationId xmlns:a16="http://schemas.microsoft.com/office/drawing/2014/main" id="{FD44935E-9E64-97E9-4601-2174D02491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A83AC8A-C003-6DE9-DBE3-C09CDBFACAE8}"/>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358475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F2CE78-89F8-C7C9-958A-F6F7D480B40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632C2A5-D1E1-69D5-5B33-31A8FBE2679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4772538-1F54-DE25-2D57-FF025D53A1BE}"/>
              </a:ext>
            </a:extLst>
          </p:cNvPr>
          <p:cNvSpPr>
            <a:spLocks noGrp="1"/>
          </p:cNvSpPr>
          <p:nvPr>
            <p:ph type="dt" sz="half" idx="10"/>
          </p:nvPr>
        </p:nvSpPr>
        <p:spPr/>
        <p:txBody>
          <a:bodyPr/>
          <a:lstStyle/>
          <a:p>
            <a:fld id="{280A0018-C1CA-441B-A57E-FC0F27DCE037}" type="datetimeFigureOut">
              <a:rPr lang="es-ES" smtClean="0"/>
              <a:t>05/12/2025</a:t>
            </a:fld>
            <a:endParaRPr lang="es-ES"/>
          </a:p>
        </p:txBody>
      </p:sp>
      <p:sp>
        <p:nvSpPr>
          <p:cNvPr id="5" name="Marcador de pie de página 4">
            <a:extLst>
              <a:ext uri="{FF2B5EF4-FFF2-40B4-BE49-F238E27FC236}">
                <a16:creationId xmlns:a16="http://schemas.microsoft.com/office/drawing/2014/main" id="{EC952CB8-8031-1BF1-A420-4528910370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3E5F1DA-43CD-7B26-3145-2F5CFA94B2B0}"/>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62753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6A7BDA2-48E6-6B50-2BBF-61C7F603BEF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8E93184-D641-6BBB-CB05-8A51688909F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1CB9D91-C505-76F7-AF8F-61168891247C}"/>
              </a:ext>
            </a:extLst>
          </p:cNvPr>
          <p:cNvSpPr>
            <a:spLocks noGrp="1"/>
          </p:cNvSpPr>
          <p:nvPr>
            <p:ph type="dt" sz="half" idx="10"/>
          </p:nvPr>
        </p:nvSpPr>
        <p:spPr/>
        <p:txBody>
          <a:bodyPr/>
          <a:lstStyle/>
          <a:p>
            <a:fld id="{280A0018-C1CA-441B-A57E-FC0F27DCE037}" type="datetimeFigureOut">
              <a:rPr lang="es-ES" smtClean="0"/>
              <a:t>05/12/2025</a:t>
            </a:fld>
            <a:endParaRPr lang="es-ES"/>
          </a:p>
        </p:txBody>
      </p:sp>
      <p:sp>
        <p:nvSpPr>
          <p:cNvPr id="5" name="Marcador de pie de página 4">
            <a:extLst>
              <a:ext uri="{FF2B5EF4-FFF2-40B4-BE49-F238E27FC236}">
                <a16:creationId xmlns:a16="http://schemas.microsoft.com/office/drawing/2014/main" id="{785D58B3-AABD-B043-B363-A435E29211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EC0D6B3-D093-3141-5DBF-01044CD435D9}"/>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103307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05/12/2025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0273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05/12/2025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8152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05/12/2025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6564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05/12/2025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54604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05/12/2025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3211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05/12/2025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4614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05/12/2025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7804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05/12/2025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10404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9FA853-6215-827F-BE67-7AAFC195BB7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BB4C21F-D3AD-377D-96F7-F4416717DC2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1542115-54F0-A0B8-7421-35E42AD9B275}"/>
              </a:ext>
            </a:extLst>
          </p:cNvPr>
          <p:cNvSpPr>
            <a:spLocks noGrp="1"/>
          </p:cNvSpPr>
          <p:nvPr>
            <p:ph type="dt" sz="half" idx="10"/>
          </p:nvPr>
        </p:nvSpPr>
        <p:spPr/>
        <p:txBody>
          <a:bodyPr/>
          <a:lstStyle/>
          <a:p>
            <a:fld id="{280A0018-C1CA-441B-A57E-FC0F27DCE037}" type="datetimeFigureOut">
              <a:rPr lang="es-ES" smtClean="0"/>
              <a:t>05/12/2025</a:t>
            </a:fld>
            <a:endParaRPr lang="es-ES"/>
          </a:p>
        </p:txBody>
      </p:sp>
      <p:sp>
        <p:nvSpPr>
          <p:cNvPr id="5" name="Marcador de pie de página 4">
            <a:extLst>
              <a:ext uri="{FF2B5EF4-FFF2-40B4-BE49-F238E27FC236}">
                <a16:creationId xmlns:a16="http://schemas.microsoft.com/office/drawing/2014/main" id="{1225C268-FDE5-6654-2E67-A1FCD94A104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80445F-5122-5A95-BD1E-EF86DBBE751F}"/>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329560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05/12/2025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20365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05/12/2025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53635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05/12/2025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6348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CE95FD-A3D7-08C4-FD98-C778E5B4D5E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4D27FA4-9671-C94D-F1B2-1803F87C301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98B07AB-51FD-265D-4F89-EB6A484418E5}"/>
              </a:ext>
            </a:extLst>
          </p:cNvPr>
          <p:cNvSpPr>
            <a:spLocks noGrp="1"/>
          </p:cNvSpPr>
          <p:nvPr>
            <p:ph type="dt" sz="half" idx="10"/>
          </p:nvPr>
        </p:nvSpPr>
        <p:spPr/>
        <p:txBody>
          <a:bodyPr/>
          <a:lstStyle/>
          <a:p>
            <a:fld id="{280A0018-C1CA-441B-A57E-FC0F27DCE037}" type="datetimeFigureOut">
              <a:rPr lang="es-ES" smtClean="0"/>
              <a:t>05/12/2025</a:t>
            </a:fld>
            <a:endParaRPr lang="es-ES"/>
          </a:p>
        </p:txBody>
      </p:sp>
      <p:sp>
        <p:nvSpPr>
          <p:cNvPr id="5" name="Marcador de pie de página 4">
            <a:extLst>
              <a:ext uri="{FF2B5EF4-FFF2-40B4-BE49-F238E27FC236}">
                <a16:creationId xmlns:a16="http://schemas.microsoft.com/office/drawing/2014/main" id="{86F3EEB6-1363-035D-2855-A61FE23905C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28707C9-3B38-361E-BDD7-32ED86C0E4A7}"/>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269675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CA16D0-6305-EA04-C700-5AD9EED848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EB28F93-0989-2F46-3A59-AF6AE7C8F3C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82C85D05-7E51-4D2A-2B5A-84DB2C5FEFB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1F872BA-6A37-B5DA-4C8C-DEF4050CFE13}"/>
              </a:ext>
            </a:extLst>
          </p:cNvPr>
          <p:cNvSpPr>
            <a:spLocks noGrp="1"/>
          </p:cNvSpPr>
          <p:nvPr>
            <p:ph type="dt" sz="half" idx="10"/>
          </p:nvPr>
        </p:nvSpPr>
        <p:spPr/>
        <p:txBody>
          <a:bodyPr/>
          <a:lstStyle/>
          <a:p>
            <a:fld id="{280A0018-C1CA-441B-A57E-FC0F27DCE037}" type="datetimeFigureOut">
              <a:rPr lang="es-ES" smtClean="0"/>
              <a:t>05/12/2025</a:t>
            </a:fld>
            <a:endParaRPr lang="es-ES"/>
          </a:p>
        </p:txBody>
      </p:sp>
      <p:sp>
        <p:nvSpPr>
          <p:cNvPr id="6" name="Marcador de pie de página 5">
            <a:extLst>
              <a:ext uri="{FF2B5EF4-FFF2-40B4-BE49-F238E27FC236}">
                <a16:creationId xmlns:a16="http://schemas.microsoft.com/office/drawing/2014/main" id="{E0ECD6F4-1344-F53C-5CAE-3E9E0681164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B0B5EA5-269E-31C5-1438-664A4E4B4BD3}"/>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1727983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58A900-56F1-FA71-5C4A-96163401EA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3B3525B-C080-900F-D5EB-7F2472E163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4C35FB9-444A-4130-B098-E21EDB697C3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585C02C-3DD3-6759-69A7-0B5931BCF0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E5A8EBD-6E28-E52F-2183-117FBEA322B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373CCAB-E14B-6518-7946-39F51ECB3732}"/>
              </a:ext>
            </a:extLst>
          </p:cNvPr>
          <p:cNvSpPr>
            <a:spLocks noGrp="1"/>
          </p:cNvSpPr>
          <p:nvPr>
            <p:ph type="dt" sz="half" idx="10"/>
          </p:nvPr>
        </p:nvSpPr>
        <p:spPr/>
        <p:txBody>
          <a:bodyPr/>
          <a:lstStyle/>
          <a:p>
            <a:fld id="{280A0018-C1CA-441B-A57E-FC0F27DCE037}" type="datetimeFigureOut">
              <a:rPr lang="es-ES" smtClean="0"/>
              <a:t>05/12/2025</a:t>
            </a:fld>
            <a:endParaRPr lang="es-ES"/>
          </a:p>
        </p:txBody>
      </p:sp>
      <p:sp>
        <p:nvSpPr>
          <p:cNvPr id="8" name="Marcador de pie de página 7">
            <a:extLst>
              <a:ext uri="{FF2B5EF4-FFF2-40B4-BE49-F238E27FC236}">
                <a16:creationId xmlns:a16="http://schemas.microsoft.com/office/drawing/2014/main" id="{9AB138A8-9105-1152-0602-5A4C1C7141F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5F34430-7496-258A-F5AA-64090A468D45}"/>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238377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0E1F40-4783-C6CB-0BC0-621F264C507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D5B025E-DD73-065D-C9CB-F27C5072F210}"/>
              </a:ext>
            </a:extLst>
          </p:cNvPr>
          <p:cNvSpPr>
            <a:spLocks noGrp="1"/>
          </p:cNvSpPr>
          <p:nvPr>
            <p:ph type="dt" sz="half" idx="10"/>
          </p:nvPr>
        </p:nvSpPr>
        <p:spPr/>
        <p:txBody>
          <a:bodyPr/>
          <a:lstStyle/>
          <a:p>
            <a:fld id="{280A0018-C1CA-441B-A57E-FC0F27DCE037}" type="datetimeFigureOut">
              <a:rPr lang="es-ES" smtClean="0"/>
              <a:t>05/12/2025</a:t>
            </a:fld>
            <a:endParaRPr lang="es-ES"/>
          </a:p>
        </p:txBody>
      </p:sp>
      <p:sp>
        <p:nvSpPr>
          <p:cNvPr id="4" name="Marcador de pie de página 3">
            <a:extLst>
              <a:ext uri="{FF2B5EF4-FFF2-40B4-BE49-F238E27FC236}">
                <a16:creationId xmlns:a16="http://schemas.microsoft.com/office/drawing/2014/main" id="{0FFC63A9-C6CB-EA06-C6BC-71D858EA7FB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F1A56BD-B03C-79C4-AC4E-D06EBE2689F7}"/>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100807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B017716-E63B-0EDB-E748-3B30F497E8D1}"/>
              </a:ext>
            </a:extLst>
          </p:cNvPr>
          <p:cNvSpPr>
            <a:spLocks noGrp="1"/>
          </p:cNvSpPr>
          <p:nvPr>
            <p:ph type="dt" sz="half" idx="10"/>
          </p:nvPr>
        </p:nvSpPr>
        <p:spPr/>
        <p:txBody>
          <a:bodyPr/>
          <a:lstStyle/>
          <a:p>
            <a:fld id="{280A0018-C1CA-441B-A57E-FC0F27DCE037}" type="datetimeFigureOut">
              <a:rPr lang="es-ES" smtClean="0"/>
              <a:t>05/12/2025</a:t>
            </a:fld>
            <a:endParaRPr lang="es-ES"/>
          </a:p>
        </p:txBody>
      </p:sp>
      <p:sp>
        <p:nvSpPr>
          <p:cNvPr id="3" name="Marcador de pie de página 2">
            <a:extLst>
              <a:ext uri="{FF2B5EF4-FFF2-40B4-BE49-F238E27FC236}">
                <a16:creationId xmlns:a16="http://schemas.microsoft.com/office/drawing/2014/main" id="{5D9839EE-ACA4-DF30-650C-25E44C66C2CA}"/>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4B5014C-0922-A5B6-ECCB-3FE77340B9F2}"/>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143118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CF162E-3577-7031-7CD9-CF2FB2F3B97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DE684E8-9AE6-F992-0910-A5CA91D994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5DEFE8BF-A3A1-64A2-4E7B-8F32E27276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4964610-0749-0134-9332-568B706624B2}"/>
              </a:ext>
            </a:extLst>
          </p:cNvPr>
          <p:cNvSpPr>
            <a:spLocks noGrp="1"/>
          </p:cNvSpPr>
          <p:nvPr>
            <p:ph type="dt" sz="half" idx="10"/>
          </p:nvPr>
        </p:nvSpPr>
        <p:spPr/>
        <p:txBody>
          <a:bodyPr/>
          <a:lstStyle/>
          <a:p>
            <a:fld id="{280A0018-C1CA-441B-A57E-FC0F27DCE037}" type="datetimeFigureOut">
              <a:rPr lang="es-ES" smtClean="0"/>
              <a:t>05/12/2025</a:t>
            </a:fld>
            <a:endParaRPr lang="es-ES"/>
          </a:p>
        </p:txBody>
      </p:sp>
      <p:sp>
        <p:nvSpPr>
          <p:cNvPr id="6" name="Marcador de pie de página 5">
            <a:extLst>
              <a:ext uri="{FF2B5EF4-FFF2-40B4-BE49-F238E27FC236}">
                <a16:creationId xmlns:a16="http://schemas.microsoft.com/office/drawing/2014/main" id="{CF2EDBAE-2E96-CCE2-10C4-5D340FAEACC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1CB4F88-C64A-B56B-B560-BD3911043D4B}"/>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235936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F8FF0E-5511-2A77-7526-6888DC3FB08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8F22448-0DEC-82BF-76C2-99C20D7AAF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2E245D2-4377-A21F-62AA-4F3DB8E688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1A54E30-7316-D47D-A259-70ADB8BCEB9C}"/>
              </a:ext>
            </a:extLst>
          </p:cNvPr>
          <p:cNvSpPr>
            <a:spLocks noGrp="1"/>
          </p:cNvSpPr>
          <p:nvPr>
            <p:ph type="dt" sz="half" idx="10"/>
          </p:nvPr>
        </p:nvSpPr>
        <p:spPr/>
        <p:txBody>
          <a:bodyPr/>
          <a:lstStyle/>
          <a:p>
            <a:fld id="{280A0018-C1CA-441B-A57E-FC0F27DCE037}" type="datetimeFigureOut">
              <a:rPr lang="es-ES" smtClean="0"/>
              <a:t>05/12/2025</a:t>
            </a:fld>
            <a:endParaRPr lang="es-ES"/>
          </a:p>
        </p:txBody>
      </p:sp>
      <p:sp>
        <p:nvSpPr>
          <p:cNvPr id="6" name="Marcador de pie de página 5">
            <a:extLst>
              <a:ext uri="{FF2B5EF4-FFF2-40B4-BE49-F238E27FC236}">
                <a16:creationId xmlns:a16="http://schemas.microsoft.com/office/drawing/2014/main" id="{AE6B90DA-A06E-2658-2C9A-BEBFDFB3BE4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18EA83C-A4F2-EE78-D975-277EE1A854B0}"/>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411847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2E93D95-C4BB-4F10-CD31-1650890844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867E036-A2A3-A94C-7E5E-FE8DB16F04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E9141A3-2215-E7DF-C124-F15D10B20A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0A0018-C1CA-441B-A57E-FC0F27DCE037}" type="datetimeFigureOut">
              <a:rPr lang="es-ES" smtClean="0"/>
              <a:t>05/12/2025</a:t>
            </a:fld>
            <a:endParaRPr lang="es-ES"/>
          </a:p>
        </p:txBody>
      </p:sp>
      <p:sp>
        <p:nvSpPr>
          <p:cNvPr id="5" name="Marcador de pie de página 4">
            <a:extLst>
              <a:ext uri="{FF2B5EF4-FFF2-40B4-BE49-F238E27FC236}">
                <a16:creationId xmlns:a16="http://schemas.microsoft.com/office/drawing/2014/main" id="{7277A16E-258C-0373-4599-7D110D2505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4085E3C-03D6-5793-8C37-820D97ED37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4E1BC6E-5B9A-43A5-A66B-EDF66BBAB276}" type="slidenum">
              <a:rPr lang="es-ES" smtClean="0"/>
              <a:t>‹Nº›</a:t>
            </a:fld>
            <a:endParaRPr lang="es-ES"/>
          </a:p>
        </p:txBody>
      </p:sp>
    </p:spTree>
    <p:extLst>
      <p:ext uri="{BB962C8B-B14F-4D97-AF65-F5344CB8AC3E}">
        <p14:creationId xmlns:p14="http://schemas.microsoft.com/office/powerpoint/2010/main" val="3474197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05/12/2025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714173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png"/><Relationship Id="rId7" Type="http://schemas.openxmlformats.org/officeDocument/2006/relationships/image" Target="../media/image21.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27.jpeg"/><Relationship Id="rId5" Type="http://schemas.openxmlformats.org/officeDocument/2006/relationships/diagramQuickStyle" Target="../diagrams/quickStyle1.xml"/><Relationship Id="rId10" Type="http://schemas.openxmlformats.org/officeDocument/2006/relationships/image" Target="../media/image26.png"/><Relationship Id="rId4" Type="http://schemas.openxmlformats.org/officeDocument/2006/relationships/diagramLayout" Target="../diagrams/layout1.xml"/><Relationship Id="rId9"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37FB71D-7FEF-59B2-187C-1D31DD35743C}"/>
            </a:ext>
          </a:extLst>
        </p:cNvPr>
        <p:cNvGrpSpPr/>
        <p:nvPr/>
      </p:nvGrpSpPr>
      <p:grpSpPr>
        <a:xfrm>
          <a:off x="0" y="0"/>
          <a:ext cx="0" cy="0"/>
          <a:chOff x="0" y="0"/>
          <a:chExt cx="0" cy="0"/>
        </a:xfrm>
      </p:grpSpPr>
      <p:pic>
        <p:nvPicPr>
          <p:cNvPr id="13" name="Imagen 12" descr="Un grupo de personas en una montaña con pasto verde&#10;&#10;El contenido generado por IA puede ser incorrecto.">
            <a:extLst>
              <a:ext uri="{FF2B5EF4-FFF2-40B4-BE49-F238E27FC236}">
                <a16:creationId xmlns:a16="http://schemas.microsoft.com/office/drawing/2014/main" id="{23CB5878-9B29-372D-6574-2C82341B93FA}"/>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b="-1"/>
          <a:stretch>
            <a:fillRect/>
          </a:stretch>
        </p:blipFill>
        <p:spPr>
          <a:xfrm>
            <a:off x="5162052" y="3272588"/>
            <a:ext cx="6105382" cy="3585411"/>
          </a:xfrm>
          <a:prstGeom prst="rect">
            <a:avLst/>
          </a:prstGeom>
        </p:spPr>
      </p:pic>
      <p:pic>
        <p:nvPicPr>
          <p:cNvPr id="5" name="Imagen 4" descr="Un dibujo de una montaña&#10;&#10;El contenido generado por IA puede ser incorrecto.">
            <a:extLst>
              <a:ext uri="{FF2B5EF4-FFF2-40B4-BE49-F238E27FC236}">
                <a16:creationId xmlns:a16="http://schemas.microsoft.com/office/drawing/2014/main" id="{E6541356-1F04-F763-C456-F7D6F955686D}"/>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sp>
        <p:nvSpPr>
          <p:cNvPr id="20" name="Rectangle 19">
            <a:extLst>
              <a:ext uri="{FF2B5EF4-FFF2-40B4-BE49-F238E27FC236}">
                <a16:creationId xmlns:a16="http://schemas.microsoft.com/office/drawing/2014/main" id="{9C63E52B-F616-9A93-65B9-9C072F544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gradFill flip="none" rotWithShape="1">
            <a:gsLst>
              <a:gs pos="0">
                <a:srgbClr val="3A5036"/>
              </a:gs>
              <a:gs pos="79000">
                <a:srgbClr val="4C6A47"/>
              </a:gs>
              <a:gs pos="79000">
                <a:srgbClr val="88A084"/>
              </a:gs>
              <a:gs pos="100000">
                <a:srgbClr val="C4D5C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1D58A28-1F7C-1687-1CA4-93D8D6BDD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3A503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Imagen 18">
            <a:extLst>
              <a:ext uri="{FF2B5EF4-FFF2-40B4-BE49-F238E27FC236}">
                <a16:creationId xmlns:a16="http://schemas.microsoft.com/office/drawing/2014/main" id="{EA521542-AFE8-CCE0-7CDB-E12C8912C813}"/>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7436383" y="1"/>
            <a:ext cx="3831051" cy="3116984"/>
          </a:xfrm>
          <a:prstGeom prst="rect">
            <a:avLst/>
          </a:prstGeom>
        </p:spPr>
      </p:pic>
      <p:sp>
        <p:nvSpPr>
          <p:cNvPr id="21" name="CuadroTexto 20">
            <a:extLst>
              <a:ext uri="{FF2B5EF4-FFF2-40B4-BE49-F238E27FC236}">
                <a16:creationId xmlns:a16="http://schemas.microsoft.com/office/drawing/2014/main" id="{53569004-05EF-E7A5-9FAA-8D476D24A7CD}"/>
              </a:ext>
            </a:extLst>
          </p:cNvPr>
          <p:cNvSpPr txBox="1"/>
          <p:nvPr/>
        </p:nvSpPr>
        <p:spPr>
          <a:xfrm>
            <a:off x="107913" y="4181475"/>
            <a:ext cx="4785360" cy="1962150"/>
          </a:xfrm>
          <a:prstGeom prst="rect">
            <a:avLst/>
          </a:prstGeom>
          <a:noFill/>
        </p:spPr>
        <p:txBody>
          <a:bodyPr wrap="square" rtlCol="0">
            <a:prstTxWarp prst="textDeflate">
              <a:avLst/>
            </a:prstTxWarp>
            <a:spAutoFit/>
            <a:scene3d>
              <a:camera prst="orthographicFront"/>
              <a:lightRig rig="threePt" dir="t"/>
            </a:scene3d>
            <a:sp3d extrusionH="57150">
              <a:bevelT h="25400" prst="softRound"/>
            </a:sp3d>
          </a:bodyPr>
          <a:lstStyle/>
          <a:p>
            <a:pPr algn="ctr"/>
            <a:r>
              <a:rPr lang="en" sz="5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GOD IS FAITHFUL!</a:t>
            </a:r>
          </a:p>
        </p:txBody>
      </p:sp>
      <p:sp>
        <p:nvSpPr>
          <p:cNvPr id="23" name="CuadroTexto 22">
            <a:extLst>
              <a:ext uri="{FF2B5EF4-FFF2-40B4-BE49-F238E27FC236}">
                <a16:creationId xmlns:a16="http://schemas.microsoft.com/office/drawing/2014/main" id="{96A891E4-5778-4919-B9E8-E133B5E97DF5}"/>
              </a:ext>
            </a:extLst>
          </p:cNvPr>
          <p:cNvSpPr txBox="1"/>
          <p:nvPr/>
        </p:nvSpPr>
        <p:spPr>
          <a:xfrm>
            <a:off x="0" y="6409415"/>
            <a:ext cx="5001186" cy="338554"/>
          </a:xfrm>
          <a:prstGeom prst="rect">
            <a:avLst/>
          </a:prstGeom>
          <a:noFill/>
        </p:spPr>
        <p:txBody>
          <a:bodyPr wrap="square" rtlCol="0">
            <a:spAutoFit/>
          </a:bodyPr>
          <a:lstStyle/>
          <a:p>
            <a:pPr algn="ctr"/>
            <a:r>
              <a:rPr lang="en" sz="1600" b="1" dirty="0">
                <a:solidFill>
                  <a:srgbClr val="3A5036"/>
                </a:solidFill>
              </a:rPr>
              <a:t>Lesson 12 for December 20, 2025</a:t>
            </a:r>
          </a:p>
        </p:txBody>
      </p:sp>
    </p:spTree>
    <p:extLst>
      <p:ext uri="{BB962C8B-B14F-4D97-AF65-F5344CB8AC3E}">
        <p14:creationId xmlns:p14="http://schemas.microsoft.com/office/powerpoint/2010/main" val="335930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E0923-BB81-90E7-786D-5AE73082CCA2}"/>
            </a:ext>
          </a:extLst>
        </p:cNvPr>
        <p:cNvGrpSpPr/>
        <p:nvPr/>
      </p:nvGrpSpPr>
      <p:grpSpPr>
        <a:xfrm>
          <a:off x="0" y="0"/>
          <a:ext cx="0" cy="0"/>
          <a:chOff x="0" y="0"/>
          <a:chExt cx="0" cy="0"/>
        </a:xfrm>
      </p:grpSpPr>
      <p:pic>
        <p:nvPicPr>
          <p:cNvPr id="4" name="Imagen 3" descr="Vista de una ciudad&#10;&#10;El contenido generado por IA puede ser incorrecto.">
            <a:extLst>
              <a:ext uri="{FF2B5EF4-FFF2-40B4-BE49-F238E27FC236}">
                <a16:creationId xmlns:a16="http://schemas.microsoft.com/office/drawing/2014/main" id="{5001C789-B82F-05F5-7421-A44F9AA8BDC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1C93896A-80EB-A68E-5199-69DCD3B106C4}"/>
              </a:ext>
            </a:extLst>
          </p:cNvPr>
          <p:cNvSpPr txBox="1"/>
          <p:nvPr/>
        </p:nvSpPr>
        <p:spPr>
          <a:xfrm>
            <a:off x="-1" y="-11183"/>
            <a:ext cx="12191999"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6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a:t>
            </a:r>
            <a:r>
              <a:rPr kumimoji="0" lang="en-US" sz="36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Not one word of all the good promises that the Lord had made to the house of Israel had failed; all came to pass</a:t>
            </a:r>
            <a:r>
              <a:rPr kumimoji="0" lang="es-ES" sz="36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 </a:t>
            </a:r>
            <a:r>
              <a:rPr kumimoji="0" lang="es-ES" sz="28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(Joshua 21:45, </a:t>
            </a:r>
            <a:r>
              <a:rPr kumimoji="0" lang="es-ES" sz="2000" b="1" i="0" u="none" strike="noStrike" kern="1200" cap="none" spc="0" normalizeH="0" baseline="0" noProof="0" dirty="0" err="1">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ESV</a:t>
            </a:r>
            <a:r>
              <a:rPr kumimoji="0" lang="es-ES" sz="28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a:t>
            </a:r>
          </a:p>
        </p:txBody>
      </p:sp>
    </p:spTree>
    <p:extLst>
      <p:ext uri="{BB962C8B-B14F-4D97-AF65-F5344CB8AC3E}">
        <p14:creationId xmlns:p14="http://schemas.microsoft.com/office/powerpoint/2010/main" val="248291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A5F0EFE-40FF-8B9D-F83E-C92197276819}"/>
              </a:ext>
            </a:extLst>
          </p:cNvPr>
          <p:cNvSpPr txBox="1"/>
          <p:nvPr/>
        </p:nvSpPr>
        <p:spPr>
          <a:xfrm>
            <a:off x="5602321" y="4476639"/>
            <a:ext cx="6599203" cy="2246769"/>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en" sz="2000" b="1" dirty="0">
                <a:solidFill>
                  <a:srgbClr val="DE785F"/>
                </a:solidFill>
              </a:rPr>
              <a:t>The faithfulness of God </a:t>
            </a:r>
            <a:r>
              <a:rPr lang="en" sz="2000" b="1" dirty="0"/>
              <a:t>(Joshua 21:43-45)</a:t>
            </a:r>
          </a:p>
          <a:p>
            <a:pPr>
              <a:spcBef>
                <a:spcPts val="1200"/>
              </a:spcBef>
            </a:pPr>
            <a:r>
              <a:rPr lang="en" sz="2000" b="1" dirty="0">
                <a:solidFill>
                  <a:srgbClr val="579D65"/>
                </a:solidFill>
              </a:rPr>
              <a:t>What God has done and what He will do </a:t>
            </a:r>
            <a:r>
              <a:rPr lang="en" sz="2000" b="1" dirty="0"/>
              <a:t>(Joshua 23:1-5)</a:t>
            </a:r>
          </a:p>
          <a:p>
            <a:pPr>
              <a:spcBef>
                <a:spcPts val="1200"/>
              </a:spcBef>
            </a:pPr>
            <a:r>
              <a:rPr lang="en" sz="2000" b="1" dirty="0">
                <a:solidFill>
                  <a:srgbClr val="5F69DE"/>
                </a:solidFill>
              </a:rPr>
              <a:t>The reward for faithfulness </a:t>
            </a:r>
            <a:r>
              <a:rPr lang="en" sz="2000" b="1" dirty="0"/>
              <a:t>(Joshua 23:6-10)</a:t>
            </a:r>
          </a:p>
          <a:p>
            <a:pPr>
              <a:spcBef>
                <a:spcPts val="1200"/>
              </a:spcBef>
            </a:pPr>
            <a:r>
              <a:rPr lang="en" sz="2000" b="1" dirty="0">
                <a:solidFill>
                  <a:srgbClr val="DE5F8B"/>
                </a:solidFill>
              </a:rPr>
              <a:t>What we must do </a:t>
            </a:r>
            <a:r>
              <a:rPr lang="en" sz="2000" b="1" dirty="0"/>
              <a:t>(Joshua 23:11-14)</a:t>
            </a:r>
          </a:p>
          <a:p>
            <a:pPr>
              <a:spcBef>
                <a:spcPts val="1200"/>
              </a:spcBef>
            </a:pPr>
            <a:r>
              <a:rPr lang="en" sz="2000" b="1" dirty="0">
                <a:solidFill>
                  <a:srgbClr val="A25FDE"/>
                </a:solidFill>
              </a:rPr>
              <a:t>The punishment for unfaithfulness </a:t>
            </a:r>
            <a:r>
              <a:rPr lang="en" sz="2000" b="1" dirty="0"/>
              <a:t>(Joshua 23:15-16)</a:t>
            </a:r>
          </a:p>
        </p:txBody>
      </p:sp>
      <p:sp>
        <p:nvSpPr>
          <p:cNvPr id="3" name="CuadroTexto 2">
            <a:extLst>
              <a:ext uri="{FF2B5EF4-FFF2-40B4-BE49-F238E27FC236}">
                <a16:creationId xmlns:a16="http://schemas.microsoft.com/office/drawing/2014/main" id="{154A4286-461D-3307-51D5-C7DC5E6BF076}"/>
              </a:ext>
            </a:extLst>
          </p:cNvPr>
          <p:cNvSpPr txBox="1"/>
          <p:nvPr/>
        </p:nvSpPr>
        <p:spPr>
          <a:xfrm>
            <a:off x="281891" y="134552"/>
            <a:ext cx="7353300" cy="1015663"/>
          </a:xfrm>
          <a:prstGeom prst="rect">
            <a:avLst/>
          </a:prstGeom>
          <a:noFill/>
        </p:spPr>
        <p:txBody>
          <a:bodyPr wrap="square" rtlCol="0">
            <a:spAutoFit/>
          </a:bodyPr>
          <a:lstStyle/>
          <a:p>
            <a:pPr>
              <a:spcBef>
                <a:spcPts val="600"/>
              </a:spcBef>
            </a:pPr>
            <a:r>
              <a:rPr lang="en" sz="2000" b="1" dirty="0"/>
              <a:t>Joshua was already old, and there were still territories to conquer. He gathered the new leaders to encourage them to continue the conquest.</a:t>
            </a:r>
          </a:p>
        </p:txBody>
      </p:sp>
      <p:pic>
        <p:nvPicPr>
          <p:cNvPr id="4" name="Imagen 3" descr="Multitud de personas en una montaña&#10;&#10;El contenido generado por IA puede ser incorrecto.">
            <a:extLst>
              <a:ext uri="{FF2B5EF4-FFF2-40B4-BE49-F238E27FC236}">
                <a16:creationId xmlns:a16="http://schemas.microsoft.com/office/drawing/2014/main" id="{D9F38C55-1A7C-96FE-164C-D12C4D1DC9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86700" y="172335"/>
            <a:ext cx="4113029" cy="4113029"/>
          </a:xfrm>
          <a:prstGeom prst="roundRect">
            <a:avLst>
              <a:gd name="adj" fmla="val 4167"/>
            </a:avLst>
          </a:prstGeom>
          <a:solidFill>
            <a:srgbClr val="FFFFFF"/>
          </a:solidFill>
          <a:ln w="76200" cap="sq">
            <a:solidFill>
              <a:schemeClr val="accent2">
                <a:lumMod val="50000"/>
              </a:schemeClr>
            </a:solidFill>
            <a:miter lim="800000"/>
          </a:ln>
          <a:effectLst/>
          <a:scene3d>
            <a:camera prst="orthographicFront"/>
            <a:lightRig rig="threePt" dir="t">
              <a:rot lat="0" lon="0" rev="2700000"/>
            </a:lightRig>
          </a:scene3d>
          <a:sp3d>
            <a:bevelT h="38100"/>
            <a:contourClr>
              <a:srgbClr val="C0C0C0"/>
            </a:contourClr>
          </a:sp3d>
        </p:spPr>
      </p:pic>
      <p:pic>
        <p:nvPicPr>
          <p:cNvPr id="6" name="Imagen 5">
            <a:extLst>
              <a:ext uri="{FF2B5EF4-FFF2-40B4-BE49-F238E27FC236}">
                <a16:creationId xmlns:a16="http://schemas.microsoft.com/office/drawing/2014/main" id="{5B8D0D39-B6D2-1DC4-1E3A-095C9E7A792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4202" r="4202"/>
          <a:stretch>
            <a:fillRect/>
          </a:stretch>
        </p:blipFill>
        <p:spPr>
          <a:xfrm>
            <a:off x="166280" y="3771662"/>
            <a:ext cx="4453345" cy="2920968"/>
          </a:xfrm>
          <a:prstGeom prst="roundRect">
            <a:avLst>
              <a:gd name="adj" fmla="val 4167"/>
            </a:avLst>
          </a:prstGeom>
          <a:solidFill>
            <a:srgbClr val="FFFFFF"/>
          </a:solidFill>
          <a:ln w="76200" cap="sq">
            <a:solidFill>
              <a:srgbClr val="668C83"/>
            </a:solidFill>
            <a:miter lim="800000"/>
          </a:ln>
          <a:effectLst/>
          <a:scene3d>
            <a:camera prst="orthographicFront"/>
            <a:lightRig rig="threePt" dir="t">
              <a:rot lat="0" lon="0" rev="2700000"/>
            </a:lightRig>
          </a:scene3d>
          <a:sp3d>
            <a:bevelT h="38100"/>
            <a:contourClr>
              <a:srgbClr val="C0C0C0"/>
            </a:contourClr>
          </a:sp3d>
        </p:spPr>
      </p:pic>
      <p:pic>
        <p:nvPicPr>
          <p:cNvPr id="8" name="Imagen 7" descr="Un conjunto de letras blancas en un fondo blanco&#10;&#10;El contenido generado por IA puede ser incorrecto.">
            <a:extLst>
              <a:ext uri="{FF2B5EF4-FFF2-40B4-BE49-F238E27FC236}">
                <a16:creationId xmlns:a16="http://schemas.microsoft.com/office/drawing/2014/main" id="{49051D15-965B-E4BB-3E08-0AA6FC3E8C4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70792" y="4530537"/>
            <a:ext cx="595522" cy="179780"/>
          </a:xfrm>
          <a:prstGeom prst="rect">
            <a:avLst/>
          </a:prstGeom>
          <a:effectLst>
            <a:outerShdw blurRad="50800" dist="38100" dir="8100000" algn="tr" rotWithShape="0">
              <a:prstClr val="black">
                <a:alpha val="40000"/>
              </a:prstClr>
            </a:outerShdw>
          </a:effectLst>
        </p:spPr>
      </p:pic>
      <p:pic>
        <p:nvPicPr>
          <p:cNvPr id="12" name="Imagen 11">
            <a:extLst>
              <a:ext uri="{FF2B5EF4-FFF2-40B4-BE49-F238E27FC236}">
                <a16:creationId xmlns:a16="http://schemas.microsoft.com/office/drawing/2014/main" id="{CB843678-713F-DE26-9121-445F64F3F51F}"/>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4970792" y="4990484"/>
            <a:ext cx="593460" cy="179780"/>
          </a:xfrm>
          <a:prstGeom prst="rect">
            <a:avLst/>
          </a:prstGeom>
          <a:effectLst>
            <a:outerShdw blurRad="50800" dist="38100" dir="8100000" algn="tr" rotWithShape="0">
              <a:prstClr val="black">
                <a:alpha val="40000"/>
              </a:prstClr>
            </a:outerShdw>
          </a:effectLst>
        </p:spPr>
      </p:pic>
      <p:pic>
        <p:nvPicPr>
          <p:cNvPr id="16" name="Imagen 15" descr="Un conjunto de letras blancas en un fondo blanco&#10;&#10;El contenido generado por IA puede ser incorrecto.">
            <a:extLst>
              <a:ext uri="{FF2B5EF4-FFF2-40B4-BE49-F238E27FC236}">
                <a16:creationId xmlns:a16="http://schemas.microsoft.com/office/drawing/2014/main" id="{A47F5FFA-68B1-6B8E-60AB-6B3A97ADC73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70792" y="5450431"/>
            <a:ext cx="595522" cy="179780"/>
          </a:xfrm>
          <a:prstGeom prst="rect">
            <a:avLst/>
          </a:prstGeom>
          <a:effectLst>
            <a:outerShdw blurRad="50800" dist="38100" dir="8100000" algn="tr" rotWithShape="0">
              <a:prstClr val="black">
                <a:alpha val="40000"/>
              </a:prstClr>
            </a:outerShdw>
          </a:effectLst>
        </p:spPr>
      </p:pic>
      <p:pic>
        <p:nvPicPr>
          <p:cNvPr id="18" name="Imagen 17" descr="Imagen que contiene morado, tabla, computer, computadora&#10;&#10;El contenido generado por IA puede ser incorrecto.">
            <a:extLst>
              <a:ext uri="{FF2B5EF4-FFF2-40B4-BE49-F238E27FC236}">
                <a16:creationId xmlns:a16="http://schemas.microsoft.com/office/drawing/2014/main" id="{B9754986-BF8E-B8B4-B9CC-0B0ACED5450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970792" y="6370324"/>
            <a:ext cx="595522" cy="179780"/>
          </a:xfrm>
          <a:prstGeom prst="rect">
            <a:avLst/>
          </a:prstGeom>
          <a:effectLst>
            <a:outerShdw blurRad="50800" dist="38100" dir="8100000" algn="tr" rotWithShape="0">
              <a:prstClr val="black">
                <a:alpha val="40000"/>
              </a:prstClr>
            </a:outerShdw>
          </a:effectLst>
        </p:spPr>
      </p:pic>
      <p:pic>
        <p:nvPicPr>
          <p:cNvPr id="21" name="Imagen 20" descr="Una caja blanca&#10;&#10;El contenido generado por IA puede ser incorrecto.">
            <a:extLst>
              <a:ext uri="{FF2B5EF4-FFF2-40B4-BE49-F238E27FC236}">
                <a16:creationId xmlns:a16="http://schemas.microsoft.com/office/drawing/2014/main" id="{0FDABA94-0220-3BCC-E25C-5BC52479084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970792" y="5910378"/>
            <a:ext cx="595522" cy="179780"/>
          </a:xfrm>
          <a:prstGeom prst="rect">
            <a:avLst/>
          </a:prstGeom>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363A11CB-CEFF-8976-F401-62AA6350FB5A}"/>
              </a:ext>
            </a:extLst>
          </p:cNvPr>
          <p:cNvSpPr txBox="1"/>
          <p:nvPr/>
        </p:nvSpPr>
        <p:spPr>
          <a:xfrm>
            <a:off x="281889" y="2396454"/>
            <a:ext cx="7353299" cy="1323439"/>
          </a:xfrm>
          <a:prstGeom prst="rect">
            <a:avLst/>
          </a:prstGeom>
          <a:noFill/>
        </p:spPr>
        <p:txBody>
          <a:bodyPr wrap="square">
            <a:spAutoFit/>
          </a:bodyPr>
          <a:lstStyle/>
          <a:p>
            <a:pPr>
              <a:spcBef>
                <a:spcPts val="600"/>
              </a:spcBef>
            </a:pPr>
            <a:r>
              <a:rPr lang="en" sz="2000" b="1" dirty="0"/>
              <a:t>But he also presented them with the dangers. In reality, there was only one danger, the same one we must face today: ceasing to be faithful to God; returning God's faithfulness with unfaithfulness on our part.</a:t>
            </a:r>
          </a:p>
        </p:txBody>
      </p:sp>
      <p:sp>
        <p:nvSpPr>
          <p:cNvPr id="10" name="CuadroTexto 9">
            <a:extLst>
              <a:ext uri="{FF2B5EF4-FFF2-40B4-BE49-F238E27FC236}">
                <a16:creationId xmlns:a16="http://schemas.microsoft.com/office/drawing/2014/main" id="{A5080EC1-0D66-56DD-6902-B3A6865C3E1C}"/>
              </a:ext>
            </a:extLst>
          </p:cNvPr>
          <p:cNvSpPr txBox="1"/>
          <p:nvPr/>
        </p:nvSpPr>
        <p:spPr>
          <a:xfrm>
            <a:off x="281889" y="1111615"/>
            <a:ext cx="7353299" cy="1323439"/>
          </a:xfrm>
          <a:prstGeom prst="rect">
            <a:avLst/>
          </a:prstGeom>
          <a:noFill/>
        </p:spPr>
        <p:txBody>
          <a:bodyPr wrap="square">
            <a:spAutoFit/>
          </a:bodyPr>
          <a:lstStyle/>
          <a:p>
            <a:pPr>
              <a:spcBef>
                <a:spcPts val="600"/>
              </a:spcBef>
            </a:pPr>
            <a:r>
              <a:rPr lang="en" sz="2000" b="1" dirty="0"/>
              <a:t>The ability to achieve victory was not within them, but within God. So he reminded them of the faithfulness God had already demonstrated and assured them that He would continue to be faithful.</a:t>
            </a:r>
          </a:p>
        </p:txBody>
      </p:sp>
    </p:spTree>
    <p:extLst>
      <p:ext uri="{BB962C8B-B14F-4D97-AF65-F5344CB8AC3E}">
        <p14:creationId xmlns:p14="http://schemas.microsoft.com/office/powerpoint/2010/main" val="235766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7" presetClass="entr" presetSubtype="8"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ppt_x</p:attrName>
                                        </p:attrNameLst>
                                      </p:cBhvr>
                                      <p:tavLst>
                                        <p:tav tm="0">
                                          <p:val>
                                            <p:strVal val="#ppt_x-#ppt_w/2"/>
                                          </p:val>
                                        </p:tav>
                                        <p:tav tm="100000">
                                          <p:val>
                                            <p:strVal val="#ppt_x"/>
                                          </p:val>
                                        </p:tav>
                                      </p:tavLst>
                                    </p:anim>
                                    <p:anim calcmode="lin" valueType="num">
                                      <p:cBhvr>
                                        <p:cTn id="35" dur="500" fill="hold"/>
                                        <p:tgtEl>
                                          <p:spTgt spid="8"/>
                                        </p:tgtEl>
                                        <p:attrNameLst>
                                          <p:attrName>ppt_y</p:attrName>
                                        </p:attrNameLst>
                                      </p:cBhvr>
                                      <p:tavLst>
                                        <p:tav tm="0">
                                          <p:val>
                                            <p:strVal val="#ppt_y"/>
                                          </p:val>
                                        </p:tav>
                                        <p:tav tm="100000">
                                          <p:val>
                                            <p:strVal val="#ppt_y"/>
                                          </p:val>
                                        </p:tav>
                                      </p:tavLst>
                                    </p:anim>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strVal val="#ppt_h"/>
                                          </p:val>
                                        </p:tav>
                                        <p:tav tm="100000">
                                          <p:val>
                                            <p:strVal val="#ppt_h"/>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Effect transition="in" filter="wipe(left)">
                                      <p:cBhvr>
                                        <p:cTn id="41" dur="500"/>
                                        <p:tgtEl>
                                          <p:spTgt spid="2">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8"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ppt_x</p:attrName>
                                        </p:attrNameLst>
                                      </p:cBhvr>
                                      <p:tavLst>
                                        <p:tav tm="0">
                                          <p:val>
                                            <p:strVal val="#ppt_x-#ppt_w/2"/>
                                          </p:val>
                                        </p:tav>
                                        <p:tav tm="100000">
                                          <p:val>
                                            <p:strVal val="#ppt_x"/>
                                          </p:val>
                                        </p:tav>
                                      </p:tavLst>
                                    </p:anim>
                                    <p:anim calcmode="lin" valueType="num">
                                      <p:cBhvr>
                                        <p:cTn id="47" dur="500" fill="hold"/>
                                        <p:tgtEl>
                                          <p:spTgt spid="12"/>
                                        </p:tgtEl>
                                        <p:attrNameLst>
                                          <p:attrName>ppt_y</p:attrName>
                                        </p:attrNameLst>
                                      </p:cBhvr>
                                      <p:tavLst>
                                        <p:tav tm="0">
                                          <p:val>
                                            <p:strVal val="#ppt_y"/>
                                          </p:val>
                                        </p:tav>
                                        <p:tav tm="100000">
                                          <p:val>
                                            <p:strVal val="#ppt_y"/>
                                          </p:val>
                                        </p:tav>
                                      </p:tavLst>
                                    </p:anim>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strVal val="#ppt_h"/>
                                          </p:val>
                                        </p:tav>
                                        <p:tav tm="100000">
                                          <p:val>
                                            <p:strVal val="#ppt_h"/>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
                                            <p:txEl>
                                              <p:pRg st="1" end="1"/>
                                            </p:txEl>
                                          </p:spTgt>
                                        </p:tgtEl>
                                        <p:attrNameLst>
                                          <p:attrName>style.visibility</p:attrName>
                                        </p:attrNameLst>
                                      </p:cBhvr>
                                      <p:to>
                                        <p:strVal val="visible"/>
                                      </p:to>
                                    </p:set>
                                    <p:animEffect transition="in" filter="wipe(left)">
                                      <p:cBhvr>
                                        <p:cTn id="53" dur="500"/>
                                        <p:tgtEl>
                                          <p:spTgt spid="2">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7" presetClass="entr" presetSubtype="8"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ppt_x</p:attrName>
                                        </p:attrNameLst>
                                      </p:cBhvr>
                                      <p:tavLst>
                                        <p:tav tm="0">
                                          <p:val>
                                            <p:strVal val="#ppt_x-#ppt_w/2"/>
                                          </p:val>
                                        </p:tav>
                                        <p:tav tm="100000">
                                          <p:val>
                                            <p:strVal val="#ppt_x"/>
                                          </p:val>
                                        </p:tav>
                                      </p:tavLst>
                                    </p:anim>
                                    <p:anim calcmode="lin" valueType="num">
                                      <p:cBhvr>
                                        <p:cTn id="59" dur="500" fill="hold"/>
                                        <p:tgtEl>
                                          <p:spTgt spid="16"/>
                                        </p:tgtEl>
                                        <p:attrNameLst>
                                          <p:attrName>ppt_y</p:attrName>
                                        </p:attrNameLst>
                                      </p:cBhvr>
                                      <p:tavLst>
                                        <p:tav tm="0">
                                          <p:val>
                                            <p:strVal val="#ppt_y"/>
                                          </p:val>
                                        </p:tav>
                                        <p:tav tm="100000">
                                          <p:val>
                                            <p:strVal val="#ppt_y"/>
                                          </p:val>
                                        </p:tav>
                                      </p:tavLst>
                                    </p:anim>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strVal val="#ppt_h"/>
                                          </p:val>
                                        </p:tav>
                                        <p:tav tm="100000">
                                          <p:val>
                                            <p:strVal val="#ppt_h"/>
                                          </p:val>
                                        </p:tav>
                                      </p:tavLst>
                                    </p:anim>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7" presetClass="entr" presetSubtype="8"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ppt_x</p:attrName>
                                        </p:attrNameLst>
                                      </p:cBhvr>
                                      <p:tavLst>
                                        <p:tav tm="0">
                                          <p:val>
                                            <p:strVal val="#ppt_x-#ppt_w/2"/>
                                          </p:val>
                                        </p:tav>
                                        <p:tav tm="100000">
                                          <p:val>
                                            <p:strVal val="#ppt_x"/>
                                          </p:val>
                                        </p:tav>
                                      </p:tavLst>
                                    </p:anim>
                                    <p:anim calcmode="lin" valueType="num">
                                      <p:cBhvr>
                                        <p:cTn id="71" dur="500" fill="hold"/>
                                        <p:tgtEl>
                                          <p:spTgt spid="21"/>
                                        </p:tgtEl>
                                        <p:attrNameLst>
                                          <p:attrName>ppt_y</p:attrName>
                                        </p:attrNameLst>
                                      </p:cBhvr>
                                      <p:tavLst>
                                        <p:tav tm="0">
                                          <p:val>
                                            <p:strVal val="#ppt_y"/>
                                          </p:val>
                                        </p:tav>
                                        <p:tav tm="100000">
                                          <p:val>
                                            <p:strVal val="#ppt_y"/>
                                          </p:val>
                                        </p:tav>
                                      </p:tavLst>
                                    </p:anim>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strVal val="#ppt_h"/>
                                          </p:val>
                                        </p:tav>
                                        <p:tav tm="100000">
                                          <p:val>
                                            <p:strVal val="#ppt_h"/>
                                          </p:val>
                                        </p:tav>
                                      </p:tavLst>
                                    </p:anim>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2">
                                            <p:txEl>
                                              <p:pRg st="3" end="3"/>
                                            </p:txEl>
                                          </p:spTgt>
                                        </p:tgtEl>
                                        <p:attrNameLst>
                                          <p:attrName>style.visibility</p:attrName>
                                        </p:attrNameLst>
                                      </p:cBhvr>
                                      <p:to>
                                        <p:strVal val="visible"/>
                                      </p:to>
                                    </p:set>
                                    <p:animEffect transition="in" filter="wipe(left)">
                                      <p:cBhvr>
                                        <p:cTn id="77" dur="500"/>
                                        <p:tgtEl>
                                          <p:spTgt spid="2">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7" presetClass="entr" presetSubtype="8" fill="hold" nodeType="click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ppt_x</p:attrName>
                                        </p:attrNameLst>
                                      </p:cBhvr>
                                      <p:tavLst>
                                        <p:tav tm="0">
                                          <p:val>
                                            <p:strVal val="#ppt_x-#ppt_w/2"/>
                                          </p:val>
                                        </p:tav>
                                        <p:tav tm="100000">
                                          <p:val>
                                            <p:strVal val="#ppt_x"/>
                                          </p:val>
                                        </p:tav>
                                      </p:tavLst>
                                    </p:anim>
                                    <p:anim calcmode="lin" valueType="num">
                                      <p:cBhvr>
                                        <p:cTn id="83" dur="500" fill="hold"/>
                                        <p:tgtEl>
                                          <p:spTgt spid="18"/>
                                        </p:tgtEl>
                                        <p:attrNameLst>
                                          <p:attrName>ppt_y</p:attrName>
                                        </p:attrNameLst>
                                      </p:cBhvr>
                                      <p:tavLst>
                                        <p:tav tm="0">
                                          <p:val>
                                            <p:strVal val="#ppt_y"/>
                                          </p:val>
                                        </p:tav>
                                        <p:tav tm="100000">
                                          <p:val>
                                            <p:strVal val="#ppt_y"/>
                                          </p:val>
                                        </p:tav>
                                      </p:tavLst>
                                    </p:anim>
                                    <p:anim calcmode="lin" valueType="num">
                                      <p:cBhvr>
                                        <p:cTn id="84" dur="500" fill="hold"/>
                                        <p:tgtEl>
                                          <p:spTgt spid="18"/>
                                        </p:tgtEl>
                                        <p:attrNameLst>
                                          <p:attrName>ppt_w</p:attrName>
                                        </p:attrNameLst>
                                      </p:cBhvr>
                                      <p:tavLst>
                                        <p:tav tm="0">
                                          <p:val>
                                            <p:fltVal val="0"/>
                                          </p:val>
                                        </p:tav>
                                        <p:tav tm="100000">
                                          <p:val>
                                            <p:strVal val="#ppt_w"/>
                                          </p:val>
                                        </p:tav>
                                      </p:tavLst>
                                    </p:anim>
                                    <p:anim calcmode="lin" valueType="num">
                                      <p:cBhvr>
                                        <p:cTn id="85" dur="500" fill="hold"/>
                                        <p:tgtEl>
                                          <p:spTgt spid="18"/>
                                        </p:tgtEl>
                                        <p:attrNameLst>
                                          <p:attrName>ppt_h</p:attrName>
                                        </p:attrNameLst>
                                      </p:cBhvr>
                                      <p:tavLst>
                                        <p:tav tm="0">
                                          <p:val>
                                            <p:strVal val="#ppt_h"/>
                                          </p:val>
                                        </p:tav>
                                        <p:tav tm="100000">
                                          <p:val>
                                            <p:strVal val="#ppt_h"/>
                                          </p:val>
                                        </p:tav>
                                      </p:tavLst>
                                    </p:anim>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txEl>
                                              <p:pRg st="4" end="4"/>
                                            </p:txEl>
                                          </p:spTgt>
                                        </p:tgtEl>
                                        <p:attrNameLst>
                                          <p:attrName>style.visibility</p:attrName>
                                        </p:attrNameLst>
                                      </p:cBhvr>
                                      <p:to>
                                        <p:strVal val="visible"/>
                                      </p:to>
                                    </p:set>
                                    <p:animEffect transition="in" filter="wipe(left)">
                                      <p:cBhvr>
                                        <p:cTn id="8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79CE928C-9EB9-E8AD-59E2-C31A0B52B1AE}"/>
              </a:ext>
            </a:extLst>
          </p:cNvPr>
          <p:cNvSpPr>
            <a:spLocks noGrp="1" noRot="1" noMove="1" noResize="1" noEditPoints="1" noAdjustHandles="1" noChangeArrowheads="1" noChangeShapeType="1"/>
          </p:cNvSpPr>
          <p:nvPr/>
        </p:nvSpPr>
        <p:spPr>
          <a:xfrm>
            <a:off x="0" y="0"/>
            <a:ext cx="12191999" cy="1273308"/>
          </a:xfrm>
          <a:prstGeom prst="rect">
            <a:avLst/>
          </a:prstGeom>
          <a:blipFill dpi="0" rotWithShape="1">
            <a:blip r:embed="rId3">
              <a:duotone>
                <a:prstClr val="black"/>
                <a:schemeClr val="accent4">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4D07290-EF68-C9EF-5EE9-C6697885A4A3}"/>
              </a:ext>
            </a:extLst>
          </p:cNvPr>
          <p:cNvSpPr txBox="1"/>
          <p:nvPr/>
        </p:nvSpPr>
        <p:spPr>
          <a:xfrm>
            <a:off x="0" y="0"/>
            <a:ext cx="12192000" cy="769441"/>
          </a:xfrm>
          <a:prstGeom prst="rect">
            <a:avLst/>
          </a:prstGeom>
          <a:noFill/>
        </p:spPr>
        <p:txBody>
          <a:bodyPr wrap="square">
            <a:spAutoFit/>
          </a:bodyPr>
          <a:lstStyle/>
          <a:p>
            <a:pPr algn="ctr"/>
            <a:r>
              <a:rPr lang="es-ES" sz="4400" b="1" spc="600" dirty="0" err="1">
                <a:ln w="6600">
                  <a:solidFill>
                    <a:schemeClr val="accent2"/>
                  </a:solidFill>
                  <a:prstDash val="solid"/>
                </a:ln>
                <a:solidFill>
                  <a:srgbClr val="FFFFFF"/>
                </a:solidFill>
                <a:effectLst>
                  <a:outerShdw dist="38100" dir="2700000" algn="tl" rotWithShape="0">
                    <a:schemeClr val="accent2"/>
                  </a:outerShdw>
                </a:effectLst>
              </a:rPr>
              <a:t>THE</a:t>
            </a:r>
            <a:r>
              <a:rPr lang="es-ES" sz="4400" b="1" spc="600" dirty="0">
                <a:ln w="6600">
                  <a:solidFill>
                    <a:schemeClr val="accent2"/>
                  </a:solidFill>
                  <a:prstDash val="solid"/>
                </a:ln>
                <a:solidFill>
                  <a:srgbClr val="FFFFFF"/>
                </a:solidFill>
                <a:effectLst>
                  <a:outerShdw dist="38100" dir="2700000" algn="tl" rotWithShape="0">
                    <a:schemeClr val="accent2"/>
                  </a:outerShdw>
                </a:effectLst>
              </a:rPr>
              <a:t> </a:t>
            </a:r>
            <a:r>
              <a:rPr lang="es-ES" sz="4400" b="1" spc="600" dirty="0" err="1">
                <a:ln w="6600">
                  <a:solidFill>
                    <a:schemeClr val="accent2"/>
                  </a:solidFill>
                  <a:prstDash val="solid"/>
                </a:ln>
                <a:solidFill>
                  <a:srgbClr val="FFFFFF"/>
                </a:solidFill>
                <a:effectLst>
                  <a:outerShdw dist="38100" dir="2700000" algn="tl" rotWithShape="0">
                    <a:schemeClr val="accent2"/>
                  </a:outerShdw>
                </a:effectLst>
              </a:rPr>
              <a:t>FAITHFULNESS</a:t>
            </a:r>
            <a:r>
              <a:rPr lang="es-ES" sz="4400" b="1" spc="600" dirty="0">
                <a:ln w="6600">
                  <a:solidFill>
                    <a:schemeClr val="accent2"/>
                  </a:solidFill>
                  <a:prstDash val="solid"/>
                </a:ln>
                <a:solidFill>
                  <a:srgbClr val="FFFFFF"/>
                </a:solidFill>
                <a:effectLst>
                  <a:outerShdw dist="38100" dir="2700000" algn="tl" rotWithShape="0">
                    <a:schemeClr val="accent2"/>
                  </a:outerShdw>
                </a:effectLst>
              </a:rPr>
              <a:t> </a:t>
            </a:r>
            <a:r>
              <a:rPr lang="es-ES" sz="4400" b="1" spc="600" dirty="0" err="1">
                <a:ln w="6600">
                  <a:solidFill>
                    <a:schemeClr val="accent2"/>
                  </a:solidFill>
                  <a:prstDash val="solid"/>
                </a:ln>
                <a:solidFill>
                  <a:srgbClr val="FFFFFF"/>
                </a:solidFill>
                <a:effectLst>
                  <a:outerShdw dist="38100" dir="2700000" algn="tl" rotWithShape="0">
                    <a:schemeClr val="accent2"/>
                  </a:outerShdw>
                </a:effectLst>
              </a:rPr>
              <a:t>OF</a:t>
            </a:r>
            <a:r>
              <a:rPr lang="es-ES" sz="4400" b="1" spc="600" dirty="0">
                <a:ln w="6600">
                  <a:solidFill>
                    <a:schemeClr val="accent2"/>
                  </a:solidFill>
                  <a:prstDash val="solid"/>
                </a:ln>
                <a:solidFill>
                  <a:srgbClr val="FFFFFF"/>
                </a:solidFill>
                <a:effectLst>
                  <a:outerShdw dist="38100" dir="2700000" algn="tl" rotWithShape="0">
                    <a:schemeClr val="accent2"/>
                  </a:outerShdw>
                </a:effectLst>
              </a:rPr>
              <a:t> </a:t>
            </a:r>
            <a:r>
              <a:rPr lang="es-ES" sz="4400" b="1" spc="600" dirty="0" err="1">
                <a:ln w="6600">
                  <a:solidFill>
                    <a:schemeClr val="accent2"/>
                  </a:solidFill>
                  <a:prstDash val="solid"/>
                </a:ln>
                <a:solidFill>
                  <a:srgbClr val="FFFFFF"/>
                </a:solidFill>
                <a:effectLst>
                  <a:outerShdw dist="38100" dir="2700000" algn="tl" rotWithShape="0">
                    <a:schemeClr val="accent2"/>
                  </a:outerShdw>
                </a:effectLst>
              </a:rPr>
              <a:t>GOD</a:t>
            </a:r>
            <a:endParaRPr lang="en" sz="4400" b="1" spc="60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CuadroTexto 4">
            <a:extLst>
              <a:ext uri="{FF2B5EF4-FFF2-40B4-BE49-F238E27FC236}">
                <a16:creationId xmlns:a16="http://schemas.microsoft.com/office/drawing/2014/main" id="{4908BDDB-D0E8-3300-418B-2F05E3F672AF}"/>
              </a:ext>
            </a:extLst>
          </p:cNvPr>
          <p:cNvSpPr txBox="1"/>
          <p:nvPr/>
        </p:nvSpPr>
        <p:spPr>
          <a:xfrm>
            <a:off x="733425" y="647997"/>
            <a:ext cx="10725150" cy="584775"/>
          </a:xfrm>
          <a:prstGeom prst="rect">
            <a:avLst/>
          </a:prstGeom>
          <a:noFill/>
        </p:spPr>
        <p:txBody>
          <a:bodyPr wrap="square">
            <a:spAutoFit/>
          </a:bodyPr>
          <a:lstStyle/>
          <a:p>
            <a:pPr algn="ctr"/>
            <a:r>
              <a:rPr lang="en" b="1" dirty="0">
                <a:solidFill>
                  <a:srgbClr val="FADFBE"/>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FADFBE"/>
                </a:solidFill>
                <a:effectLst>
                  <a:outerShdw blurRad="38100" dist="38100" dir="2700000" algn="tl">
                    <a:srgbClr val="000000">
                      <a:alpha val="43137"/>
                    </a:srgbClr>
                  </a:outerShdw>
                </a:effectLst>
                <a:latin typeface="Comic Sans MS" panose="030F0702030302020204" pitchFamily="66" charset="0"/>
              </a:rPr>
              <a:t>Not one of all the Lord’s good promises to Israel failed; every one was fulfilled</a:t>
            </a:r>
            <a:r>
              <a:rPr lang="en" b="1" dirty="0">
                <a:solidFill>
                  <a:srgbClr val="FADFBE"/>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ADFBE"/>
                </a:solidFill>
                <a:effectLst>
                  <a:outerShdw blurRad="38100" dist="38100" dir="2700000" algn="tl">
                    <a:srgbClr val="000000">
                      <a:alpha val="43137"/>
                    </a:srgbClr>
                  </a:outerShdw>
                </a:effectLst>
                <a:latin typeface="Comic Sans MS" panose="030F0702030302020204" pitchFamily="66" charset="0"/>
              </a:rPr>
              <a:t>(Joshua 21:45 </a:t>
            </a:r>
            <a:r>
              <a:rPr lang="en" sz="1100" b="1" dirty="0">
                <a:solidFill>
                  <a:srgbClr val="FADFBE"/>
                </a:solidFill>
                <a:effectLst>
                  <a:outerShdw blurRad="38100" dist="38100" dir="2700000" algn="tl">
                    <a:srgbClr val="000000">
                      <a:alpha val="43137"/>
                    </a:srgbClr>
                  </a:outerShdw>
                </a:effectLst>
                <a:latin typeface="Comic Sans MS" panose="030F0702030302020204" pitchFamily="66" charset="0"/>
              </a:rPr>
              <a:t>NIV</a:t>
            </a:r>
            <a:r>
              <a:rPr lang="en" sz="1400" b="1" dirty="0">
                <a:solidFill>
                  <a:srgbClr val="FADFBE"/>
                </a:solidFill>
                <a:effectLst>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C9E225F0-C299-60A6-B7AE-4C8F11772913}"/>
              </a:ext>
            </a:extLst>
          </p:cNvPr>
          <p:cNvSpPr txBox="1"/>
          <p:nvPr/>
        </p:nvSpPr>
        <p:spPr>
          <a:xfrm>
            <a:off x="126311" y="1343901"/>
            <a:ext cx="12065688" cy="707886"/>
          </a:xfrm>
          <a:prstGeom prst="rect">
            <a:avLst/>
          </a:prstGeom>
          <a:noFill/>
        </p:spPr>
        <p:txBody>
          <a:bodyPr wrap="square" rtlCol="0">
            <a:spAutoFit/>
          </a:bodyPr>
          <a:lstStyle/>
          <a:p>
            <a:pPr>
              <a:spcBef>
                <a:spcPts val="600"/>
              </a:spcBef>
            </a:pPr>
            <a:r>
              <a:rPr lang="en" sz="2000" b="1" dirty="0"/>
              <a:t>God had given Israel “</a:t>
            </a:r>
            <a:r>
              <a:rPr lang="en" sz="2000" i="1" dirty="0">
                <a:effectLst>
                  <a:outerShdw blurRad="38100" dist="38100" dir="2700000" algn="tl">
                    <a:srgbClr val="000000">
                      <a:alpha val="43137"/>
                    </a:srgbClr>
                  </a:outerShdw>
                </a:effectLst>
              </a:rPr>
              <a:t>all </a:t>
            </a:r>
            <a:r>
              <a:rPr lang="en" sz="2000" b="1" dirty="0"/>
              <a:t>the land” (Josh. 21:43 </a:t>
            </a:r>
            <a:r>
              <a:rPr lang="en" sz="1600" b="1" dirty="0"/>
              <a:t>NIV</a:t>
            </a:r>
            <a:r>
              <a:rPr lang="en" sz="2000" b="1" dirty="0"/>
              <a:t>) and had delivered into their hands “</a:t>
            </a:r>
            <a:r>
              <a:rPr lang="en" sz="2000" i="1" dirty="0">
                <a:effectLst>
                  <a:outerShdw blurRad="38100" dist="38100" dir="2700000" algn="tl">
                    <a:srgbClr val="000000">
                      <a:alpha val="43137"/>
                    </a:srgbClr>
                  </a:outerShdw>
                </a:effectLst>
              </a:rPr>
              <a:t>all </a:t>
            </a:r>
            <a:r>
              <a:rPr lang="en" sz="2000" b="1" dirty="0"/>
              <a:t>their enemies” (Josh. 21:44 </a:t>
            </a:r>
            <a:r>
              <a:rPr lang="en" sz="1600" b="1" dirty="0"/>
              <a:t>NIV</a:t>
            </a:r>
            <a:r>
              <a:rPr lang="en" sz="2000" b="1" dirty="0"/>
              <a:t>), so “</a:t>
            </a:r>
            <a:r>
              <a:rPr lang="en" sz="2000" i="1" dirty="0">
                <a:effectLst>
                  <a:outerShdw blurRad="38100" dist="38100" dir="2700000" algn="tl">
                    <a:srgbClr val="000000">
                      <a:alpha val="43137"/>
                    </a:srgbClr>
                  </a:outerShdw>
                </a:effectLst>
              </a:rPr>
              <a:t>every one  </a:t>
            </a:r>
            <a:r>
              <a:rPr lang="en" sz="2000" b="1" dirty="0"/>
              <a:t>was fulfilled” (Josh. 21:45 </a:t>
            </a:r>
            <a:r>
              <a:rPr lang="en" sz="1600" b="1" dirty="0"/>
              <a:t>NIV</a:t>
            </a:r>
            <a:r>
              <a:rPr lang="en" sz="2000" b="1" dirty="0"/>
              <a:t>).</a:t>
            </a:r>
          </a:p>
        </p:txBody>
      </p:sp>
      <p:pic>
        <p:nvPicPr>
          <p:cNvPr id="4" name="Imagen 3" descr="Una manada de vacas en el campo&#10;&#10;El contenido generado por IA puede ser incorrecto.">
            <a:extLst>
              <a:ext uri="{FF2B5EF4-FFF2-40B4-BE49-F238E27FC236}">
                <a16:creationId xmlns:a16="http://schemas.microsoft.com/office/drawing/2014/main" id="{BB96CE4E-9044-EFC7-38EE-32F85472A76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81977" y="2038230"/>
            <a:ext cx="6416407" cy="3427149"/>
          </a:xfrm>
          <a:prstGeom prst="rect">
            <a:avLst/>
          </a:prstGeom>
          <a:solidFill>
            <a:srgbClr val="FFFFFF">
              <a:shade val="85000"/>
            </a:srgbClr>
          </a:solidFill>
          <a:ln w="88900" cap="sq">
            <a:solidFill>
              <a:srgbClr val="F8CF9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738BE8E6-65F5-759E-CB4F-0CEAEE5740A7}"/>
              </a:ext>
            </a:extLst>
          </p:cNvPr>
          <p:cNvSpPr txBox="1"/>
          <p:nvPr/>
        </p:nvSpPr>
        <p:spPr>
          <a:xfrm>
            <a:off x="126311" y="2017606"/>
            <a:ext cx="5175518" cy="3170099"/>
          </a:xfrm>
          <a:prstGeom prst="rect">
            <a:avLst/>
          </a:prstGeom>
          <a:noFill/>
        </p:spPr>
        <p:txBody>
          <a:bodyPr wrap="square">
            <a:spAutoFit/>
          </a:bodyPr>
          <a:lstStyle/>
          <a:p>
            <a:pPr>
              <a:spcBef>
                <a:spcPts val="600"/>
              </a:spcBef>
            </a:pPr>
            <a:r>
              <a:rPr lang="en" sz="2000" b="1" dirty="0"/>
              <a:t>The repeated use of the word “all” emphasizes God’s faithfulness in fulfilling his promises. His enemies had been defeated by God. They could inhabit the land because God had possessed it. They could be certain that they would finish driving out the Canaanites who still lived in the land because God had kept his promises thus far and would continue to keep them in the future.</a:t>
            </a:r>
          </a:p>
        </p:txBody>
      </p:sp>
      <p:sp>
        <p:nvSpPr>
          <p:cNvPr id="10" name="CuadroTexto 9">
            <a:extLst>
              <a:ext uri="{FF2B5EF4-FFF2-40B4-BE49-F238E27FC236}">
                <a16:creationId xmlns:a16="http://schemas.microsoft.com/office/drawing/2014/main" id="{159BA1D1-2B58-25CF-FBEF-903E84580D57}"/>
              </a:ext>
            </a:extLst>
          </p:cNvPr>
          <p:cNvSpPr txBox="1"/>
          <p:nvPr/>
        </p:nvSpPr>
        <p:spPr>
          <a:xfrm>
            <a:off x="5581976" y="5526357"/>
            <a:ext cx="6610023" cy="1323439"/>
          </a:xfrm>
          <a:prstGeom prst="rect">
            <a:avLst/>
          </a:prstGeom>
          <a:noFill/>
        </p:spPr>
        <p:txBody>
          <a:bodyPr wrap="square">
            <a:spAutoFit/>
          </a:bodyPr>
          <a:lstStyle/>
          <a:p>
            <a:pPr>
              <a:spcBef>
                <a:spcPts val="600"/>
              </a:spcBef>
            </a:pPr>
            <a:r>
              <a:rPr lang="en" sz="2000" b="1" dirty="0"/>
              <a:t>All of this works out for our good. God remains faithful.                     (Deut. 7:9; Ps. 117:2; Lam. 3:22-23). He has promised to save us and give us the Earth as an inheritance, and he will fulfill this promise (Phil. 1:6; 1 Pet. 1:5; Ps. 37:29).</a:t>
            </a:r>
          </a:p>
        </p:txBody>
      </p:sp>
      <p:pic>
        <p:nvPicPr>
          <p:cNvPr id="12" name="Imagen 11" descr="Un grupo de personas en medio de varios árboles&#10;&#10;El contenido generado por IA puede ser incorrecto.">
            <a:extLst>
              <a:ext uri="{FF2B5EF4-FFF2-40B4-BE49-F238E27FC236}">
                <a16:creationId xmlns:a16="http://schemas.microsoft.com/office/drawing/2014/main" id="{ECB243C1-F030-D0E7-B7CB-AC0490FB088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84089" y="5179812"/>
            <a:ext cx="5175518" cy="1504768"/>
          </a:xfrm>
          <a:prstGeom prst="rect">
            <a:avLst/>
          </a:prstGeom>
          <a:ln w="38100" cap="sq">
            <a:solidFill>
              <a:srgbClr val="FFFF66"/>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64397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900" decel="100000" fill="hold"/>
                                        <p:tgtEl>
                                          <p:spTgt spid="4"/>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0-#ppt_w/2"/>
                                          </p:val>
                                        </p:tav>
                                        <p:tav tm="100000">
                                          <p:val>
                                            <p:strVal val="#ppt_x"/>
                                          </p:val>
                                        </p:tav>
                                      </p:tavLst>
                                    </p:anim>
                                    <p:anim calcmode="lin" valueType="num">
                                      <p:cBhvr additive="base">
                                        <p:cTn id="4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F0D3213-80EB-CAA2-F9B0-7CB7B88183B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C130B37-8B02-79D2-C7AE-A9C676BF0501}"/>
              </a:ext>
            </a:extLst>
          </p:cNvPr>
          <p:cNvSpPr txBox="1"/>
          <p:nvPr/>
        </p:nvSpPr>
        <p:spPr>
          <a:xfrm>
            <a:off x="0" y="-31530"/>
            <a:ext cx="12192000" cy="769441"/>
          </a:xfrm>
          <a:prstGeom prst="rect">
            <a:avLst/>
          </a:prstGeom>
          <a:noFill/>
        </p:spPr>
        <p:txBody>
          <a:bodyPr wrap="square">
            <a:spAutoFit/>
          </a:bodyPr>
          <a:lstStyle/>
          <a:p>
            <a:pPr algn="ctr"/>
            <a:r>
              <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WHAT GOD HAS DONE AND WHAT HE WILL DO</a:t>
            </a:r>
          </a:p>
        </p:txBody>
      </p:sp>
      <p:sp>
        <p:nvSpPr>
          <p:cNvPr id="4" name="CuadroTexto 3">
            <a:extLst>
              <a:ext uri="{FF2B5EF4-FFF2-40B4-BE49-F238E27FC236}">
                <a16:creationId xmlns:a16="http://schemas.microsoft.com/office/drawing/2014/main" id="{0ECC794A-128B-FD1F-AAAB-D4C588B0305D}"/>
              </a:ext>
            </a:extLst>
          </p:cNvPr>
          <p:cNvSpPr txBox="1"/>
          <p:nvPr/>
        </p:nvSpPr>
        <p:spPr>
          <a:xfrm>
            <a:off x="0" y="704736"/>
            <a:ext cx="12192000" cy="646331"/>
          </a:xfrm>
          <a:prstGeom prst="rect">
            <a:avLst/>
          </a:prstGeom>
          <a:solidFill>
            <a:schemeClr val="accent1">
              <a:lumMod val="20000"/>
              <a:lumOff val="80000"/>
            </a:schemeClr>
          </a:solidFill>
        </p:spPr>
        <p:txBody>
          <a:bodyPr wrap="square">
            <a:spAutoFit/>
            <a:scene3d>
              <a:camera prst="orthographicFront"/>
              <a:lightRig rig="threePt" dir="t"/>
            </a:scene3d>
            <a:sp3d extrusionH="57150">
              <a:bevelT w="38100" h="38100"/>
            </a:sp3d>
          </a:bodyPr>
          <a:lstStyle/>
          <a:p>
            <a:pPr algn="ctr"/>
            <a:r>
              <a:rPr lang="en" b="1" dirty="0">
                <a:solidFill>
                  <a:schemeClr val="accent1">
                    <a:lumMod val="50000"/>
                  </a:schemeClr>
                </a:solidFill>
                <a:latin typeface="Comic Sans MS" panose="030F0702030302020204" pitchFamily="66" charset="0"/>
              </a:rPr>
              <a:t>“</a:t>
            </a:r>
            <a:r>
              <a:rPr lang="en-US" b="1" dirty="0">
                <a:solidFill>
                  <a:schemeClr val="accent1">
                    <a:lumMod val="50000"/>
                  </a:schemeClr>
                </a:solidFill>
                <a:latin typeface="Comic Sans MS" panose="030F0702030302020204" pitchFamily="66" charset="0"/>
              </a:rPr>
              <a:t>You yourselves have seen everything the Lord your God has done to all these nations for your sake; it was the Lord your God who fought for you</a:t>
            </a:r>
            <a:r>
              <a:rPr lang="en" b="1" dirty="0">
                <a:solidFill>
                  <a:schemeClr val="accent1">
                    <a:lumMod val="50000"/>
                  </a:schemeClr>
                </a:solidFill>
                <a:latin typeface="Comic Sans MS" panose="030F0702030302020204" pitchFamily="66" charset="0"/>
              </a:rPr>
              <a:t>” </a:t>
            </a:r>
            <a:r>
              <a:rPr lang="en" sz="1400" b="1" dirty="0">
                <a:solidFill>
                  <a:schemeClr val="accent1">
                    <a:lumMod val="50000"/>
                  </a:schemeClr>
                </a:solidFill>
                <a:latin typeface="Comic Sans MS" panose="030F0702030302020204" pitchFamily="66" charset="0"/>
              </a:rPr>
              <a:t>(Joshua 23:3 </a:t>
            </a:r>
            <a:r>
              <a:rPr lang="en" sz="1100" b="1" dirty="0">
                <a:solidFill>
                  <a:schemeClr val="accent1">
                    <a:lumMod val="50000"/>
                  </a:schemeClr>
                </a:solidFill>
                <a:latin typeface="Comic Sans MS" panose="030F0702030302020204" pitchFamily="66" charset="0"/>
              </a:rPr>
              <a:t>NIV</a:t>
            </a:r>
            <a:r>
              <a:rPr lang="en" sz="1400" b="1" dirty="0">
                <a:solidFill>
                  <a:schemeClr val="accent1">
                    <a:lumMod val="50000"/>
                  </a:schemeClr>
                </a:solidFill>
                <a:latin typeface="Comic Sans MS" panose="030F0702030302020204" pitchFamily="66" charset="0"/>
              </a:rPr>
              <a:t>)</a:t>
            </a:r>
          </a:p>
        </p:txBody>
      </p:sp>
      <p:sp>
        <p:nvSpPr>
          <p:cNvPr id="5" name="CuadroTexto 4">
            <a:extLst>
              <a:ext uri="{FF2B5EF4-FFF2-40B4-BE49-F238E27FC236}">
                <a16:creationId xmlns:a16="http://schemas.microsoft.com/office/drawing/2014/main" id="{0E846D96-FE68-AE4C-6A71-1C86F2994B4A}"/>
              </a:ext>
            </a:extLst>
          </p:cNvPr>
          <p:cNvSpPr txBox="1"/>
          <p:nvPr/>
        </p:nvSpPr>
        <p:spPr>
          <a:xfrm>
            <a:off x="61781" y="1647589"/>
            <a:ext cx="3360556" cy="1631216"/>
          </a:xfrm>
          <a:prstGeom prst="rect">
            <a:avLst/>
          </a:prstGeom>
          <a:noFill/>
        </p:spPr>
        <p:txBody>
          <a:bodyPr wrap="square" rtlCol="0">
            <a:spAutoFit/>
          </a:bodyPr>
          <a:lstStyle/>
          <a:p>
            <a:pPr>
              <a:spcBef>
                <a:spcPts val="600"/>
              </a:spcBef>
            </a:pPr>
            <a:r>
              <a:rPr lang="en" sz="2000" b="1" dirty="0"/>
              <a:t>In his speech to the elders, Joshua begins by telling them what God had already done and what He was still going to do:</a:t>
            </a:r>
          </a:p>
        </p:txBody>
      </p:sp>
      <p:sp>
        <p:nvSpPr>
          <p:cNvPr id="8" name="Rectángulo: esquinas redondeadas 7">
            <a:extLst>
              <a:ext uri="{FF2B5EF4-FFF2-40B4-BE49-F238E27FC236}">
                <a16:creationId xmlns:a16="http://schemas.microsoft.com/office/drawing/2014/main" id="{77A09CBC-F59F-6FB7-7BBB-184644D50600}"/>
              </a:ext>
            </a:extLst>
          </p:cNvPr>
          <p:cNvSpPr/>
          <p:nvPr/>
        </p:nvSpPr>
        <p:spPr>
          <a:xfrm>
            <a:off x="3506472" y="1497395"/>
            <a:ext cx="1825937" cy="1220390"/>
          </a:xfrm>
          <a:prstGeom prst="roundRect">
            <a:avLst>
              <a:gd name="adj" fmla="val 10000"/>
            </a:avLst>
          </a:prstGeom>
          <a: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t="-6000" b="-6000"/>
            </a:stretch>
          </a:blipFill>
          <a:scene3d>
            <a:camera prst="orthographicFront"/>
            <a:lightRig rig="threePt" dir="t">
              <a:rot lat="0" lon="0" rev="7500000"/>
            </a:lightRig>
          </a:scene3d>
          <a:sp3d z="-152400" extrusionH="63500" contourW="25400" prstMaterial="matte">
            <a:bevelT w="152400" h="50800" prst="softRound"/>
            <a:contourClr>
              <a:schemeClr val="accent6"/>
            </a:contourClr>
          </a:sp3d>
        </p:spPr>
        <p:style>
          <a:lnRef idx="0">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txBody>
          <a:bodyPr/>
          <a:lstStyle/>
          <a:p>
            <a:endParaRPr lang="es-ES" dirty="0"/>
          </a:p>
        </p:txBody>
      </p:sp>
      <p:sp>
        <p:nvSpPr>
          <p:cNvPr id="10" name="Forma libre: forma 9">
            <a:extLst>
              <a:ext uri="{FF2B5EF4-FFF2-40B4-BE49-F238E27FC236}">
                <a16:creationId xmlns:a16="http://schemas.microsoft.com/office/drawing/2014/main" id="{2A4BB6D0-6B06-C3A2-1A49-8A18E9A69F58}"/>
              </a:ext>
            </a:extLst>
          </p:cNvPr>
          <p:cNvSpPr/>
          <p:nvPr/>
        </p:nvSpPr>
        <p:spPr>
          <a:xfrm>
            <a:off x="3603157" y="2620451"/>
            <a:ext cx="2227059" cy="829567"/>
          </a:xfrm>
          <a:custGeom>
            <a:avLst/>
            <a:gdLst>
              <a:gd name="connsiteX0" fmla="*/ 0 w 2227059"/>
              <a:gd name="connsiteY0" fmla="*/ 122039 h 1220390"/>
              <a:gd name="connsiteX1" fmla="*/ 122039 w 2227059"/>
              <a:gd name="connsiteY1" fmla="*/ 0 h 1220390"/>
              <a:gd name="connsiteX2" fmla="*/ 2105020 w 2227059"/>
              <a:gd name="connsiteY2" fmla="*/ 0 h 1220390"/>
              <a:gd name="connsiteX3" fmla="*/ 2227059 w 2227059"/>
              <a:gd name="connsiteY3" fmla="*/ 122039 h 1220390"/>
              <a:gd name="connsiteX4" fmla="*/ 2227059 w 2227059"/>
              <a:gd name="connsiteY4" fmla="*/ 1098351 h 1220390"/>
              <a:gd name="connsiteX5" fmla="*/ 2105020 w 2227059"/>
              <a:gd name="connsiteY5" fmla="*/ 1220390 h 1220390"/>
              <a:gd name="connsiteX6" fmla="*/ 122039 w 2227059"/>
              <a:gd name="connsiteY6" fmla="*/ 1220390 h 1220390"/>
              <a:gd name="connsiteX7" fmla="*/ 0 w 2227059"/>
              <a:gd name="connsiteY7" fmla="*/ 1098351 h 1220390"/>
              <a:gd name="connsiteX8" fmla="*/ 0 w 2227059"/>
              <a:gd name="connsiteY8" fmla="*/ 122039 h 122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7059" h="1220390">
                <a:moveTo>
                  <a:pt x="0" y="122039"/>
                </a:moveTo>
                <a:cubicBezTo>
                  <a:pt x="0" y="54639"/>
                  <a:pt x="54639" y="0"/>
                  <a:pt x="122039" y="0"/>
                </a:cubicBezTo>
                <a:lnTo>
                  <a:pt x="2105020" y="0"/>
                </a:lnTo>
                <a:cubicBezTo>
                  <a:pt x="2172420" y="0"/>
                  <a:pt x="2227059" y="54639"/>
                  <a:pt x="2227059" y="122039"/>
                </a:cubicBezTo>
                <a:lnTo>
                  <a:pt x="2227059" y="1098351"/>
                </a:lnTo>
                <a:cubicBezTo>
                  <a:pt x="2227059" y="1165751"/>
                  <a:pt x="2172420" y="1220390"/>
                  <a:pt x="2105020" y="1220390"/>
                </a:cubicBezTo>
                <a:lnTo>
                  <a:pt x="122039" y="1220390"/>
                </a:lnTo>
                <a:cubicBezTo>
                  <a:pt x="54639" y="1220390"/>
                  <a:pt x="0" y="1165751"/>
                  <a:pt x="0" y="1098351"/>
                </a:cubicBezTo>
                <a:lnTo>
                  <a:pt x="0" y="122039"/>
                </a:lnTo>
                <a:close/>
              </a:path>
            </a:pathLst>
          </a:custGeom>
          <a:solidFill>
            <a:schemeClr val="accent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04324" tIns="104324" rIns="104324" bIns="104324"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He has fought against the nations </a:t>
            </a:r>
            <a:br>
              <a:rPr lang="es-ES" sz="1800" b="1" kern="1200" dirty="0">
                <a:effectLst>
                  <a:outerShdw blurRad="38100" dist="38100" dir="2700000" algn="tl">
                    <a:srgbClr val="000000">
                      <a:alpha val="43137"/>
                    </a:srgbClr>
                  </a:outerShdw>
                </a:effectLst>
              </a:rPr>
            </a:br>
            <a:r>
              <a:rPr lang="en" sz="1800" b="1" kern="1200" dirty="0">
                <a:effectLst>
                  <a:outerShdw blurRad="38100" dist="38100" dir="2700000" algn="tl">
                    <a:srgbClr val="000000">
                      <a:alpha val="43137"/>
                    </a:srgbClr>
                  </a:outerShdw>
                </a:effectLst>
              </a:rPr>
              <a:t>(Josh. 23:3)</a:t>
            </a:r>
            <a:endParaRPr lang="es-ES" sz="1800" kern="1200" dirty="0">
              <a:effectLst>
                <a:outerShdw blurRad="38100" dist="38100" dir="2700000" algn="tl">
                  <a:srgbClr val="000000">
                    <a:alpha val="43137"/>
                  </a:srgbClr>
                </a:outerShdw>
              </a:effectLst>
            </a:endParaRPr>
          </a:p>
        </p:txBody>
      </p:sp>
      <p:sp>
        <p:nvSpPr>
          <p:cNvPr id="12" name="Forma libre: forma 11">
            <a:extLst>
              <a:ext uri="{FF2B5EF4-FFF2-40B4-BE49-F238E27FC236}">
                <a16:creationId xmlns:a16="http://schemas.microsoft.com/office/drawing/2014/main" id="{69F8A6A2-C920-425D-D1D1-DA4FDE7283BD}"/>
              </a:ext>
            </a:extLst>
          </p:cNvPr>
          <p:cNvSpPr/>
          <p:nvPr/>
        </p:nvSpPr>
        <p:spPr>
          <a:xfrm>
            <a:off x="5754322" y="1888216"/>
            <a:ext cx="421912" cy="438747"/>
          </a:xfrm>
          <a:custGeom>
            <a:avLst/>
            <a:gdLst>
              <a:gd name="connsiteX0" fmla="*/ 0 w 421912"/>
              <a:gd name="connsiteY0" fmla="*/ 87749 h 438747"/>
              <a:gd name="connsiteX1" fmla="*/ 210956 w 421912"/>
              <a:gd name="connsiteY1" fmla="*/ 87749 h 438747"/>
              <a:gd name="connsiteX2" fmla="*/ 210956 w 421912"/>
              <a:gd name="connsiteY2" fmla="*/ 0 h 438747"/>
              <a:gd name="connsiteX3" fmla="*/ 421912 w 421912"/>
              <a:gd name="connsiteY3" fmla="*/ 219374 h 438747"/>
              <a:gd name="connsiteX4" fmla="*/ 210956 w 421912"/>
              <a:gd name="connsiteY4" fmla="*/ 438747 h 438747"/>
              <a:gd name="connsiteX5" fmla="*/ 210956 w 421912"/>
              <a:gd name="connsiteY5" fmla="*/ 350998 h 438747"/>
              <a:gd name="connsiteX6" fmla="*/ 0 w 421912"/>
              <a:gd name="connsiteY6" fmla="*/ 350998 h 438747"/>
              <a:gd name="connsiteX7" fmla="*/ 0 w 421912"/>
              <a:gd name="connsiteY7" fmla="*/ 87749 h 43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912" h="438747">
                <a:moveTo>
                  <a:pt x="0" y="87749"/>
                </a:moveTo>
                <a:lnTo>
                  <a:pt x="210956" y="87749"/>
                </a:lnTo>
                <a:lnTo>
                  <a:pt x="210956" y="0"/>
                </a:lnTo>
                <a:lnTo>
                  <a:pt x="421912" y="219374"/>
                </a:lnTo>
                <a:lnTo>
                  <a:pt x="210956" y="438747"/>
                </a:lnTo>
                <a:lnTo>
                  <a:pt x="210956" y="350998"/>
                </a:lnTo>
                <a:lnTo>
                  <a:pt x="0" y="350998"/>
                </a:lnTo>
                <a:lnTo>
                  <a:pt x="0" y="87749"/>
                </a:lnTo>
                <a:close/>
              </a:path>
            </a:pathLst>
          </a:custGeom>
          <a:solidFill>
            <a:schemeClr val="accent6"/>
          </a:solidFill>
          <a:scene3d>
            <a:camera prst="orthographicFront"/>
            <a:lightRig rig="threePt" dir="t">
              <a:rot lat="0" lon="0" rev="7500000"/>
            </a:lightRig>
          </a:scene3d>
          <a:sp3d z="-70000" extrusionH="63500" prstMaterial="matte">
            <a:bevelT w="88900" h="6350" prst="artDeco"/>
            <a:contourClr>
              <a:schemeClr val="bg1"/>
            </a:contourClr>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0" tIns="87749" rIns="126574" bIns="87749" numCol="1" spcCol="1270" anchor="ctr" anchorCtr="0">
            <a:noAutofit/>
          </a:bodyPr>
          <a:lstStyle/>
          <a:p>
            <a:pPr marL="0" lvl="0" indent="0" algn="ctr" defTabSz="622300">
              <a:lnSpc>
                <a:spcPct val="90000"/>
              </a:lnSpc>
              <a:spcBef>
                <a:spcPct val="0"/>
              </a:spcBef>
              <a:spcAft>
                <a:spcPct val="35000"/>
              </a:spcAft>
              <a:buNone/>
            </a:pPr>
            <a:endParaRPr lang="es-ES" sz="1400" kern="1200"/>
          </a:p>
        </p:txBody>
      </p:sp>
      <p:sp>
        <p:nvSpPr>
          <p:cNvPr id="13" name="Rectángulo: esquinas redondeadas 12">
            <a:extLst>
              <a:ext uri="{FF2B5EF4-FFF2-40B4-BE49-F238E27FC236}">
                <a16:creationId xmlns:a16="http://schemas.microsoft.com/office/drawing/2014/main" id="{FEBC1F79-A66F-BA83-2E60-E1C1824B847B}"/>
              </a:ext>
            </a:extLst>
          </p:cNvPr>
          <p:cNvSpPr/>
          <p:nvPr/>
        </p:nvSpPr>
        <p:spPr>
          <a:xfrm>
            <a:off x="6537874" y="1497395"/>
            <a:ext cx="1825937" cy="1220390"/>
          </a:xfrm>
          <a:prstGeom prst="roundRect">
            <a:avLst>
              <a:gd name="adj" fmla="val 10000"/>
            </a:avLst>
          </a:prstGeom>
          <a:blipFill dpi="0" rotWithShape="1">
            <a:blip r:embed="rId5" cstate="email">
              <a:extLst>
                <a:ext uri="{28A0092B-C50C-407E-A947-70E740481C1C}">
                  <a14:useLocalDpi xmlns:a14="http://schemas.microsoft.com/office/drawing/2010/main"/>
                </a:ext>
              </a:extLst>
            </a:blip>
            <a:srcRect/>
            <a:stretch>
              <a:fillRect b="789"/>
            </a:stretch>
          </a:blipFill>
          <a:scene3d>
            <a:camera prst="orthographicFront"/>
            <a:lightRig rig="threePt" dir="t">
              <a:rot lat="0" lon="0" rev="7500000"/>
            </a:lightRig>
          </a:scene3d>
          <a:sp3d z="-152400" extrusionH="63500" contourW="25400" prstMaterial="matte">
            <a:bevelT w="152400" h="50800" prst="softRound"/>
            <a:contourClr>
              <a:schemeClr val="accent1">
                <a:lumMod val="75000"/>
              </a:schemeClr>
            </a:contourClr>
          </a:sp3d>
        </p:spPr>
        <p:style>
          <a:lnRef idx="0">
            <a:schemeClr val="lt1">
              <a:hueOff val="0"/>
              <a:satOff val="0"/>
              <a:lumOff val="0"/>
              <a:alphaOff val="0"/>
            </a:schemeClr>
          </a:lnRef>
          <a:fillRef idx="1">
            <a:scrgbClr r="0" g="0" b="0"/>
          </a:fillRef>
          <a:effectRef idx="0">
            <a:schemeClr val="accent3">
              <a:tint val="50000"/>
              <a:hueOff val="-6150115"/>
              <a:satOff val="-27578"/>
              <a:lumOff val="2329"/>
              <a:alphaOff val="0"/>
            </a:schemeClr>
          </a:effectRef>
          <a:fontRef idx="minor">
            <a:schemeClr val="lt1">
              <a:hueOff val="0"/>
              <a:satOff val="0"/>
              <a:lumOff val="0"/>
              <a:alphaOff val="0"/>
            </a:schemeClr>
          </a:fontRef>
        </p:style>
        <p:txBody>
          <a:bodyPr/>
          <a:lstStyle/>
          <a:p>
            <a:endParaRPr lang="es-ES"/>
          </a:p>
        </p:txBody>
      </p:sp>
      <p:sp>
        <p:nvSpPr>
          <p:cNvPr id="14" name="Forma libre: forma 13">
            <a:extLst>
              <a:ext uri="{FF2B5EF4-FFF2-40B4-BE49-F238E27FC236}">
                <a16:creationId xmlns:a16="http://schemas.microsoft.com/office/drawing/2014/main" id="{E6F515DC-C6C0-9C7D-F33F-DC947BBED5CD}"/>
              </a:ext>
            </a:extLst>
          </p:cNvPr>
          <p:cNvSpPr/>
          <p:nvPr/>
        </p:nvSpPr>
        <p:spPr>
          <a:xfrm>
            <a:off x="6634558" y="2620451"/>
            <a:ext cx="2227059" cy="829567"/>
          </a:xfrm>
          <a:custGeom>
            <a:avLst/>
            <a:gdLst>
              <a:gd name="connsiteX0" fmla="*/ 0 w 2227059"/>
              <a:gd name="connsiteY0" fmla="*/ 122039 h 1220390"/>
              <a:gd name="connsiteX1" fmla="*/ 122039 w 2227059"/>
              <a:gd name="connsiteY1" fmla="*/ 0 h 1220390"/>
              <a:gd name="connsiteX2" fmla="*/ 2105020 w 2227059"/>
              <a:gd name="connsiteY2" fmla="*/ 0 h 1220390"/>
              <a:gd name="connsiteX3" fmla="*/ 2227059 w 2227059"/>
              <a:gd name="connsiteY3" fmla="*/ 122039 h 1220390"/>
              <a:gd name="connsiteX4" fmla="*/ 2227059 w 2227059"/>
              <a:gd name="connsiteY4" fmla="*/ 1098351 h 1220390"/>
              <a:gd name="connsiteX5" fmla="*/ 2105020 w 2227059"/>
              <a:gd name="connsiteY5" fmla="*/ 1220390 h 1220390"/>
              <a:gd name="connsiteX6" fmla="*/ 122039 w 2227059"/>
              <a:gd name="connsiteY6" fmla="*/ 1220390 h 1220390"/>
              <a:gd name="connsiteX7" fmla="*/ 0 w 2227059"/>
              <a:gd name="connsiteY7" fmla="*/ 1098351 h 1220390"/>
              <a:gd name="connsiteX8" fmla="*/ 0 w 2227059"/>
              <a:gd name="connsiteY8" fmla="*/ 122039 h 122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7059" h="1220390">
                <a:moveTo>
                  <a:pt x="0" y="122039"/>
                </a:moveTo>
                <a:cubicBezTo>
                  <a:pt x="0" y="54639"/>
                  <a:pt x="54639" y="0"/>
                  <a:pt x="122039" y="0"/>
                </a:cubicBezTo>
                <a:lnTo>
                  <a:pt x="2105020" y="0"/>
                </a:lnTo>
                <a:cubicBezTo>
                  <a:pt x="2172420" y="0"/>
                  <a:pt x="2227059" y="54639"/>
                  <a:pt x="2227059" y="122039"/>
                </a:cubicBezTo>
                <a:lnTo>
                  <a:pt x="2227059" y="1098351"/>
                </a:lnTo>
                <a:cubicBezTo>
                  <a:pt x="2227059" y="1165751"/>
                  <a:pt x="2172420" y="1220390"/>
                  <a:pt x="2105020" y="1220390"/>
                </a:cubicBezTo>
                <a:lnTo>
                  <a:pt x="122039" y="1220390"/>
                </a:lnTo>
                <a:cubicBezTo>
                  <a:pt x="54639" y="1220390"/>
                  <a:pt x="0" y="1165751"/>
                  <a:pt x="0" y="1098351"/>
                </a:cubicBezTo>
                <a:lnTo>
                  <a:pt x="0" y="122039"/>
                </a:lnTo>
                <a:close/>
              </a:path>
            </a:pathLst>
          </a:custGeom>
          <a:solidFill>
            <a:schemeClr val="accent1">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5999998"/>
              <a:satOff val="0"/>
              <a:lumOff val="-15000"/>
              <a:alphaOff val="0"/>
            </a:schemeClr>
          </a:fillRef>
          <a:effectRef idx="2">
            <a:schemeClr val="accent3">
              <a:hueOff val="-5999998"/>
              <a:satOff val="0"/>
              <a:lumOff val="-15000"/>
              <a:alphaOff val="0"/>
            </a:schemeClr>
          </a:effectRef>
          <a:fontRef idx="minor">
            <a:schemeClr val="lt1"/>
          </a:fontRef>
        </p:style>
        <p:txBody>
          <a:bodyPr spcFirstLastPara="0" vert="horz" wrap="square" lIns="104324" tIns="104324" rIns="104324" bIns="104324" numCol="1" spcCol="1270" anchor="ctr" anchorCtr="0">
            <a:noAutofit/>
          </a:bodyPr>
          <a:lstStyle/>
          <a:p>
            <a:pPr marL="0" lvl="0" indent="0" algn="ctr" defTabSz="800100">
              <a:lnSpc>
                <a:spcPct val="90000"/>
              </a:lnSpc>
              <a:spcBef>
                <a:spcPct val="0"/>
              </a:spcBef>
              <a:spcAft>
                <a:spcPct val="35000"/>
              </a:spcAft>
              <a:buNone/>
            </a:pPr>
            <a:r>
              <a:rPr lang="en" sz="1800" b="1" kern="1200">
                <a:effectLst>
                  <a:outerShdw blurRad="38100" dist="38100" dir="2700000" algn="tl">
                    <a:srgbClr val="000000">
                      <a:alpha val="43137"/>
                    </a:srgbClr>
                  </a:outerShdw>
                </a:effectLst>
              </a:rPr>
              <a:t>He has divided the land among the tribes (Josh. 23:4)</a:t>
            </a:r>
            <a:endParaRPr lang="es-ES" sz="1800" kern="1200">
              <a:effectLst>
                <a:outerShdw blurRad="38100" dist="38100" dir="2700000" algn="tl">
                  <a:srgbClr val="000000">
                    <a:alpha val="43137"/>
                  </a:srgbClr>
                </a:outerShdw>
              </a:effectLst>
            </a:endParaRPr>
          </a:p>
        </p:txBody>
      </p:sp>
      <p:sp>
        <p:nvSpPr>
          <p:cNvPr id="15" name="Forma libre: forma 14">
            <a:extLst>
              <a:ext uri="{FF2B5EF4-FFF2-40B4-BE49-F238E27FC236}">
                <a16:creationId xmlns:a16="http://schemas.microsoft.com/office/drawing/2014/main" id="{280289D4-B437-281D-CB36-D2ED148344FB}"/>
              </a:ext>
            </a:extLst>
          </p:cNvPr>
          <p:cNvSpPr/>
          <p:nvPr/>
        </p:nvSpPr>
        <p:spPr>
          <a:xfrm>
            <a:off x="8785724" y="1888216"/>
            <a:ext cx="421912" cy="438747"/>
          </a:xfrm>
          <a:custGeom>
            <a:avLst/>
            <a:gdLst>
              <a:gd name="connsiteX0" fmla="*/ 0 w 421912"/>
              <a:gd name="connsiteY0" fmla="*/ 87749 h 438747"/>
              <a:gd name="connsiteX1" fmla="*/ 210956 w 421912"/>
              <a:gd name="connsiteY1" fmla="*/ 87749 h 438747"/>
              <a:gd name="connsiteX2" fmla="*/ 210956 w 421912"/>
              <a:gd name="connsiteY2" fmla="*/ 0 h 438747"/>
              <a:gd name="connsiteX3" fmla="*/ 421912 w 421912"/>
              <a:gd name="connsiteY3" fmla="*/ 219374 h 438747"/>
              <a:gd name="connsiteX4" fmla="*/ 210956 w 421912"/>
              <a:gd name="connsiteY4" fmla="*/ 438747 h 438747"/>
              <a:gd name="connsiteX5" fmla="*/ 210956 w 421912"/>
              <a:gd name="connsiteY5" fmla="*/ 350998 h 438747"/>
              <a:gd name="connsiteX6" fmla="*/ 0 w 421912"/>
              <a:gd name="connsiteY6" fmla="*/ 350998 h 438747"/>
              <a:gd name="connsiteX7" fmla="*/ 0 w 421912"/>
              <a:gd name="connsiteY7" fmla="*/ 87749 h 43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912" h="438747">
                <a:moveTo>
                  <a:pt x="0" y="87749"/>
                </a:moveTo>
                <a:lnTo>
                  <a:pt x="210956" y="87749"/>
                </a:lnTo>
                <a:lnTo>
                  <a:pt x="210956" y="0"/>
                </a:lnTo>
                <a:lnTo>
                  <a:pt x="421912" y="219374"/>
                </a:lnTo>
                <a:lnTo>
                  <a:pt x="210956" y="438747"/>
                </a:lnTo>
                <a:lnTo>
                  <a:pt x="210956" y="350998"/>
                </a:lnTo>
                <a:lnTo>
                  <a:pt x="0" y="350998"/>
                </a:lnTo>
                <a:lnTo>
                  <a:pt x="0" y="87749"/>
                </a:lnTo>
                <a:close/>
              </a:path>
            </a:pathLst>
          </a:custGeom>
          <a:solidFill>
            <a:schemeClr val="accent1">
              <a:lumMod val="75000"/>
            </a:schemeClr>
          </a:solidFill>
          <a:scene3d>
            <a:camera prst="orthographicFront"/>
            <a:lightRig rig="threePt" dir="t">
              <a:rot lat="0" lon="0" rev="7500000"/>
            </a:lightRig>
          </a:scene3d>
          <a:sp3d z="-70000" extrusionH="63500" prstMaterial="matte">
            <a:bevelT w="88900" h="6350" prst="artDeco"/>
            <a:contourClr>
              <a:schemeClr val="bg1"/>
            </a:contourClr>
          </a:sp3d>
        </p:spPr>
        <p:style>
          <a:lnRef idx="0">
            <a:schemeClr val="lt1">
              <a:hueOff val="0"/>
              <a:satOff val="0"/>
              <a:lumOff val="0"/>
              <a:alphaOff val="0"/>
            </a:schemeClr>
          </a:lnRef>
          <a:fillRef idx="1">
            <a:schemeClr val="accent3">
              <a:hueOff val="-11999996"/>
              <a:satOff val="0"/>
              <a:lumOff val="-30000"/>
              <a:alphaOff val="0"/>
            </a:schemeClr>
          </a:fillRef>
          <a:effectRef idx="2">
            <a:schemeClr val="accent3">
              <a:hueOff val="-11999996"/>
              <a:satOff val="0"/>
              <a:lumOff val="-30000"/>
              <a:alphaOff val="0"/>
            </a:schemeClr>
          </a:effectRef>
          <a:fontRef idx="minor">
            <a:schemeClr val="lt1"/>
          </a:fontRef>
        </p:style>
        <p:txBody>
          <a:bodyPr spcFirstLastPara="0" vert="horz" wrap="square" lIns="0" tIns="87749" rIns="126574" bIns="87749" numCol="1" spcCol="1270" anchor="ctr" anchorCtr="0">
            <a:noAutofit/>
          </a:bodyPr>
          <a:lstStyle/>
          <a:p>
            <a:pPr marL="0" lvl="0" indent="0" algn="ctr" defTabSz="622300">
              <a:lnSpc>
                <a:spcPct val="90000"/>
              </a:lnSpc>
              <a:spcBef>
                <a:spcPct val="0"/>
              </a:spcBef>
              <a:spcAft>
                <a:spcPct val="35000"/>
              </a:spcAft>
              <a:buNone/>
            </a:pPr>
            <a:endParaRPr lang="es-ES" sz="1400" kern="1200"/>
          </a:p>
        </p:txBody>
      </p:sp>
      <p:sp>
        <p:nvSpPr>
          <p:cNvPr id="16" name="Rectángulo: esquinas redondeadas 15">
            <a:extLst>
              <a:ext uri="{FF2B5EF4-FFF2-40B4-BE49-F238E27FC236}">
                <a16:creationId xmlns:a16="http://schemas.microsoft.com/office/drawing/2014/main" id="{9B6031A6-7D32-AE0D-48ED-972CD83669D6}"/>
              </a:ext>
            </a:extLst>
          </p:cNvPr>
          <p:cNvSpPr/>
          <p:nvPr/>
        </p:nvSpPr>
        <p:spPr>
          <a:xfrm>
            <a:off x="9569275" y="1497395"/>
            <a:ext cx="1825937" cy="1220390"/>
          </a:xfrm>
          <a:prstGeom prst="roundRect">
            <a:avLst>
              <a:gd name="adj" fmla="val 10000"/>
            </a:avLst>
          </a:prstGeom>
          <a:blipFill rotWithShape="1">
            <a:blip r:embed="rId6" cstate="email">
              <a:extLst>
                <a:ext uri="{28A0092B-C50C-407E-A947-70E740481C1C}">
                  <a14:useLocalDpi xmlns:a14="http://schemas.microsoft.com/office/drawing/2010/main"/>
                </a:ext>
              </a:extLst>
            </a:blip>
            <a:srcRect/>
            <a:stretch>
              <a:fillRect/>
            </a:stretch>
          </a:blipFill>
          <a:scene3d>
            <a:camera prst="orthographicFront"/>
            <a:lightRig rig="threePt" dir="t">
              <a:rot lat="0" lon="0" rev="7500000"/>
            </a:lightRig>
          </a:scene3d>
          <a:sp3d z="-152400" extrusionH="63500" contourW="25400" prstMaterial="matte">
            <a:bevelT w="152400" h="50800" prst="softRound"/>
            <a:contourClr>
              <a:schemeClr val="accent4">
                <a:lumMod val="75000"/>
              </a:schemeClr>
            </a:contourClr>
          </a:sp3d>
        </p:spPr>
        <p:style>
          <a:lnRef idx="0">
            <a:schemeClr val="lt1">
              <a:hueOff val="0"/>
              <a:satOff val="0"/>
              <a:lumOff val="0"/>
              <a:alphaOff val="0"/>
            </a:schemeClr>
          </a:lnRef>
          <a:fillRef idx="1">
            <a:scrgbClr r="0" g="0" b="0"/>
          </a:fillRef>
          <a:effectRef idx="0">
            <a:schemeClr val="accent3">
              <a:tint val="50000"/>
              <a:hueOff val="-12300231"/>
              <a:satOff val="-55156"/>
              <a:lumOff val="4657"/>
              <a:alphaOff val="0"/>
            </a:schemeClr>
          </a:effectRef>
          <a:fontRef idx="minor">
            <a:schemeClr val="lt1">
              <a:hueOff val="0"/>
              <a:satOff val="0"/>
              <a:lumOff val="0"/>
              <a:alphaOff val="0"/>
            </a:schemeClr>
          </a:fontRef>
        </p:style>
        <p:txBody>
          <a:bodyPr/>
          <a:lstStyle/>
          <a:p>
            <a:endParaRPr lang="es-ES"/>
          </a:p>
        </p:txBody>
      </p:sp>
      <p:sp>
        <p:nvSpPr>
          <p:cNvPr id="17" name="Forma libre: forma 16">
            <a:extLst>
              <a:ext uri="{FF2B5EF4-FFF2-40B4-BE49-F238E27FC236}">
                <a16:creationId xmlns:a16="http://schemas.microsoft.com/office/drawing/2014/main" id="{3B321278-62A8-2545-C34C-4625EBEA2C46}"/>
              </a:ext>
            </a:extLst>
          </p:cNvPr>
          <p:cNvSpPr/>
          <p:nvPr/>
        </p:nvSpPr>
        <p:spPr>
          <a:xfrm>
            <a:off x="9665960" y="2620451"/>
            <a:ext cx="2227059" cy="829567"/>
          </a:xfrm>
          <a:custGeom>
            <a:avLst/>
            <a:gdLst>
              <a:gd name="connsiteX0" fmla="*/ 0 w 2227059"/>
              <a:gd name="connsiteY0" fmla="*/ 122039 h 1220390"/>
              <a:gd name="connsiteX1" fmla="*/ 122039 w 2227059"/>
              <a:gd name="connsiteY1" fmla="*/ 0 h 1220390"/>
              <a:gd name="connsiteX2" fmla="*/ 2105020 w 2227059"/>
              <a:gd name="connsiteY2" fmla="*/ 0 h 1220390"/>
              <a:gd name="connsiteX3" fmla="*/ 2227059 w 2227059"/>
              <a:gd name="connsiteY3" fmla="*/ 122039 h 1220390"/>
              <a:gd name="connsiteX4" fmla="*/ 2227059 w 2227059"/>
              <a:gd name="connsiteY4" fmla="*/ 1098351 h 1220390"/>
              <a:gd name="connsiteX5" fmla="*/ 2105020 w 2227059"/>
              <a:gd name="connsiteY5" fmla="*/ 1220390 h 1220390"/>
              <a:gd name="connsiteX6" fmla="*/ 122039 w 2227059"/>
              <a:gd name="connsiteY6" fmla="*/ 1220390 h 1220390"/>
              <a:gd name="connsiteX7" fmla="*/ 0 w 2227059"/>
              <a:gd name="connsiteY7" fmla="*/ 1098351 h 1220390"/>
              <a:gd name="connsiteX8" fmla="*/ 0 w 2227059"/>
              <a:gd name="connsiteY8" fmla="*/ 122039 h 122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7059" h="1220390">
                <a:moveTo>
                  <a:pt x="0" y="122039"/>
                </a:moveTo>
                <a:cubicBezTo>
                  <a:pt x="0" y="54639"/>
                  <a:pt x="54639" y="0"/>
                  <a:pt x="122039" y="0"/>
                </a:cubicBezTo>
                <a:lnTo>
                  <a:pt x="2105020" y="0"/>
                </a:lnTo>
                <a:cubicBezTo>
                  <a:pt x="2172420" y="0"/>
                  <a:pt x="2227059" y="54639"/>
                  <a:pt x="2227059" y="122039"/>
                </a:cubicBezTo>
                <a:lnTo>
                  <a:pt x="2227059" y="1098351"/>
                </a:lnTo>
                <a:cubicBezTo>
                  <a:pt x="2227059" y="1165751"/>
                  <a:pt x="2172420" y="1220390"/>
                  <a:pt x="2105020" y="1220390"/>
                </a:cubicBezTo>
                <a:lnTo>
                  <a:pt x="122039" y="1220390"/>
                </a:lnTo>
                <a:cubicBezTo>
                  <a:pt x="54639" y="1220390"/>
                  <a:pt x="0" y="1165751"/>
                  <a:pt x="0" y="1098351"/>
                </a:cubicBezTo>
                <a:lnTo>
                  <a:pt x="0" y="122039"/>
                </a:lnTo>
                <a:close/>
              </a:path>
            </a:pathLst>
          </a:custGeom>
          <a:solidFill>
            <a:schemeClr val="accent4">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11999996"/>
              <a:satOff val="0"/>
              <a:lumOff val="-30000"/>
              <a:alphaOff val="0"/>
            </a:schemeClr>
          </a:fillRef>
          <a:effectRef idx="2">
            <a:schemeClr val="accent3">
              <a:hueOff val="-11999996"/>
              <a:satOff val="0"/>
              <a:lumOff val="-30000"/>
              <a:alphaOff val="0"/>
            </a:schemeClr>
          </a:effectRef>
          <a:fontRef idx="minor">
            <a:schemeClr val="lt1"/>
          </a:fontRef>
        </p:style>
        <p:txBody>
          <a:bodyPr spcFirstLastPara="0" vert="horz" wrap="square" lIns="104324" tIns="104324" rIns="104324" bIns="104324" numCol="1" spcCol="1270" anchor="ctr" anchorCtr="0">
            <a:noAutofit/>
          </a:bodyPr>
          <a:lstStyle/>
          <a:p>
            <a:pPr marL="0" lvl="0" indent="0" algn="ctr" defTabSz="800100">
              <a:lnSpc>
                <a:spcPct val="90000"/>
              </a:lnSpc>
              <a:spcBef>
                <a:spcPct val="0"/>
              </a:spcBef>
              <a:spcAft>
                <a:spcPct val="35000"/>
              </a:spcAft>
              <a:buNone/>
            </a:pPr>
            <a:r>
              <a:rPr lang="en" sz="1800" b="1" kern="1200">
                <a:effectLst>
                  <a:outerShdw blurRad="38100" dist="38100" dir="2700000" algn="tl">
                    <a:srgbClr val="000000">
                      <a:alpha val="43137"/>
                    </a:srgbClr>
                  </a:outerShdw>
                </a:effectLst>
              </a:rPr>
              <a:t>He will drive out the nations that are left (Josh. 23:5)</a:t>
            </a:r>
            <a:endParaRPr lang="es-ES" sz="1800" kern="1200">
              <a:effectLst>
                <a:outerShdw blurRad="38100" dist="38100" dir="2700000" algn="tl">
                  <a:srgbClr val="000000">
                    <a:alpha val="43137"/>
                  </a:srgbClr>
                </a:outerShdw>
              </a:effectLst>
            </a:endParaRPr>
          </a:p>
        </p:txBody>
      </p:sp>
      <p:sp>
        <p:nvSpPr>
          <p:cNvPr id="7" name="CuadroTexto 6">
            <a:extLst>
              <a:ext uri="{FF2B5EF4-FFF2-40B4-BE49-F238E27FC236}">
                <a16:creationId xmlns:a16="http://schemas.microsoft.com/office/drawing/2014/main" id="{AF9ED16B-1F3C-B54C-8152-A82EB2D68D4C}"/>
              </a:ext>
            </a:extLst>
          </p:cNvPr>
          <p:cNvSpPr txBox="1"/>
          <p:nvPr/>
        </p:nvSpPr>
        <p:spPr>
          <a:xfrm>
            <a:off x="6096000" y="3534013"/>
            <a:ext cx="6096000" cy="1015663"/>
          </a:xfrm>
          <a:prstGeom prst="rect">
            <a:avLst/>
          </a:prstGeom>
          <a:noFill/>
        </p:spPr>
        <p:txBody>
          <a:bodyPr wrap="square" rtlCol="0">
            <a:spAutoFit/>
          </a:bodyPr>
          <a:lstStyle/>
          <a:p>
            <a:pPr>
              <a:spcBef>
                <a:spcPts val="600"/>
              </a:spcBef>
            </a:pPr>
            <a:r>
              <a:rPr lang="en" sz="2000" b="1" dirty="0"/>
              <a:t>All this (what had already been done and what was yet to be done) was subject to a single condition on the part of Israel: obedience (Josh. 23:6).</a:t>
            </a:r>
          </a:p>
        </p:txBody>
      </p:sp>
      <p:pic>
        <p:nvPicPr>
          <p:cNvPr id="9" name="Imagen 8">
            <a:extLst>
              <a:ext uri="{FF2B5EF4-FFF2-40B4-BE49-F238E27FC236}">
                <a16:creationId xmlns:a16="http://schemas.microsoft.com/office/drawing/2014/main" id="{83A9E87D-E475-B43C-87D4-6DE3E196A48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45915" y="3575328"/>
            <a:ext cx="2431915" cy="3200399"/>
          </a:xfrm>
          <a:prstGeom prst="rect">
            <a:avLst/>
          </a:prstGeom>
          <a:ln w="38100" cap="sq">
            <a:solidFill>
              <a:srgbClr val="805824"/>
            </a:solidFill>
            <a:prstDash val="solid"/>
            <a:miter lim="800000"/>
          </a:ln>
          <a:effectLst>
            <a:outerShdw blurRad="50800" dist="38100" dir="2700000" algn="tl" rotWithShape="0">
              <a:srgbClr val="000000">
                <a:alpha val="43000"/>
              </a:srgbClr>
            </a:outerShdw>
          </a:effectLst>
        </p:spPr>
      </p:pic>
      <p:pic>
        <p:nvPicPr>
          <p:cNvPr id="11" name="Imagen 10">
            <a:extLst>
              <a:ext uri="{FF2B5EF4-FFF2-40B4-BE49-F238E27FC236}">
                <a16:creationId xmlns:a16="http://schemas.microsoft.com/office/drawing/2014/main" id="{803805E7-ACF3-C453-82D7-6FBAEC4B7439}"/>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2738223" y="3575328"/>
            <a:ext cx="3200399" cy="3200399"/>
          </a:xfrm>
          <a:prstGeom prst="roundRect">
            <a:avLst>
              <a:gd name="adj" fmla="val 550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CuadroTexto 5">
            <a:extLst>
              <a:ext uri="{FF2B5EF4-FFF2-40B4-BE49-F238E27FC236}">
                <a16:creationId xmlns:a16="http://schemas.microsoft.com/office/drawing/2014/main" id="{8D7C1793-564E-EF0F-F470-FD2AB84D8F22}"/>
              </a:ext>
            </a:extLst>
          </p:cNvPr>
          <p:cNvSpPr txBox="1"/>
          <p:nvPr/>
        </p:nvSpPr>
        <p:spPr>
          <a:xfrm>
            <a:off x="6096000" y="5756726"/>
            <a:ext cx="6096000" cy="1015663"/>
          </a:xfrm>
          <a:prstGeom prst="rect">
            <a:avLst/>
          </a:prstGeom>
          <a:noFill/>
        </p:spPr>
        <p:txBody>
          <a:bodyPr wrap="square">
            <a:spAutoFit/>
          </a:bodyPr>
          <a:lstStyle/>
          <a:p>
            <a:pPr>
              <a:spcBef>
                <a:spcPts val="600"/>
              </a:spcBef>
            </a:pPr>
            <a:r>
              <a:rPr lang="en" sz="2000" b="1" dirty="0"/>
              <a:t>It is up to us to continue the battle, and to trust in the Holy Spirit in order to live a triumphant life                                            (2 Cor. 10:3-5; Eph. 6:11-18).</a:t>
            </a:r>
          </a:p>
        </p:txBody>
      </p:sp>
      <p:sp>
        <p:nvSpPr>
          <p:cNvPr id="21" name="CuadroTexto 20">
            <a:extLst>
              <a:ext uri="{FF2B5EF4-FFF2-40B4-BE49-F238E27FC236}">
                <a16:creationId xmlns:a16="http://schemas.microsoft.com/office/drawing/2014/main" id="{D0F7B93B-23B9-F12A-3AA9-8F678E8B3FE1}"/>
              </a:ext>
            </a:extLst>
          </p:cNvPr>
          <p:cNvSpPr txBox="1"/>
          <p:nvPr/>
        </p:nvSpPr>
        <p:spPr>
          <a:xfrm>
            <a:off x="6096000" y="4522026"/>
            <a:ext cx="6107761" cy="1323439"/>
          </a:xfrm>
          <a:prstGeom prst="rect">
            <a:avLst/>
          </a:prstGeom>
          <a:noFill/>
        </p:spPr>
        <p:txBody>
          <a:bodyPr wrap="square">
            <a:spAutoFit/>
          </a:bodyPr>
          <a:lstStyle/>
          <a:p>
            <a:pPr>
              <a:spcBef>
                <a:spcPts val="600"/>
              </a:spcBef>
            </a:pPr>
            <a:r>
              <a:rPr lang="en" sz="2000" b="1" dirty="0"/>
              <a:t>The history of Israel is a lesson for us today. God has already triumphed over sin and has given us the assurance of salvation through the sacrifice of Jesus (Col. 2:15).</a:t>
            </a:r>
          </a:p>
        </p:txBody>
      </p:sp>
    </p:spTree>
    <p:extLst>
      <p:ext uri="{BB962C8B-B14F-4D97-AF65-F5344CB8AC3E}">
        <p14:creationId xmlns:p14="http://schemas.microsoft.com/office/powerpoint/2010/main" val="2699536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800" decel="100000"/>
                                        <p:tgtEl>
                                          <p:spTgt spid="8"/>
                                        </p:tgtEl>
                                      </p:cBhvr>
                                    </p:animEffect>
                                    <p:anim calcmode="lin" valueType="num">
                                      <p:cBhvr>
                                        <p:cTn id="27" dur="800" decel="100000" fill="hold"/>
                                        <p:tgtEl>
                                          <p:spTgt spid="8"/>
                                        </p:tgtEl>
                                        <p:attrNameLst>
                                          <p:attrName>style.rotation</p:attrName>
                                        </p:attrNameLst>
                                      </p:cBhvr>
                                      <p:tavLst>
                                        <p:tav tm="0">
                                          <p:val>
                                            <p:fltVal val="-90"/>
                                          </p:val>
                                        </p:tav>
                                        <p:tav tm="100000">
                                          <p:val>
                                            <p:fltVal val="0"/>
                                          </p:val>
                                        </p:tav>
                                      </p:tavLst>
                                    </p:anim>
                                    <p:anim calcmode="lin" valueType="num">
                                      <p:cBhvr>
                                        <p:cTn id="28" dur="800" decel="100000" fill="hold"/>
                                        <p:tgtEl>
                                          <p:spTgt spid="8"/>
                                        </p:tgtEl>
                                        <p:attrNameLst>
                                          <p:attrName>ppt_x</p:attrName>
                                        </p:attrNameLst>
                                      </p:cBhvr>
                                      <p:tavLst>
                                        <p:tav tm="0">
                                          <p:val>
                                            <p:strVal val="#ppt_x+0.4"/>
                                          </p:val>
                                        </p:tav>
                                        <p:tav tm="100000">
                                          <p:val>
                                            <p:strVal val="#ppt_x-0.05"/>
                                          </p:val>
                                        </p:tav>
                                      </p:tavLst>
                                    </p:anim>
                                    <p:anim calcmode="lin" valueType="num">
                                      <p:cBhvr>
                                        <p:cTn id="29" dur="800" decel="100000" fill="hold"/>
                                        <p:tgtEl>
                                          <p:spTgt spid="8"/>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32" presetID="3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800" decel="100000"/>
                                        <p:tgtEl>
                                          <p:spTgt spid="10"/>
                                        </p:tgtEl>
                                      </p:cBhvr>
                                    </p:animEffect>
                                    <p:anim calcmode="lin" valueType="num">
                                      <p:cBhvr>
                                        <p:cTn id="35" dur="800" decel="100000" fill="hold"/>
                                        <p:tgtEl>
                                          <p:spTgt spid="10"/>
                                        </p:tgtEl>
                                        <p:attrNameLst>
                                          <p:attrName>style.rotation</p:attrName>
                                        </p:attrNameLst>
                                      </p:cBhvr>
                                      <p:tavLst>
                                        <p:tav tm="0">
                                          <p:val>
                                            <p:fltVal val="-90"/>
                                          </p:val>
                                        </p:tav>
                                        <p:tav tm="100000">
                                          <p:val>
                                            <p:fltVal val="0"/>
                                          </p:val>
                                        </p:tav>
                                      </p:tavLst>
                                    </p:anim>
                                    <p:anim calcmode="lin" valueType="num">
                                      <p:cBhvr>
                                        <p:cTn id="36" dur="800" decel="100000" fill="hold"/>
                                        <p:tgtEl>
                                          <p:spTgt spid="10"/>
                                        </p:tgtEl>
                                        <p:attrNameLst>
                                          <p:attrName>ppt_x</p:attrName>
                                        </p:attrNameLst>
                                      </p:cBhvr>
                                      <p:tavLst>
                                        <p:tav tm="0">
                                          <p:val>
                                            <p:strVal val="#ppt_x+0.4"/>
                                          </p:val>
                                        </p:tav>
                                        <p:tav tm="100000">
                                          <p:val>
                                            <p:strVal val="#ppt_x-0.05"/>
                                          </p:val>
                                        </p:tav>
                                      </p:tavLst>
                                    </p:anim>
                                    <p:anim calcmode="lin" valueType="num">
                                      <p:cBhvr>
                                        <p:cTn id="37" dur="800" decel="100000" fill="hold"/>
                                        <p:tgtEl>
                                          <p:spTgt spid="10"/>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childTnLst>
                          </p:cTn>
                        </p:par>
                        <p:par>
                          <p:cTn id="45" fill="hold">
                            <p:stCondLst>
                              <p:cond delay="500"/>
                            </p:stCondLst>
                            <p:childTnLst>
                              <p:par>
                                <p:cTn id="46" presetID="30" presetClass="entr" presetSubtype="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800" decel="100000"/>
                                        <p:tgtEl>
                                          <p:spTgt spid="13"/>
                                        </p:tgtEl>
                                      </p:cBhvr>
                                    </p:animEffect>
                                    <p:anim calcmode="lin" valueType="num">
                                      <p:cBhvr>
                                        <p:cTn id="49" dur="800" decel="100000" fill="hold"/>
                                        <p:tgtEl>
                                          <p:spTgt spid="13"/>
                                        </p:tgtEl>
                                        <p:attrNameLst>
                                          <p:attrName>style.rotation</p:attrName>
                                        </p:attrNameLst>
                                      </p:cBhvr>
                                      <p:tavLst>
                                        <p:tav tm="0">
                                          <p:val>
                                            <p:fltVal val="-90"/>
                                          </p:val>
                                        </p:tav>
                                        <p:tav tm="100000">
                                          <p:val>
                                            <p:fltVal val="0"/>
                                          </p:val>
                                        </p:tav>
                                      </p:tavLst>
                                    </p:anim>
                                    <p:anim calcmode="lin" valueType="num">
                                      <p:cBhvr>
                                        <p:cTn id="50" dur="800" decel="100000" fill="hold"/>
                                        <p:tgtEl>
                                          <p:spTgt spid="13"/>
                                        </p:tgtEl>
                                        <p:attrNameLst>
                                          <p:attrName>ppt_x</p:attrName>
                                        </p:attrNameLst>
                                      </p:cBhvr>
                                      <p:tavLst>
                                        <p:tav tm="0">
                                          <p:val>
                                            <p:strVal val="#ppt_x+0.4"/>
                                          </p:val>
                                        </p:tav>
                                        <p:tav tm="100000">
                                          <p:val>
                                            <p:strVal val="#ppt_x-0.05"/>
                                          </p:val>
                                        </p:tav>
                                      </p:tavLst>
                                    </p:anim>
                                    <p:anim calcmode="lin" valueType="num">
                                      <p:cBhvr>
                                        <p:cTn id="51" dur="800" decel="100000" fill="hold"/>
                                        <p:tgtEl>
                                          <p:spTgt spid="13"/>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54" presetID="30"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800" decel="100000"/>
                                        <p:tgtEl>
                                          <p:spTgt spid="14"/>
                                        </p:tgtEl>
                                      </p:cBhvr>
                                    </p:animEffect>
                                    <p:anim calcmode="lin" valueType="num">
                                      <p:cBhvr>
                                        <p:cTn id="57" dur="800" decel="100000" fill="hold"/>
                                        <p:tgtEl>
                                          <p:spTgt spid="14"/>
                                        </p:tgtEl>
                                        <p:attrNameLst>
                                          <p:attrName>style.rotation</p:attrName>
                                        </p:attrNameLst>
                                      </p:cBhvr>
                                      <p:tavLst>
                                        <p:tav tm="0">
                                          <p:val>
                                            <p:fltVal val="-90"/>
                                          </p:val>
                                        </p:tav>
                                        <p:tav tm="100000">
                                          <p:val>
                                            <p:fltVal val="0"/>
                                          </p:val>
                                        </p:tav>
                                      </p:tavLst>
                                    </p:anim>
                                    <p:anim calcmode="lin" valueType="num">
                                      <p:cBhvr>
                                        <p:cTn id="58" dur="800" decel="100000" fill="hold"/>
                                        <p:tgtEl>
                                          <p:spTgt spid="14"/>
                                        </p:tgtEl>
                                        <p:attrNameLst>
                                          <p:attrName>ppt_x</p:attrName>
                                        </p:attrNameLst>
                                      </p:cBhvr>
                                      <p:tavLst>
                                        <p:tav tm="0">
                                          <p:val>
                                            <p:strVal val="#ppt_x+0.4"/>
                                          </p:val>
                                        </p:tav>
                                        <p:tav tm="100000">
                                          <p:val>
                                            <p:strVal val="#ppt_x-0.05"/>
                                          </p:val>
                                        </p:tav>
                                      </p:tavLst>
                                    </p:anim>
                                    <p:anim calcmode="lin" valueType="num">
                                      <p:cBhvr>
                                        <p:cTn id="59" dur="800" decel="100000" fill="hold"/>
                                        <p:tgtEl>
                                          <p:spTgt spid="14"/>
                                        </p:tgtEl>
                                        <p:attrNameLst>
                                          <p:attrName>ppt_y</p:attrName>
                                        </p:attrNameLst>
                                      </p:cBhvr>
                                      <p:tavLst>
                                        <p:tav tm="0">
                                          <p:val>
                                            <p:strVal val="#ppt_y-0.4"/>
                                          </p:val>
                                        </p:tav>
                                        <p:tav tm="100000">
                                          <p:val>
                                            <p:strVal val="#ppt_y+0.1"/>
                                          </p:val>
                                        </p:tav>
                                      </p:tavLst>
                                    </p:anim>
                                    <p:anim calcmode="lin" valueType="num">
                                      <p:cBhvr>
                                        <p:cTn id="60"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61"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left)">
                                      <p:cBhvr>
                                        <p:cTn id="66" dur="500"/>
                                        <p:tgtEl>
                                          <p:spTgt spid="15"/>
                                        </p:tgtEl>
                                      </p:cBhvr>
                                    </p:animEffect>
                                  </p:childTnLst>
                                </p:cTn>
                              </p:par>
                            </p:childTnLst>
                          </p:cTn>
                        </p:par>
                        <p:par>
                          <p:cTn id="67" fill="hold">
                            <p:stCondLst>
                              <p:cond delay="500"/>
                            </p:stCondLst>
                            <p:childTnLst>
                              <p:par>
                                <p:cTn id="68" presetID="30" presetClass="entr" presetSubtype="0" fill="hold" grpId="0" nodeType="after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800" decel="100000"/>
                                        <p:tgtEl>
                                          <p:spTgt spid="16"/>
                                        </p:tgtEl>
                                      </p:cBhvr>
                                    </p:animEffect>
                                    <p:anim calcmode="lin" valueType="num">
                                      <p:cBhvr>
                                        <p:cTn id="71" dur="800" decel="100000" fill="hold"/>
                                        <p:tgtEl>
                                          <p:spTgt spid="16"/>
                                        </p:tgtEl>
                                        <p:attrNameLst>
                                          <p:attrName>style.rotation</p:attrName>
                                        </p:attrNameLst>
                                      </p:cBhvr>
                                      <p:tavLst>
                                        <p:tav tm="0">
                                          <p:val>
                                            <p:fltVal val="-90"/>
                                          </p:val>
                                        </p:tav>
                                        <p:tav tm="100000">
                                          <p:val>
                                            <p:fltVal val="0"/>
                                          </p:val>
                                        </p:tav>
                                      </p:tavLst>
                                    </p:anim>
                                    <p:anim calcmode="lin" valueType="num">
                                      <p:cBhvr>
                                        <p:cTn id="72" dur="800" decel="100000" fill="hold"/>
                                        <p:tgtEl>
                                          <p:spTgt spid="16"/>
                                        </p:tgtEl>
                                        <p:attrNameLst>
                                          <p:attrName>ppt_x</p:attrName>
                                        </p:attrNameLst>
                                      </p:cBhvr>
                                      <p:tavLst>
                                        <p:tav tm="0">
                                          <p:val>
                                            <p:strVal val="#ppt_x+0.4"/>
                                          </p:val>
                                        </p:tav>
                                        <p:tav tm="100000">
                                          <p:val>
                                            <p:strVal val="#ppt_x-0.05"/>
                                          </p:val>
                                        </p:tav>
                                      </p:tavLst>
                                    </p:anim>
                                    <p:anim calcmode="lin" valueType="num">
                                      <p:cBhvr>
                                        <p:cTn id="73" dur="800" decel="100000" fill="hold"/>
                                        <p:tgtEl>
                                          <p:spTgt spid="16"/>
                                        </p:tgtEl>
                                        <p:attrNameLst>
                                          <p:attrName>ppt_y</p:attrName>
                                        </p:attrNameLst>
                                      </p:cBhvr>
                                      <p:tavLst>
                                        <p:tav tm="0">
                                          <p:val>
                                            <p:strVal val="#ppt_y-0.4"/>
                                          </p:val>
                                        </p:tav>
                                        <p:tav tm="100000">
                                          <p:val>
                                            <p:strVal val="#ppt_y+0.1"/>
                                          </p:val>
                                        </p:tav>
                                      </p:tavLst>
                                    </p:anim>
                                    <p:anim calcmode="lin" valueType="num">
                                      <p:cBhvr>
                                        <p:cTn id="74"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75"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par>
                                <p:cTn id="76" presetID="30" presetClass="entr" presetSubtype="0" fill="hold" grpId="0" nodeType="with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800" decel="100000"/>
                                        <p:tgtEl>
                                          <p:spTgt spid="17"/>
                                        </p:tgtEl>
                                      </p:cBhvr>
                                    </p:animEffect>
                                    <p:anim calcmode="lin" valueType="num">
                                      <p:cBhvr>
                                        <p:cTn id="79" dur="800" decel="100000" fill="hold"/>
                                        <p:tgtEl>
                                          <p:spTgt spid="17"/>
                                        </p:tgtEl>
                                        <p:attrNameLst>
                                          <p:attrName>style.rotation</p:attrName>
                                        </p:attrNameLst>
                                      </p:cBhvr>
                                      <p:tavLst>
                                        <p:tav tm="0">
                                          <p:val>
                                            <p:fltVal val="-90"/>
                                          </p:val>
                                        </p:tav>
                                        <p:tav tm="100000">
                                          <p:val>
                                            <p:fltVal val="0"/>
                                          </p:val>
                                        </p:tav>
                                      </p:tavLst>
                                    </p:anim>
                                    <p:anim calcmode="lin" valueType="num">
                                      <p:cBhvr>
                                        <p:cTn id="80" dur="800" decel="100000" fill="hold"/>
                                        <p:tgtEl>
                                          <p:spTgt spid="17"/>
                                        </p:tgtEl>
                                        <p:attrNameLst>
                                          <p:attrName>ppt_x</p:attrName>
                                        </p:attrNameLst>
                                      </p:cBhvr>
                                      <p:tavLst>
                                        <p:tav tm="0">
                                          <p:val>
                                            <p:strVal val="#ppt_x+0.4"/>
                                          </p:val>
                                        </p:tav>
                                        <p:tav tm="100000">
                                          <p:val>
                                            <p:strVal val="#ppt_x-0.05"/>
                                          </p:val>
                                        </p:tav>
                                      </p:tavLst>
                                    </p:anim>
                                    <p:anim calcmode="lin" valueType="num">
                                      <p:cBhvr>
                                        <p:cTn id="81" dur="800" decel="100000" fill="hold"/>
                                        <p:tgtEl>
                                          <p:spTgt spid="17"/>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wipe(left)">
                                      <p:cBhvr>
                                        <p:cTn id="88" dur="500"/>
                                        <p:tgtEl>
                                          <p:spTgt spid="7"/>
                                        </p:tgtEl>
                                      </p:cBhvr>
                                    </p:animEffect>
                                  </p:childTnLst>
                                </p:cTn>
                              </p:par>
                            </p:childTnLst>
                          </p:cTn>
                        </p:par>
                      </p:childTnLst>
                    </p:cTn>
                  </p:par>
                  <p:par>
                    <p:cTn id="89" fill="hold">
                      <p:stCondLst>
                        <p:cond delay="indefinite"/>
                      </p:stCondLst>
                      <p:childTnLst>
                        <p:par>
                          <p:cTn id="90" fill="hold">
                            <p:stCondLst>
                              <p:cond delay="0"/>
                            </p:stCondLst>
                            <p:childTnLst>
                              <p:par>
                                <p:cTn id="91" presetID="50" presetClass="entr" presetSubtype="0" decel="100000" fill="hold" nodeType="click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p:cTn id="93" dur="1000" fill="hold"/>
                                        <p:tgtEl>
                                          <p:spTgt spid="9"/>
                                        </p:tgtEl>
                                        <p:attrNameLst>
                                          <p:attrName>ppt_w</p:attrName>
                                        </p:attrNameLst>
                                      </p:cBhvr>
                                      <p:tavLst>
                                        <p:tav tm="0">
                                          <p:val>
                                            <p:strVal val="#ppt_w+.3"/>
                                          </p:val>
                                        </p:tav>
                                        <p:tav tm="100000">
                                          <p:val>
                                            <p:strVal val="#ppt_w"/>
                                          </p:val>
                                        </p:tav>
                                      </p:tavLst>
                                    </p:anim>
                                    <p:anim calcmode="lin" valueType="num">
                                      <p:cBhvr>
                                        <p:cTn id="94" dur="1000" fill="hold"/>
                                        <p:tgtEl>
                                          <p:spTgt spid="9"/>
                                        </p:tgtEl>
                                        <p:attrNameLst>
                                          <p:attrName>ppt_h</p:attrName>
                                        </p:attrNameLst>
                                      </p:cBhvr>
                                      <p:tavLst>
                                        <p:tav tm="0">
                                          <p:val>
                                            <p:strVal val="#ppt_h"/>
                                          </p:val>
                                        </p:tav>
                                        <p:tav tm="100000">
                                          <p:val>
                                            <p:strVal val="#ppt_h"/>
                                          </p:val>
                                        </p:tav>
                                      </p:tavLst>
                                    </p:anim>
                                    <p:animEffect transition="in" filter="fade">
                                      <p:cBhvr>
                                        <p:cTn id="95" dur="1000"/>
                                        <p:tgtEl>
                                          <p:spTgt spid="9"/>
                                        </p:tgtEl>
                                      </p:cBhvr>
                                    </p:animEffect>
                                  </p:childTnLst>
                                </p:cTn>
                              </p:par>
                            </p:childTnLst>
                          </p:cTn>
                        </p:par>
                        <p:par>
                          <p:cTn id="96" fill="hold">
                            <p:stCondLst>
                              <p:cond delay="1000"/>
                            </p:stCondLst>
                            <p:childTnLst>
                              <p:par>
                                <p:cTn id="97" presetID="22" presetClass="entr" presetSubtype="8"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left)">
                                      <p:cBhvr>
                                        <p:cTn id="99" dur="500"/>
                                        <p:tgtEl>
                                          <p:spTgt spid="21"/>
                                        </p:tgtEl>
                                      </p:cBhvr>
                                    </p:animEffect>
                                  </p:childTnLst>
                                </p:cTn>
                              </p:par>
                            </p:childTnLst>
                          </p:cTn>
                        </p:par>
                      </p:childTnLst>
                    </p:cTn>
                  </p:par>
                  <p:par>
                    <p:cTn id="100" fill="hold">
                      <p:stCondLst>
                        <p:cond delay="indefinite"/>
                      </p:stCondLst>
                      <p:childTnLst>
                        <p:par>
                          <p:cTn id="101" fill="hold">
                            <p:stCondLst>
                              <p:cond delay="0"/>
                            </p:stCondLst>
                            <p:childTnLst>
                              <p:par>
                                <p:cTn id="102" presetID="21" presetClass="entr" presetSubtype="1" fill="hold" nodeType="clickEffect">
                                  <p:stCondLst>
                                    <p:cond delay="0"/>
                                  </p:stCondLst>
                                  <p:childTnLst>
                                    <p:set>
                                      <p:cBhvr>
                                        <p:cTn id="103" dur="1" fill="hold">
                                          <p:stCondLst>
                                            <p:cond delay="0"/>
                                          </p:stCondLst>
                                        </p:cTn>
                                        <p:tgtEl>
                                          <p:spTgt spid="11"/>
                                        </p:tgtEl>
                                        <p:attrNameLst>
                                          <p:attrName>style.visibility</p:attrName>
                                        </p:attrNameLst>
                                      </p:cBhvr>
                                      <p:to>
                                        <p:strVal val="visible"/>
                                      </p:to>
                                    </p:set>
                                    <p:animEffect transition="in" filter="wheel(1)">
                                      <p:cBhvr>
                                        <p:cTn id="104" dur="750"/>
                                        <p:tgtEl>
                                          <p:spTgt spid="11"/>
                                        </p:tgtEl>
                                      </p:cBhvr>
                                    </p:animEffect>
                                  </p:childTnLst>
                                </p:cTn>
                              </p:par>
                            </p:childTnLst>
                          </p:cTn>
                        </p:par>
                        <p:par>
                          <p:cTn id="105" fill="hold">
                            <p:stCondLst>
                              <p:cond delay="750"/>
                            </p:stCondLst>
                            <p:childTnLst>
                              <p:par>
                                <p:cTn id="106" presetID="22" presetClass="entr" presetSubtype="8" fill="hold" grpId="0" nodeType="afterEffect">
                                  <p:stCondLst>
                                    <p:cond delay="0"/>
                                  </p:stCondLst>
                                  <p:childTnLst>
                                    <p:set>
                                      <p:cBhvr>
                                        <p:cTn id="107" dur="1" fill="hold">
                                          <p:stCondLst>
                                            <p:cond delay="0"/>
                                          </p:stCondLst>
                                        </p:cTn>
                                        <p:tgtEl>
                                          <p:spTgt spid="6"/>
                                        </p:tgtEl>
                                        <p:attrNameLst>
                                          <p:attrName>style.visibility</p:attrName>
                                        </p:attrNameLst>
                                      </p:cBhvr>
                                      <p:to>
                                        <p:strVal val="visible"/>
                                      </p:to>
                                    </p:set>
                                    <p:animEffect transition="in" filter="wipe(left)">
                                      <p:cBhvr>
                                        <p:cTn id="10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8" grpId="0" animBg="1"/>
      <p:bldP spid="10" grpId="0" animBg="1"/>
      <p:bldP spid="12" grpId="0" animBg="1"/>
      <p:bldP spid="13" grpId="0" animBg="1"/>
      <p:bldP spid="14" grpId="0" animBg="1"/>
      <p:bldP spid="15" grpId="0" animBg="1"/>
      <p:bldP spid="16" grpId="0" animBg="1"/>
      <p:bldP spid="17" grpId="0" animBg="1"/>
      <p:bldP spid="7" grpId="0"/>
      <p:bldP spid="6"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B231021-8DDC-739E-9F35-14E0487705FA}"/>
              </a:ext>
            </a:extLst>
          </p:cNvPr>
          <p:cNvSpPr txBox="1"/>
          <p:nvPr/>
        </p:nvSpPr>
        <p:spPr>
          <a:xfrm>
            <a:off x="2438291" y="0"/>
            <a:ext cx="7217901" cy="615553"/>
          </a:xfrm>
          <a:prstGeom prst="rect">
            <a:avLst/>
          </a:prstGeom>
          <a:noFill/>
        </p:spPr>
        <p:txBody>
          <a:bodyPr wrap="square">
            <a:spAutoFit/>
          </a:bodyPr>
          <a:lstStyle/>
          <a:p>
            <a:pPr algn="ctr"/>
            <a:r>
              <a:rPr lang="es-ES" sz="3400" b="1" spc="50" dirty="0" err="1">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THE</a:t>
            </a:r>
            <a:r>
              <a:rPr lang="es-ES" sz="3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 </a:t>
            </a:r>
            <a:r>
              <a:rPr lang="es-ES" sz="3400" b="1" spc="50" dirty="0" err="1">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REWARD</a:t>
            </a:r>
            <a:r>
              <a:rPr lang="es-ES" sz="3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 </a:t>
            </a:r>
            <a:r>
              <a:rPr lang="es-ES" sz="3400" b="1" spc="50" dirty="0" err="1">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FOR</a:t>
            </a:r>
            <a:r>
              <a:rPr lang="es-ES" sz="3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 </a:t>
            </a:r>
            <a:r>
              <a:rPr lang="es-ES" sz="3400" b="1" spc="50" dirty="0" err="1">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FAITHFULNESS</a:t>
            </a:r>
            <a:endParaRPr lang="en" sz="3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BE9F49BA-AA94-566F-B478-A9A3044D40E7}"/>
              </a:ext>
            </a:extLst>
          </p:cNvPr>
          <p:cNvSpPr txBox="1"/>
          <p:nvPr/>
        </p:nvSpPr>
        <p:spPr>
          <a:xfrm>
            <a:off x="2419982" y="662285"/>
            <a:ext cx="7217901" cy="646331"/>
          </a:xfrm>
          <a:prstGeom prst="rect">
            <a:avLst/>
          </a:prstGeom>
          <a:noFill/>
        </p:spPr>
        <p:txBody>
          <a:bodyPr wrap="square">
            <a:spAutoFit/>
          </a:bodyPr>
          <a:lstStyle/>
          <a:p>
            <a:pPr algn="ctr"/>
            <a:r>
              <a:rPr lang="en"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One of you routs a thousand, because the Lord your God fights for you, just as he promised</a:t>
            </a:r>
            <a:r>
              <a:rPr lang="en"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(Joshua 23:10 </a:t>
            </a:r>
            <a:r>
              <a:rPr lang="en" sz="1100"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NIV</a:t>
            </a:r>
            <a:r>
              <a:rPr lang="en" sz="1400"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5" name="CuadroTexto 4">
            <a:extLst>
              <a:ext uri="{FF2B5EF4-FFF2-40B4-BE49-F238E27FC236}">
                <a16:creationId xmlns:a16="http://schemas.microsoft.com/office/drawing/2014/main" id="{59117FBC-401C-48DF-4AFA-464794D5299A}"/>
              </a:ext>
            </a:extLst>
          </p:cNvPr>
          <p:cNvSpPr txBox="1"/>
          <p:nvPr/>
        </p:nvSpPr>
        <p:spPr>
          <a:xfrm>
            <a:off x="2535807" y="1364461"/>
            <a:ext cx="7120385" cy="707886"/>
          </a:xfrm>
          <a:prstGeom prst="rect">
            <a:avLst/>
          </a:prstGeom>
          <a:noFill/>
        </p:spPr>
        <p:txBody>
          <a:bodyPr wrap="square" rtlCol="0">
            <a:spAutoFit/>
          </a:bodyPr>
          <a:lstStyle/>
          <a:p>
            <a:pPr>
              <a:spcBef>
                <a:spcPts val="600"/>
              </a:spcBef>
            </a:pPr>
            <a:r>
              <a:rPr lang="en" sz="2000" b="1" dirty="0"/>
              <a:t>The reward for Israel's faithfulness would be complete and absolute victory over all their enemies (Josh. 23:6, 10).</a:t>
            </a:r>
          </a:p>
        </p:txBody>
      </p:sp>
      <p:graphicFrame>
        <p:nvGraphicFramePr>
          <p:cNvPr id="18" name="Diagrama 17">
            <a:extLst>
              <a:ext uri="{FF2B5EF4-FFF2-40B4-BE49-F238E27FC236}">
                <a16:creationId xmlns:a16="http://schemas.microsoft.com/office/drawing/2014/main" id="{1579B0EE-6D4F-B1C3-1CEA-819D0D5E3C02}"/>
              </a:ext>
            </a:extLst>
          </p:cNvPr>
          <p:cNvGraphicFramePr/>
          <p:nvPr>
            <p:extLst>
              <p:ext uri="{D42A27DB-BD31-4B8C-83A1-F6EECF244321}">
                <p14:modId xmlns:p14="http://schemas.microsoft.com/office/powerpoint/2010/main" val="676091205"/>
              </p:ext>
            </p:extLst>
          </p:nvPr>
        </p:nvGraphicFramePr>
        <p:xfrm>
          <a:off x="2505498" y="2764843"/>
          <a:ext cx="5582463" cy="2361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BC263135-8936-AB4A-C0F8-E8B279AA3968}"/>
              </a:ext>
            </a:extLst>
          </p:cNvPr>
          <p:cNvSpPr txBox="1"/>
          <p:nvPr/>
        </p:nvSpPr>
        <p:spPr>
          <a:xfrm>
            <a:off x="0" y="6136208"/>
            <a:ext cx="8636676" cy="707886"/>
          </a:xfrm>
          <a:prstGeom prst="rect">
            <a:avLst/>
          </a:prstGeom>
          <a:noFill/>
        </p:spPr>
        <p:txBody>
          <a:bodyPr wrap="square" rtlCol="0">
            <a:spAutoFit/>
          </a:bodyPr>
          <a:lstStyle/>
          <a:p>
            <a:pPr>
              <a:spcBef>
                <a:spcPts val="600"/>
              </a:spcBef>
            </a:pPr>
            <a:r>
              <a:rPr lang="en" sz="2000" b="1" dirty="0"/>
              <a:t>Therefore, we Christians are advised to follow the same recommendations, and not to marry unbelievers (2 Cor. 6:14-16).</a:t>
            </a:r>
          </a:p>
        </p:txBody>
      </p:sp>
      <p:pic>
        <p:nvPicPr>
          <p:cNvPr id="8" name="Imagen 7" descr="Imagen que contiene persona, tabla, mujer, hombre&#10;&#10;El contenido generado por IA puede ser incorrecto.">
            <a:extLst>
              <a:ext uri="{FF2B5EF4-FFF2-40B4-BE49-F238E27FC236}">
                <a16:creationId xmlns:a16="http://schemas.microsoft.com/office/drawing/2014/main" id="{4CA1221C-BBF5-6D01-19AC-330F2A6CC37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740474" y="187446"/>
            <a:ext cx="2310384" cy="2743200"/>
          </a:xfrm>
          <a:prstGeom prst="rect">
            <a:avLst/>
          </a:prstGeom>
          <a:ln w="88900" cap="sq" cmpd="thickThin">
            <a:solidFill>
              <a:schemeClr val="bg2">
                <a:lumMod val="25000"/>
              </a:schemeClr>
            </a:solidFill>
            <a:prstDash val="solid"/>
            <a:miter lim="800000"/>
          </a:ln>
          <a:effectLst>
            <a:innerShdw blurRad="76200">
              <a:srgbClr val="000000"/>
            </a:innerShdw>
          </a:effectLst>
        </p:spPr>
      </p:pic>
      <p:grpSp>
        <p:nvGrpSpPr>
          <p:cNvPr id="15" name="Grupo 14">
            <a:extLst>
              <a:ext uri="{FF2B5EF4-FFF2-40B4-BE49-F238E27FC236}">
                <a16:creationId xmlns:a16="http://schemas.microsoft.com/office/drawing/2014/main" id="{495F626A-65EC-3FE5-09F2-7DBE45F13783}"/>
              </a:ext>
            </a:extLst>
          </p:cNvPr>
          <p:cNvGrpSpPr/>
          <p:nvPr/>
        </p:nvGrpSpPr>
        <p:grpSpPr>
          <a:xfrm>
            <a:off x="8206539" y="3156473"/>
            <a:ext cx="3888828" cy="3602023"/>
            <a:chOff x="8131722" y="3288310"/>
            <a:chExt cx="3888828" cy="3602023"/>
          </a:xfrm>
          <a:effectLst>
            <a:outerShdw blurRad="63500" sx="102000" sy="102000" algn="ctr" rotWithShape="0">
              <a:prstClr val="black">
                <a:alpha val="40000"/>
              </a:prstClr>
            </a:outerShdw>
          </a:effectLst>
        </p:grpSpPr>
        <p:pic>
          <p:nvPicPr>
            <p:cNvPr id="10" name="Imagen 9" descr="Imagen que contiene persona, ropa, parado, mujer&#10;&#10;El contenido generado por IA puede ser incorrecto.">
              <a:extLst>
                <a:ext uri="{FF2B5EF4-FFF2-40B4-BE49-F238E27FC236}">
                  <a16:creationId xmlns:a16="http://schemas.microsoft.com/office/drawing/2014/main" id="{F453269C-7BD4-F17C-72DF-4F661037C70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131722" y="3288310"/>
              <a:ext cx="3888828" cy="2916621"/>
            </a:xfrm>
            <a:prstGeom prst="rect">
              <a:avLst/>
            </a:prstGeom>
          </p:spPr>
        </p:pic>
        <p:pic>
          <p:nvPicPr>
            <p:cNvPr id="14" name="Imagen 13">
              <a:extLst>
                <a:ext uri="{FF2B5EF4-FFF2-40B4-BE49-F238E27FC236}">
                  <a16:creationId xmlns:a16="http://schemas.microsoft.com/office/drawing/2014/main" id="{30F20389-FE6B-7827-5395-FFD7624ADC2C}"/>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8614624" y="5363689"/>
              <a:ext cx="3118782" cy="1526644"/>
            </a:xfrm>
            <a:prstGeom prst="rect">
              <a:avLst/>
            </a:prstGeom>
          </p:spPr>
        </p:pic>
      </p:grpSp>
      <p:pic>
        <p:nvPicPr>
          <p:cNvPr id="17" name="Imagen 16" descr="Imagen que contiene exterior, pasto, mujer, hombre&#10;&#10;El contenido generado por IA puede ser incorrecto.">
            <a:extLst>
              <a:ext uri="{FF2B5EF4-FFF2-40B4-BE49-F238E27FC236}">
                <a16:creationId xmlns:a16="http://schemas.microsoft.com/office/drawing/2014/main" id="{908B34CE-B4D6-EF59-5632-03370BDD184D}"/>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86811" y="122004"/>
            <a:ext cx="2310384" cy="4959128"/>
          </a:xfrm>
          <a:prstGeom prst="rect">
            <a:avLst/>
          </a:prstGeom>
          <a:solidFill>
            <a:srgbClr val="FFFFFF">
              <a:shade val="85000"/>
            </a:srgbClr>
          </a:solidFill>
          <a:ln w="88900" cap="sq">
            <a:solidFill>
              <a:srgbClr val="FFFFFF"/>
            </a:solidFill>
            <a:miter lim="800000"/>
          </a:ln>
          <a:effectLst>
            <a:outerShdw blurRad="63500" sx="102000" sy="102000" algn="ctr" rotWithShape="0">
              <a:schemeClr val="accent1">
                <a:alpha val="40000"/>
              </a:schemeClr>
            </a:outerShdw>
          </a:effectLst>
          <a:scene3d>
            <a:camera prst="orthographicFront"/>
            <a:lightRig rig="twoPt" dir="t">
              <a:rot lat="0" lon="0" rev="7200000"/>
            </a:lightRig>
          </a:scene3d>
          <a:sp3d>
            <a:bevelT w="25400" h="19050"/>
            <a:contourClr>
              <a:srgbClr val="FFFFFF"/>
            </a:contourClr>
          </a:sp3d>
        </p:spPr>
      </p:pic>
      <p:sp>
        <p:nvSpPr>
          <p:cNvPr id="20" name="CuadroTexto 19">
            <a:extLst>
              <a:ext uri="{FF2B5EF4-FFF2-40B4-BE49-F238E27FC236}">
                <a16:creationId xmlns:a16="http://schemas.microsoft.com/office/drawing/2014/main" id="{7A8340F7-4E63-CF13-BFFD-54C1EDAC1E89}"/>
              </a:ext>
            </a:extLst>
          </p:cNvPr>
          <p:cNvSpPr txBox="1"/>
          <p:nvPr/>
        </p:nvSpPr>
        <p:spPr>
          <a:xfrm>
            <a:off x="-1" y="5125917"/>
            <a:ext cx="8038681" cy="1015663"/>
          </a:xfrm>
          <a:prstGeom prst="rect">
            <a:avLst/>
          </a:prstGeom>
          <a:noFill/>
        </p:spPr>
        <p:txBody>
          <a:bodyPr wrap="square">
            <a:spAutoFit/>
          </a:bodyPr>
          <a:lstStyle/>
          <a:p>
            <a:pPr>
              <a:spcBef>
                <a:spcPts val="600"/>
              </a:spcBef>
            </a:pPr>
            <a:r>
              <a:rPr lang="en" sz="2000" b="1" dirty="0"/>
              <a:t>They had to maintain spiritual purity. If they married the inhabitants, they would begin to speak of their gods, and would end up worshipping them. Thus began Solomon's apostasy (1 Kings 11:4).</a:t>
            </a:r>
          </a:p>
        </p:txBody>
      </p:sp>
      <p:sp>
        <p:nvSpPr>
          <p:cNvPr id="6" name="CuadroTexto 5">
            <a:extLst>
              <a:ext uri="{FF2B5EF4-FFF2-40B4-BE49-F238E27FC236}">
                <a16:creationId xmlns:a16="http://schemas.microsoft.com/office/drawing/2014/main" id="{43542E81-8128-4018-EAF7-8BEF33172B9B}"/>
              </a:ext>
            </a:extLst>
          </p:cNvPr>
          <p:cNvSpPr txBox="1"/>
          <p:nvPr/>
        </p:nvSpPr>
        <p:spPr>
          <a:xfrm>
            <a:off x="2535807" y="2058250"/>
            <a:ext cx="7102076" cy="707886"/>
          </a:xfrm>
          <a:prstGeom prst="rect">
            <a:avLst/>
          </a:prstGeom>
          <a:noFill/>
        </p:spPr>
        <p:txBody>
          <a:bodyPr wrap="square">
            <a:spAutoFit/>
          </a:bodyPr>
          <a:lstStyle/>
          <a:p>
            <a:pPr>
              <a:spcBef>
                <a:spcPts val="600"/>
              </a:spcBef>
            </a:pPr>
            <a:r>
              <a:rPr lang="en" sz="2000" b="1" dirty="0"/>
              <a:t>In the context of the conquest of Canaan, faithfulness to God had to be manifested in three very specific ways:</a:t>
            </a:r>
          </a:p>
        </p:txBody>
      </p:sp>
    </p:spTree>
    <p:extLst>
      <p:ext uri="{BB962C8B-B14F-4D97-AF65-F5344CB8AC3E}">
        <p14:creationId xmlns:p14="http://schemas.microsoft.com/office/powerpoint/2010/main" val="329115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900" decel="100000" fill="hold"/>
                                        <p:tgtEl>
                                          <p:spTgt spid="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900" decel="100000" fill="hold"/>
                                        <p:tgtEl>
                                          <p:spTgt spid="1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18">
                                            <p:graphicEl>
                                              <a:dgm id="{04504CCF-E609-403F-BDD7-9DC328702048}"/>
                                            </p:graphicEl>
                                          </p:spTgt>
                                        </p:tgtEl>
                                        <p:attrNameLst>
                                          <p:attrName>style.visibility</p:attrName>
                                        </p:attrNameLst>
                                      </p:cBhvr>
                                      <p:to>
                                        <p:strVal val="visible"/>
                                      </p:to>
                                    </p:set>
                                    <p:animEffect transition="in" filter="fade">
                                      <p:cBhvr>
                                        <p:cTn id="40" dur="1000"/>
                                        <p:tgtEl>
                                          <p:spTgt spid="18">
                                            <p:graphicEl>
                                              <a:dgm id="{04504CCF-E609-403F-BDD7-9DC328702048}"/>
                                            </p:graphicEl>
                                          </p:spTgt>
                                        </p:tgtEl>
                                      </p:cBhvr>
                                    </p:animEffect>
                                    <p:anim calcmode="lin" valueType="num">
                                      <p:cBhvr>
                                        <p:cTn id="41" dur="1000" fill="hold"/>
                                        <p:tgtEl>
                                          <p:spTgt spid="18">
                                            <p:graphicEl>
                                              <a:dgm id="{04504CCF-E609-403F-BDD7-9DC328702048}"/>
                                            </p:graphicEl>
                                          </p:spTgt>
                                        </p:tgtEl>
                                        <p:attrNameLst>
                                          <p:attrName>ppt_x</p:attrName>
                                        </p:attrNameLst>
                                      </p:cBhvr>
                                      <p:tavLst>
                                        <p:tav tm="0">
                                          <p:val>
                                            <p:strVal val="#ppt_x"/>
                                          </p:val>
                                        </p:tav>
                                        <p:tav tm="100000">
                                          <p:val>
                                            <p:strVal val="#ppt_x"/>
                                          </p:val>
                                        </p:tav>
                                      </p:tavLst>
                                    </p:anim>
                                    <p:anim calcmode="lin" valueType="num">
                                      <p:cBhvr>
                                        <p:cTn id="42" dur="1000" fill="hold"/>
                                        <p:tgtEl>
                                          <p:spTgt spid="18">
                                            <p:graphicEl>
                                              <a:dgm id="{04504CCF-E609-403F-BDD7-9DC328702048}"/>
                                            </p:graphic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18">
                                            <p:graphicEl>
                                              <a:dgm id="{4A2981D8-ED82-4DD0-9931-C7C413BEB15C}"/>
                                            </p:graphicEl>
                                          </p:spTgt>
                                        </p:tgtEl>
                                        <p:attrNameLst>
                                          <p:attrName>style.visibility</p:attrName>
                                        </p:attrNameLst>
                                      </p:cBhvr>
                                      <p:to>
                                        <p:strVal val="visible"/>
                                      </p:to>
                                    </p:set>
                                    <p:animEffect transition="in" filter="fade">
                                      <p:cBhvr>
                                        <p:cTn id="47" dur="1000"/>
                                        <p:tgtEl>
                                          <p:spTgt spid="18">
                                            <p:graphicEl>
                                              <a:dgm id="{4A2981D8-ED82-4DD0-9931-C7C413BEB15C}"/>
                                            </p:graphicEl>
                                          </p:spTgt>
                                        </p:tgtEl>
                                      </p:cBhvr>
                                    </p:animEffect>
                                    <p:anim calcmode="lin" valueType="num">
                                      <p:cBhvr>
                                        <p:cTn id="48" dur="1000" fill="hold"/>
                                        <p:tgtEl>
                                          <p:spTgt spid="18">
                                            <p:graphicEl>
                                              <a:dgm id="{4A2981D8-ED82-4DD0-9931-C7C413BEB15C}"/>
                                            </p:graphicEl>
                                          </p:spTgt>
                                        </p:tgtEl>
                                        <p:attrNameLst>
                                          <p:attrName>ppt_x</p:attrName>
                                        </p:attrNameLst>
                                      </p:cBhvr>
                                      <p:tavLst>
                                        <p:tav tm="0">
                                          <p:val>
                                            <p:strVal val="#ppt_x"/>
                                          </p:val>
                                        </p:tav>
                                        <p:tav tm="100000">
                                          <p:val>
                                            <p:strVal val="#ppt_x"/>
                                          </p:val>
                                        </p:tav>
                                      </p:tavLst>
                                    </p:anim>
                                    <p:anim calcmode="lin" valueType="num">
                                      <p:cBhvr>
                                        <p:cTn id="49" dur="1000" fill="hold"/>
                                        <p:tgtEl>
                                          <p:spTgt spid="18">
                                            <p:graphicEl>
                                              <a:dgm id="{4A2981D8-ED82-4DD0-9931-C7C413BEB15C}"/>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18">
                                            <p:graphicEl>
                                              <a:dgm id="{DE78BB78-5502-475E-AEAA-5E57266ABC73}"/>
                                            </p:graphicEl>
                                          </p:spTgt>
                                        </p:tgtEl>
                                        <p:attrNameLst>
                                          <p:attrName>style.visibility</p:attrName>
                                        </p:attrNameLst>
                                      </p:cBhvr>
                                      <p:to>
                                        <p:strVal val="visible"/>
                                      </p:to>
                                    </p:set>
                                    <p:animEffect transition="in" filter="fade">
                                      <p:cBhvr>
                                        <p:cTn id="54" dur="1000"/>
                                        <p:tgtEl>
                                          <p:spTgt spid="18">
                                            <p:graphicEl>
                                              <a:dgm id="{DE78BB78-5502-475E-AEAA-5E57266ABC73}"/>
                                            </p:graphicEl>
                                          </p:spTgt>
                                        </p:tgtEl>
                                      </p:cBhvr>
                                    </p:animEffect>
                                    <p:anim calcmode="lin" valueType="num">
                                      <p:cBhvr>
                                        <p:cTn id="55" dur="1000" fill="hold"/>
                                        <p:tgtEl>
                                          <p:spTgt spid="18">
                                            <p:graphicEl>
                                              <a:dgm id="{DE78BB78-5502-475E-AEAA-5E57266ABC73}"/>
                                            </p:graphicEl>
                                          </p:spTgt>
                                        </p:tgtEl>
                                        <p:attrNameLst>
                                          <p:attrName>ppt_x</p:attrName>
                                        </p:attrNameLst>
                                      </p:cBhvr>
                                      <p:tavLst>
                                        <p:tav tm="0">
                                          <p:val>
                                            <p:strVal val="#ppt_x"/>
                                          </p:val>
                                        </p:tav>
                                        <p:tav tm="100000">
                                          <p:val>
                                            <p:strVal val="#ppt_x"/>
                                          </p:val>
                                        </p:tav>
                                      </p:tavLst>
                                    </p:anim>
                                    <p:anim calcmode="lin" valueType="num">
                                      <p:cBhvr>
                                        <p:cTn id="56" dur="1000" fill="hold"/>
                                        <p:tgtEl>
                                          <p:spTgt spid="18">
                                            <p:graphicEl>
                                              <a:dgm id="{DE78BB78-5502-475E-AEAA-5E57266ABC73}"/>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2"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left)">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5" fill="hold"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randombar(vertical)">
                                      <p:cBhvr>
                                        <p:cTn id="71" dur="500"/>
                                        <p:tgtEl>
                                          <p:spTgt spid="15"/>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wipe(left)">
                                      <p:cBhvr>
                                        <p:cTn id="7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18" grpId="0">
        <p:bldSub>
          <a:bldDgm bld="one"/>
        </p:bldSub>
      </p:bldGraphic>
      <p:bldP spid="7" grpId="0"/>
      <p:bldP spid="20"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6">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1" name="Rectángulo 30">
            <a:extLst>
              <a:ext uri="{FF2B5EF4-FFF2-40B4-BE49-F238E27FC236}">
                <a16:creationId xmlns:a16="http://schemas.microsoft.com/office/drawing/2014/main" id="{F3D2C390-649F-E2B1-C904-A058881F4E8B}"/>
              </a:ext>
            </a:extLst>
          </p:cNvPr>
          <p:cNvSpPr>
            <a:spLocks noGrp="1" noRot="1" noMove="1" noResize="1" noEditPoints="1" noAdjustHandles="1" noChangeArrowheads="1" noChangeShapeType="1"/>
          </p:cNvSpPr>
          <p:nvPr/>
        </p:nvSpPr>
        <p:spPr>
          <a:xfrm>
            <a:off x="0" y="-3868"/>
            <a:ext cx="12192000" cy="1269367"/>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0F9C5EC9-ADC8-3EE0-1B65-E4401BBFC404}"/>
              </a:ext>
            </a:extLst>
          </p:cNvPr>
          <p:cNvSpPr txBox="1"/>
          <p:nvPr/>
        </p:nvSpPr>
        <p:spPr>
          <a:xfrm>
            <a:off x="3668110" y="-56418"/>
            <a:ext cx="8523890" cy="646331"/>
          </a:xfrm>
          <a:prstGeom prst="rect">
            <a:avLst/>
          </a:prstGeom>
          <a:noFill/>
        </p:spPr>
        <p:txBody>
          <a:bodyPr wrap="square">
            <a:spAutoFit/>
          </a:bodyPr>
          <a:lstStyle/>
          <a:p>
            <a:pPr algn="ctr"/>
            <a:r>
              <a:rPr lang="en" sz="3600" b="1" spc="50" dirty="0">
                <a:ln w="0"/>
                <a:solidFill>
                  <a:schemeClr val="bg2"/>
                </a:solidFill>
                <a:effectLst>
                  <a:innerShdw blurRad="63500" dist="50800" dir="13500000">
                    <a:srgbClr val="000000">
                      <a:alpha val="50000"/>
                    </a:srgbClr>
                  </a:innerShdw>
                </a:effectLst>
              </a:rPr>
              <a:t>WHAT WE MUST DO</a:t>
            </a:r>
          </a:p>
        </p:txBody>
      </p:sp>
      <p:sp>
        <p:nvSpPr>
          <p:cNvPr id="4" name="CuadroTexto 3">
            <a:extLst>
              <a:ext uri="{FF2B5EF4-FFF2-40B4-BE49-F238E27FC236}">
                <a16:creationId xmlns:a16="http://schemas.microsoft.com/office/drawing/2014/main" id="{9493BB83-5FA1-6CF8-161C-AF66AFDA872B}"/>
              </a:ext>
            </a:extLst>
          </p:cNvPr>
          <p:cNvSpPr txBox="1"/>
          <p:nvPr/>
        </p:nvSpPr>
        <p:spPr>
          <a:xfrm>
            <a:off x="4199112" y="723335"/>
            <a:ext cx="7992888" cy="369332"/>
          </a:xfrm>
          <a:prstGeom prst="rect">
            <a:avLst/>
          </a:prstGeom>
          <a:noFill/>
        </p:spPr>
        <p:txBody>
          <a:bodyPr wrap="square">
            <a:spAutoFit/>
          </a:bodyPr>
          <a:lstStyle/>
          <a:p>
            <a:pPr algn="ctr"/>
            <a:r>
              <a:rPr lang="en" b="1" dirty="0">
                <a:solidFill>
                  <a:schemeClr val="accent6">
                    <a:lumMod val="75000"/>
                  </a:schemeClr>
                </a:solidFill>
                <a:latin typeface="Comic Sans MS" panose="030F0702030302020204" pitchFamily="66" charset="0"/>
              </a:rPr>
              <a:t>“</a:t>
            </a:r>
            <a:r>
              <a:rPr lang="en-US" b="1" dirty="0">
                <a:solidFill>
                  <a:schemeClr val="accent6">
                    <a:lumMod val="75000"/>
                  </a:schemeClr>
                </a:solidFill>
                <a:latin typeface="Comic Sans MS" panose="030F0702030302020204" pitchFamily="66" charset="0"/>
              </a:rPr>
              <a:t>So be very careful to love the Lord your God</a:t>
            </a:r>
            <a:r>
              <a:rPr lang="en" b="1" dirty="0">
                <a:solidFill>
                  <a:schemeClr val="accent6">
                    <a:lumMod val="75000"/>
                  </a:schemeClr>
                </a:solidFill>
                <a:latin typeface="Comic Sans MS" panose="030F0702030302020204" pitchFamily="66" charset="0"/>
              </a:rPr>
              <a:t>” </a:t>
            </a:r>
            <a:r>
              <a:rPr lang="en" sz="1400" b="1" dirty="0">
                <a:solidFill>
                  <a:schemeClr val="accent6">
                    <a:lumMod val="75000"/>
                  </a:schemeClr>
                </a:solidFill>
                <a:latin typeface="Comic Sans MS" panose="030F0702030302020204" pitchFamily="66" charset="0"/>
              </a:rPr>
              <a:t>(Joshua 23:11 </a:t>
            </a:r>
            <a:r>
              <a:rPr lang="en" sz="1100" b="1" dirty="0">
                <a:solidFill>
                  <a:schemeClr val="accent6">
                    <a:lumMod val="75000"/>
                  </a:schemeClr>
                </a:solidFill>
                <a:latin typeface="Comic Sans MS" panose="030F0702030302020204" pitchFamily="66" charset="0"/>
              </a:rPr>
              <a:t>NIV</a:t>
            </a:r>
            <a:r>
              <a:rPr lang="en" sz="1400" b="1" dirty="0">
                <a:solidFill>
                  <a:schemeClr val="accent6">
                    <a:lumMod val="75000"/>
                  </a:schemeClr>
                </a:solidFill>
                <a:latin typeface="Comic Sans MS" panose="030F0702030302020204" pitchFamily="66" charset="0"/>
              </a:rPr>
              <a:t>)</a:t>
            </a:r>
            <a:endParaRPr lang="es-ES" b="1" dirty="0">
              <a:solidFill>
                <a:schemeClr val="accent6">
                  <a:lumMod val="75000"/>
                </a:schemeClr>
              </a:solidFill>
              <a:latin typeface="Comic Sans MS" panose="030F0702030302020204" pitchFamily="66" charset="0"/>
            </a:endParaRPr>
          </a:p>
        </p:txBody>
      </p:sp>
      <p:sp>
        <p:nvSpPr>
          <p:cNvPr id="5" name="CuadroTexto 4">
            <a:extLst>
              <a:ext uri="{FF2B5EF4-FFF2-40B4-BE49-F238E27FC236}">
                <a16:creationId xmlns:a16="http://schemas.microsoft.com/office/drawing/2014/main" id="{BA646E4D-1D58-007A-E9CE-2C4F6E5453BB}"/>
              </a:ext>
            </a:extLst>
          </p:cNvPr>
          <p:cNvSpPr txBox="1"/>
          <p:nvPr/>
        </p:nvSpPr>
        <p:spPr>
          <a:xfrm>
            <a:off x="4275668" y="1265758"/>
            <a:ext cx="5584153" cy="1015663"/>
          </a:xfrm>
          <a:prstGeom prst="rect">
            <a:avLst/>
          </a:prstGeom>
          <a:noFill/>
        </p:spPr>
        <p:txBody>
          <a:bodyPr wrap="square" rtlCol="0">
            <a:spAutoFit/>
          </a:bodyPr>
          <a:lstStyle/>
          <a:p>
            <a:pPr>
              <a:spcBef>
                <a:spcPts val="600"/>
              </a:spcBef>
            </a:pPr>
            <a:r>
              <a:rPr lang="en" sz="2000" b="1" dirty="0"/>
              <a:t>We can say without a doubt that the main point of Joshua's speech is found in verse 11: to love God.</a:t>
            </a:r>
          </a:p>
        </p:txBody>
      </p:sp>
      <p:pic>
        <p:nvPicPr>
          <p:cNvPr id="12" name="Imagen 11" descr="Imagen que contiene Interfaz de usuario gráfica&#10;&#10;El contenido generado por IA puede ser incorrecto.">
            <a:extLst>
              <a:ext uri="{FF2B5EF4-FFF2-40B4-BE49-F238E27FC236}">
                <a16:creationId xmlns:a16="http://schemas.microsoft.com/office/drawing/2014/main" id="{C0422705-8083-6622-472D-09D2F06E143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819" y="2961428"/>
            <a:ext cx="2983552" cy="3796840"/>
          </a:xfrm>
          <a:prstGeom prst="roundRect">
            <a:avLst>
              <a:gd name="adj" fmla="val 4167"/>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descr="Un par de personas de pie sobre pasto&#10;&#10;El contenido generado por IA puede ser incorrecto.">
            <a:extLst>
              <a:ext uri="{FF2B5EF4-FFF2-40B4-BE49-F238E27FC236}">
                <a16:creationId xmlns:a16="http://schemas.microsoft.com/office/drawing/2014/main" id="{EE414ED2-1935-E41F-A7ED-29F11F82CFEB}"/>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15819" y="112524"/>
            <a:ext cx="4099796" cy="2694340"/>
          </a:xfrm>
          <a:prstGeom prst="ellipse">
            <a:avLst/>
          </a:prstGeom>
          <a:ln w="63500" cap="rnd">
            <a:solidFill>
              <a:schemeClr val="accent2">
                <a:lumMod val="75000"/>
              </a:schemeClr>
            </a:solidFill>
          </a:ln>
          <a:effectLst/>
          <a:scene3d>
            <a:camera prst="orthographicFront"/>
            <a:lightRig rig="contrasting" dir="t">
              <a:rot lat="0" lon="0" rev="3000000"/>
            </a:lightRig>
          </a:scene3d>
          <a:sp3d contourW="7620">
            <a:bevelT w="95250" h="31750"/>
            <a:contourClr>
              <a:srgbClr val="333333"/>
            </a:contourClr>
          </a:sp3d>
        </p:spPr>
      </p:pic>
      <p:sp>
        <p:nvSpPr>
          <p:cNvPr id="16" name="CuadroTexto 15">
            <a:extLst>
              <a:ext uri="{FF2B5EF4-FFF2-40B4-BE49-F238E27FC236}">
                <a16:creationId xmlns:a16="http://schemas.microsoft.com/office/drawing/2014/main" id="{90FE6017-1A94-7B77-498D-2EF620E6C7D7}"/>
              </a:ext>
            </a:extLst>
          </p:cNvPr>
          <p:cNvSpPr txBox="1"/>
          <p:nvPr/>
        </p:nvSpPr>
        <p:spPr>
          <a:xfrm>
            <a:off x="3247842" y="3224022"/>
            <a:ext cx="6611979" cy="707886"/>
          </a:xfrm>
          <a:prstGeom prst="rect">
            <a:avLst/>
          </a:prstGeom>
          <a:noFill/>
        </p:spPr>
        <p:txBody>
          <a:bodyPr wrap="square">
            <a:spAutoFit/>
          </a:bodyPr>
          <a:lstStyle/>
          <a:p>
            <a:pPr>
              <a:spcBef>
                <a:spcPts val="600"/>
              </a:spcBef>
            </a:pPr>
            <a:r>
              <a:rPr lang="en" sz="2000" b="1" dirty="0"/>
              <a:t>In addition, Joshua proposes an incentive to nurture that love: God's faithfulness (Josh. 23:14).</a:t>
            </a:r>
          </a:p>
        </p:txBody>
      </p:sp>
      <p:sp>
        <p:nvSpPr>
          <p:cNvPr id="18" name="CuadroTexto 17">
            <a:extLst>
              <a:ext uri="{FF2B5EF4-FFF2-40B4-BE49-F238E27FC236}">
                <a16:creationId xmlns:a16="http://schemas.microsoft.com/office/drawing/2014/main" id="{A6787A70-9098-FF32-4880-55E2976E2732}"/>
              </a:ext>
            </a:extLst>
          </p:cNvPr>
          <p:cNvSpPr txBox="1"/>
          <p:nvPr/>
        </p:nvSpPr>
        <p:spPr>
          <a:xfrm>
            <a:off x="3247842" y="3895377"/>
            <a:ext cx="6611979" cy="707886"/>
          </a:xfrm>
          <a:prstGeom prst="rect">
            <a:avLst/>
          </a:prstGeom>
          <a:noFill/>
        </p:spPr>
        <p:txBody>
          <a:bodyPr wrap="square">
            <a:spAutoFit/>
          </a:bodyPr>
          <a:lstStyle/>
          <a:p>
            <a:pPr>
              <a:spcBef>
                <a:spcPts val="600"/>
              </a:spcBef>
            </a:pPr>
            <a:r>
              <a:rPr lang="en" sz="2000" b="1" dirty="0"/>
              <a:t>Today we have an even greater incentive: the example of Jesus (Jn. 13:34).</a:t>
            </a:r>
          </a:p>
        </p:txBody>
      </p:sp>
      <p:sp>
        <p:nvSpPr>
          <p:cNvPr id="20" name="CuadroTexto 19">
            <a:extLst>
              <a:ext uri="{FF2B5EF4-FFF2-40B4-BE49-F238E27FC236}">
                <a16:creationId xmlns:a16="http://schemas.microsoft.com/office/drawing/2014/main" id="{8BBD9EB7-2781-53FA-A6C1-5E609C254642}"/>
              </a:ext>
            </a:extLst>
          </p:cNvPr>
          <p:cNvSpPr txBox="1"/>
          <p:nvPr/>
        </p:nvSpPr>
        <p:spPr>
          <a:xfrm>
            <a:off x="3246761" y="4566732"/>
            <a:ext cx="6603194" cy="1015663"/>
          </a:xfrm>
          <a:prstGeom prst="rect">
            <a:avLst/>
          </a:prstGeom>
          <a:noFill/>
        </p:spPr>
        <p:txBody>
          <a:bodyPr wrap="square">
            <a:spAutoFit/>
          </a:bodyPr>
          <a:lstStyle/>
          <a:p>
            <a:pPr>
              <a:spcBef>
                <a:spcPts val="600"/>
              </a:spcBef>
            </a:pPr>
            <a:r>
              <a:rPr lang="en" sz="2000" b="1" dirty="0"/>
              <a:t>God desires to enter into an intimate and personal relationship with every person who responds to His love.</a:t>
            </a:r>
          </a:p>
        </p:txBody>
      </p:sp>
      <p:sp>
        <p:nvSpPr>
          <p:cNvPr id="22" name="CuadroTexto 21">
            <a:extLst>
              <a:ext uri="{FF2B5EF4-FFF2-40B4-BE49-F238E27FC236}">
                <a16:creationId xmlns:a16="http://schemas.microsoft.com/office/drawing/2014/main" id="{F2CC6260-BFE9-59C0-3EE1-90C95AA305D9}"/>
              </a:ext>
            </a:extLst>
          </p:cNvPr>
          <p:cNvSpPr txBox="1"/>
          <p:nvPr/>
        </p:nvSpPr>
        <p:spPr>
          <a:xfrm>
            <a:off x="4270735" y="2244890"/>
            <a:ext cx="5584153" cy="1015663"/>
          </a:xfrm>
          <a:prstGeom prst="rect">
            <a:avLst/>
          </a:prstGeom>
          <a:noFill/>
        </p:spPr>
        <p:txBody>
          <a:bodyPr wrap="square">
            <a:spAutoFit/>
          </a:bodyPr>
          <a:lstStyle/>
          <a:p>
            <a:pPr>
              <a:spcBef>
                <a:spcPts val="600"/>
              </a:spcBef>
            </a:pPr>
            <a:r>
              <a:rPr lang="en" sz="2000" b="1" dirty="0"/>
              <a:t>Israel had to demonstrate their love by not loving other gods, which would result in serious harm to them (Josh. 23:12-13).</a:t>
            </a:r>
          </a:p>
        </p:txBody>
      </p:sp>
      <p:pic>
        <p:nvPicPr>
          <p:cNvPr id="24" name="Imagen 23" descr="Un dibujo de una persona&#10;&#10;El contenido generado por IA puede ser incorrecto.">
            <a:extLst>
              <a:ext uri="{FF2B5EF4-FFF2-40B4-BE49-F238E27FC236}">
                <a16:creationId xmlns:a16="http://schemas.microsoft.com/office/drawing/2014/main" id="{69F3C2DD-FC23-EA2D-7DDE-933FCB731C8F}"/>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9849955" y="1407872"/>
            <a:ext cx="2226226" cy="3780889"/>
          </a:xfrm>
          <a:prstGeom prst="round2DiagRect">
            <a:avLst>
              <a:gd name="adj1" fmla="val 16667"/>
              <a:gd name="adj2" fmla="val 0"/>
            </a:avLst>
          </a:prstGeom>
          <a:ln w="38100" cap="sq">
            <a:solidFill>
              <a:srgbClr val="F1E2B9"/>
            </a:solidFill>
            <a:miter lim="800000"/>
          </a:ln>
          <a:effectLst>
            <a:outerShdw blurRad="254000" algn="tl" rotWithShape="0">
              <a:srgbClr val="000000">
                <a:alpha val="43000"/>
              </a:srgbClr>
            </a:outerShdw>
          </a:effectLst>
        </p:spPr>
      </p:pic>
      <p:sp>
        <p:nvSpPr>
          <p:cNvPr id="26" name="CuadroTexto 25">
            <a:extLst>
              <a:ext uri="{FF2B5EF4-FFF2-40B4-BE49-F238E27FC236}">
                <a16:creationId xmlns:a16="http://schemas.microsoft.com/office/drawing/2014/main" id="{55D5C661-8211-E7E4-9717-CC2A6BE39482}"/>
              </a:ext>
            </a:extLst>
          </p:cNvPr>
          <p:cNvSpPr txBox="1"/>
          <p:nvPr/>
        </p:nvSpPr>
        <p:spPr>
          <a:xfrm>
            <a:off x="3246761" y="5545862"/>
            <a:ext cx="4109536" cy="1323439"/>
          </a:xfrm>
          <a:prstGeom prst="rect">
            <a:avLst/>
          </a:prstGeom>
          <a:noFill/>
        </p:spPr>
        <p:txBody>
          <a:bodyPr wrap="square">
            <a:spAutoFit/>
          </a:bodyPr>
          <a:lstStyle/>
          <a:p>
            <a:pPr>
              <a:spcBef>
                <a:spcPts val="600"/>
              </a:spcBef>
            </a:pPr>
            <a:r>
              <a:rPr lang="en" sz="2000" b="1" dirty="0"/>
              <a:t>Consequently, His love for all constitutes the framework for the manifestation of our voluntary and mutual love.</a:t>
            </a:r>
          </a:p>
        </p:txBody>
      </p:sp>
      <p:pic>
        <p:nvPicPr>
          <p:cNvPr id="28" name="Imagen 27" descr="Dibujo de una persona&#10;&#10;El contenido generado por IA puede ser incorrecto.">
            <a:extLst>
              <a:ext uri="{FF2B5EF4-FFF2-40B4-BE49-F238E27FC236}">
                <a16:creationId xmlns:a16="http://schemas.microsoft.com/office/drawing/2014/main" id="{EF1F7324-C17E-7CBF-C255-B1FA9979919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7312326" y="5421778"/>
            <a:ext cx="4763855" cy="1337476"/>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6369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par>
                                <p:cTn id="20" presetID="31"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1000" fill="hold"/>
                                        <p:tgtEl>
                                          <p:spTgt spid="24"/>
                                        </p:tgtEl>
                                        <p:attrNameLst>
                                          <p:attrName>ppt_w</p:attrName>
                                        </p:attrNameLst>
                                      </p:cBhvr>
                                      <p:tavLst>
                                        <p:tav tm="0">
                                          <p:val>
                                            <p:fltVal val="0"/>
                                          </p:val>
                                        </p:tav>
                                        <p:tav tm="100000">
                                          <p:val>
                                            <p:strVal val="#ppt_w"/>
                                          </p:val>
                                        </p:tav>
                                      </p:tavLst>
                                    </p:anim>
                                    <p:anim calcmode="lin" valueType="num">
                                      <p:cBhvr>
                                        <p:cTn id="23" dur="1000" fill="hold"/>
                                        <p:tgtEl>
                                          <p:spTgt spid="24"/>
                                        </p:tgtEl>
                                        <p:attrNameLst>
                                          <p:attrName>ppt_h</p:attrName>
                                        </p:attrNameLst>
                                      </p:cBhvr>
                                      <p:tavLst>
                                        <p:tav tm="0">
                                          <p:val>
                                            <p:fltVal val="0"/>
                                          </p:val>
                                        </p:tav>
                                        <p:tav tm="100000">
                                          <p:val>
                                            <p:strVal val="#ppt_h"/>
                                          </p:val>
                                        </p:tav>
                                      </p:tavLst>
                                    </p:anim>
                                    <p:anim calcmode="lin" valueType="num">
                                      <p:cBhvr>
                                        <p:cTn id="24" dur="1000" fill="hold"/>
                                        <p:tgtEl>
                                          <p:spTgt spid="24"/>
                                        </p:tgtEl>
                                        <p:attrNameLst>
                                          <p:attrName>style.rotation</p:attrName>
                                        </p:attrNameLst>
                                      </p:cBhvr>
                                      <p:tavLst>
                                        <p:tav tm="0">
                                          <p:val>
                                            <p:fltVal val="90"/>
                                          </p:val>
                                        </p:tav>
                                        <p:tav tm="100000">
                                          <p:val>
                                            <p:fltVal val="0"/>
                                          </p:val>
                                        </p:tav>
                                      </p:tavLst>
                                    </p:anim>
                                    <p:animEffect transition="in" filter="fade">
                                      <p:cBhvr>
                                        <p:cTn id="25" dur="10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8"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heel(8)">
                                      <p:cBhvr>
                                        <p:cTn id="45" dur="750"/>
                                        <p:tgtEl>
                                          <p:spTgt spid="14"/>
                                        </p:tgtEl>
                                      </p:cBhvr>
                                    </p:animEffect>
                                  </p:childTnLst>
                                </p:cTn>
                              </p:par>
                            </p:childTnLst>
                          </p:cTn>
                        </p:par>
                        <p:par>
                          <p:cTn id="46" fill="hold">
                            <p:stCondLst>
                              <p:cond delay="750"/>
                            </p:stCondLst>
                            <p:childTnLst>
                              <p:par>
                                <p:cTn id="47" presetID="22" presetClass="entr" presetSubtype="8"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5" presetClass="entr" presetSubtype="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57" dur="1000" fill="hold"/>
                                        <p:tgtEl>
                                          <p:spTgt spid="12"/>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12"/>
                                        </p:tgtEl>
                                      </p:cBhvr>
                                    </p:animEffect>
                                  </p:childTnLst>
                                </p:cTn>
                              </p:par>
                            </p:childTnLst>
                          </p:cTn>
                        </p:par>
                        <p:par>
                          <p:cTn id="62" fill="hold">
                            <p:stCondLst>
                              <p:cond delay="1000"/>
                            </p:stCondLst>
                            <p:childTnLst>
                              <p:par>
                                <p:cTn id="63" presetID="22" presetClass="entr" presetSubtype="8"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left)">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37" fill="hold"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barn(outVertical)">
                                      <p:cBhvr>
                                        <p:cTn id="70" dur="500"/>
                                        <p:tgtEl>
                                          <p:spTgt spid="28"/>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left)">
                                      <p:cBhvr>
                                        <p:cTn id="7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6" grpId="0"/>
      <p:bldP spid="18" grpId="0"/>
      <p:bldP spid="20" grpId="0"/>
      <p:bldP spid="22"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A602458-8FAC-CB1E-66E1-54720F30B421}"/>
              </a:ext>
            </a:extLst>
          </p:cNvPr>
          <p:cNvSpPr>
            <a:spLocks noGrp="1" noRot="1" noMove="1" noResize="1" noEditPoints="1" noAdjustHandles="1" noChangeArrowheads="1" noChangeShapeType="1"/>
          </p:cNvSpPr>
          <p:nvPr/>
        </p:nvSpPr>
        <p:spPr>
          <a:xfrm>
            <a:off x="0" y="0"/>
            <a:ext cx="12191999" cy="1559421"/>
          </a:xfrm>
          <a:prstGeom prst="rect">
            <a:avLst/>
          </a:pr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127A4B1-F459-0549-6C7E-A05B6765D846}"/>
              </a:ext>
            </a:extLst>
          </p:cNvPr>
          <p:cNvSpPr txBox="1"/>
          <p:nvPr/>
        </p:nvSpPr>
        <p:spPr>
          <a:xfrm>
            <a:off x="0" y="0"/>
            <a:ext cx="121919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s-ES" sz="4400" b="1" dirty="0" err="1">
                <a:ln/>
                <a:solidFill>
                  <a:schemeClr val="tx2">
                    <a:lumMod val="40000"/>
                    <a:lumOff val="60000"/>
                  </a:schemeClr>
                </a:solidFill>
              </a:rPr>
              <a:t>THE</a:t>
            </a:r>
            <a:r>
              <a:rPr lang="es-ES" sz="4400" b="1" dirty="0">
                <a:ln/>
                <a:solidFill>
                  <a:schemeClr val="tx2">
                    <a:lumMod val="40000"/>
                    <a:lumOff val="60000"/>
                  </a:schemeClr>
                </a:solidFill>
              </a:rPr>
              <a:t> </a:t>
            </a:r>
            <a:r>
              <a:rPr lang="es-ES" sz="4400" b="1" dirty="0" err="1">
                <a:ln/>
                <a:solidFill>
                  <a:schemeClr val="tx2">
                    <a:lumMod val="40000"/>
                    <a:lumOff val="60000"/>
                  </a:schemeClr>
                </a:solidFill>
              </a:rPr>
              <a:t>PUNISHMENT</a:t>
            </a:r>
            <a:r>
              <a:rPr lang="es-ES" sz="4400" b="1" dirty="0">
                <a:ln/>
                <a:solidFill>
                  <a:schemeClr val="tx2">
                    <a:lumMod val="40000"/>
                    <a:lumOff val="60000"/>
                  </a:schemeClr>
                </a:solidFill>
              </a:rPr>
              <a:t> </a:t>
            </a:r>
            <a:r>
              <a:rPr lang="es-ES" sz="4400" b="1" dirty="0" err="1">
                <a:ln/>
                <a:solidFill>
                  <a:schemeClr val="tx2">
                    <a:lumMod val="40000"/>
                    <a:lumOff val="60000"/>
                  </a:schemeClr>
                </a:solidFill>
              </a:rPr>
              <a:t>FOR</a:t>
            </a:r>
            <a:r>
              <a:rPr lang="es-ES" sz="4400" b="1" dirty="0">
                <a:ln/>
                <a:solidFill>
                  <a:schemeClr val="tx2">
                    <a:lumMod val="40000"/>
                    <a:lumOff val="60000"/>
                  </a:schemeClr>
                </a:solidFill>
              </a:rPr>
              <a:t> </a:t>
            </a:r>
            <a:r>
              <a:rPr lang="es-ES" sz="4400" b="1" dirty="0" err="1">
                <a:ln/>
                <a:solidFill>
                  <a:schemeClr val="tx2">
                    <a:lumMod val="40000"/>
                    <a:lumOff val="60000"/>
                  </a:schemeClr>
                </a:solidFill>
              </a:rPr>
              <a:t>UNFAITHFULNESS</a:t>
            </a:r>
            <a:endParaRPr lang="en" sz="4400" b="1" dirty="0">
              <a:ln/>
              <a:solidFill>
                <a:schemeClr val="tx2">
                  <a:lumMod val="40000"/>
                  <a:lumOff val="60000"/>
                </a:schemeClr>
              </a:solidFill>
            </a:endParaRPr>
          </a:p>
        </p:txBody>
      </p:sp>
      <p:sp>
        <p:nvSpPr>
          <p:cNvPr id="4" name="CuadroTexto 3">
            <a:extLst>
              <a:ext uri="{FF2B5EF4-FFF2-40B4-BE49-F238E27FC236}">
                <a16:creationId xmlns:a16="http://schemas.microsoft.com/office/drawing/2014/main" id="{FCBE42F1-6467-5F4A-77D1-8C72DA05E730}"/>
              </a:ext>
            </a:extLst>
          </p:cNvPr>
          <p:cNvSpPr txBox="1"/>
          <p:nvPr/>
        </p:nvSpPr>
        <p:spPr>
          <a:xfrm>
            <a:off x="261936" y="636091"/>
            <a:ext cx="11668125" cy="923330"/>
          </a:xfrm>
          <a:prstGeom prst="rect">
            <a:avLst/>
          </a:prstGeom>
          <a:noFill/>
        </p:spPr>
        <p:txBody>
          <a:bodyPr wrap="square">
            <a:spAutoFit/>
          </a:bodyPr>
          <a:lstStyle/>
          <a:p>
            <a:pPr algn="ctr"/>
            <a:r>
              <a:rPr lang="en" b="1" dirty="0">
                <a:solidFill>
                  <a:srgbClr val="FFFF99"/>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FFFF99"/>
                </a:solidFill>
                <a:effectLst>
                  <a:outerShdw blurRad="38100" dist="38100" dir="2700000" algn="tl">
                    <a:srgbClr val="000000">
                      <a:alpha val="43137"/>
                    </a:srgbClr>
                  </a:outerShdw>
                </a:effectLst>
                <a:latin typeface="Comic Sans MS" panose="030F0702030302020204" pitchFamily="66" charset="0"/>
              </a:rPr>
              <a:t>But just as all the good things the Lord your God has promised you have come to you, so he will bring on you all the evil things he has threatened, until the Lord your God has destroyed you from this good land he has given you</a:t>
            </a:r>
            <a:r>
              <a:rPr lang="en" b="1" dirty="0">
                <a:solidFill>
                  <a:srgbClr val="FFFF99"/>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FFF99"/>
                </a:solidFill>
                <a:effectLst>
                  <a:outerShdw blurRad="38100" dist="38100" dir="2700000" algn="tl">
                    <a:srgbClr val="000000">
                      <a:alpha val="43137"/>
                    </a:srgbClr>
                  </a:outerShdw>
                </a:effectLst>
                <a:latin typeface="Comic Sans MS" panose="030F0702030302020204" pitchFamily="66" charset="0"/>
              </a:rPr>
              <a:t>(Joshua 23:15 </a:t>
            </a:r>
            <a:r>
              <a:rPr lang="en" sz="1100" b="1" dirty="0">
                <a:solidFill>
                  <a:srgbClr val="FFFF99"/>
                </a:solidFill>
                <a:effectLst>
                  <a:outerShdw blurRad="38100" dist="38100" dir="2700000" algn="tl">
                    <a:srgbClr val="000000">
                      <a:alpha val="43137"/>
                    </a:srgbClr>
                  </a:outerShdw>
                </a:effectLst>
                <a:latin typeface="Comic Sans MS" panose="030F0702030302020204" pitchFamily="66" charset="0"/>
              </a:rPr>
              <a:t>NIV</a:t>
            </a:r>
            <a:r>
              <a:rPr lang="en" sz="1400" b="1" dirty="0">
                <a:solidFill>
                  <a:srgbClr val="FFFF99"/>
                </a:solidFill>
                <a:effectLst>
                  <a:outerShdw blurRad="38100" dist="38100" dir="2700000" algn="tl">
                    <a:srgbClr val="000000">
                      <a:alpha val="43137"/>
                    </a:srgbClr>
                  </a:outerShdw>
                </a:effectLst>
                <a:latin typeface="Comic Sans MS" panose="030F0702030302020204" pitchFamily="66" charset="0"/>
              </a:rPr>
              <a:t>)</a:t>
            </a:r>
            <a:endParaRPr lang="es-ES" b="1" dirty="0">
              <a:solidFill>
                <a:srgbClr val="FFFF99"/>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46055DED-C5FE-8E5D-FC05-794B7B258284}"/>
              </a:ext>
            </a:extLst>
          </p:cNvPr>
          <p:cNvSpPr txBox="1"/>
          <p:nvPr/>
        </p:nvSpPr>
        <p:spPr>
          <a:xfrm>
            <a:off x="361949" y="1609725"/>
            <a:ext cx="7920203" cy="1015663"/>
          </a:xfrm>
          <a:prstGeom prst="rect">
            <a:avLst/>
          </a:prstGeom>
          <a:noFill/>
        </p:spPr>
        <p:txBody>
          <a:bodyPr wrap="square" rtlCol="0">
            <a:spAutoFit/>
          </a:bodyPr>
          <a:lstStyle/>
          <a:p>
            <a:pPr>
              <a:spcBef>
                <a:spcPts val="600"/>
              </a:spcBef>
            </a:pPr>
            <a:r>
              <a:rPr lang="en" sz="2000" b="1" dirty="0">
                <a:solidFill>
                  <a:schemeClr val="bg1"/>
                </a:solidFill>
                <a:effectLst>
                  <a:glow rad="127000">
                    <a:srgbClr val="8E0025"/>
                  </a:glow>
                  <a:outerShdw blurRad="38100" dist="38100" dir="2700000" algn="tl">
                    <a:srgbClr val="000000">
                      <a:alpha val="43137"/>
                    </a:srgbClr>
                  </a:outerShdw>
                </a:effectLst>
              </a:rPr>
              <a:t>Joshua ends his speech with harsh words of warning about the consequences of disobedience: suffering the wrath of God                               (Josh. 23:15-16).</a:t>
            </a:r>
          </a:p>
        </p:txBody>
      </p:sp>
      <p:pic>
        <p:nvPicPr>
          <p:cNvPr id="6" name="Imagen 5" descr="Imagen que contiene edificio, frente, tabla, fuego&#10;&#10;El contenido generado por IA puede ser incorrecto.">
            <a:extLst>
              <a:ext uri="{FF2B5EF4-FFF2-40B4-BE49-F238E27FC236}">
                <a16:creationId xmlns:a16="http://schemas.microsoft.com/office/drawing/2014/main" id="{2B5177DE-39F8-5B52-9F40-36865FFF1D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21748" y="1775097"/>
            <a:ext cx="3508313" cy="4962033"/>
          </a:xfrm>
          <a:prstGeom prst="snip2DiagRect">
            <a:avLst>
              <a:gd name="adj1" fmla="val 17675"/>
              <a:gd name="adj2" fmla="val 0"/>
            </a:avLst>
          </a:prstGeom>
          <a:solidFill>
            <a:srgbClr val="FFFFFF">
              <a:shade val="85000"/>
            </a:srgbClr>
          </a:solidFill>
          <a:ln w="88900" cap="sq">
            <a:solidFill>
              <a:srgbClr val="FFFAB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grupo de personas en medio de una multitud de gente&#10;&#10;El contenido generado por IA puede ser incorrecto.">
            <a:extLst>
              <a:ext uri="{FF2B5EF4-FFF2-40B4-BE49-F238E27FC236}">
                <a16:creationId xmlns:a16="http://schemas.microsoft.com/office/drawing/2014/main" id="{66929E24-9591-2C2B-C501-CDEE5E457175}"/>
              </a:ext>
            </a:extLst>
          </p:cNvPr>
          <p:cNvPicPr>
            <a:picLocks noChangeAspect="1"/>
          </p:cNvPicPr>
          <p:nvPr/>
        </p:nvPicPr>
        <p:blipFill rotWithShape="1">
          <a:blip r:embed="rId4" cstate="hq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114791" y="3770243"/>
            <a:ext cx="3429000" cy="2956063"/>
          </a:xfrm>
          <a:prstGeom prst="snip2DiagRect">
            <a:avLst/>
          </a:prstGeom>
          <a:solidFill>
            <a:srgbClr val="FFFFFF">
              <a:shade val="85000"/>
            </a:srgbClr>
          </a:solidFill>
          <a:ln w="88900" cap="sq">
            <a:solidFill>
              <a:schemeClr val="tx2">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D703CC0E-AFA6-3FF3-0D33-ECCF1591699E}"/>
              </a:ext>
            </a:extLst>
          </p:cNvPr>
          <p:cNvSpPr txBox="1"/>
          <p:nvPr/>
        </p:nvSpPr>
        <p:spPr>
          <a:xfrm>
            <a:off x="3704409" y="3604853"/>
            <a:ext cx="4685810" cy="1323439"/>
          </a:xfrm>
          <a:prstGeom prst="rect">
            <a:avLst/>
          </a:prstGeom>
          <a:noFill/>
        </p:spPr>
        <p:txBody>
          <a:bodyPr wrap="square">
            <a:spAutoFit/>
          </a:bodyPr>
          <a:lstStyle/>
          <a:p>
            <a:pPr>
              <a:spcBef>
                <a:spcPts val="600"/>
              </a:spcBef>
            </a:pPr>
            <a:r>
              <a:rPr lang="en" sz="2000" b="1" dirty="0">
                <a:solidFill>
                  <a:schemeClr val="bg1"/>
                </a:solidFill>
                <a:effectLst>
                  <a:glow rad="127000">
                    <a:srgbClr val="8E0025"/>
                  </a:glow>
                  <a:outerShdw blurRad="38100" dist="38100" dir="2700000" algn="tl">
                    <a:srgbClr val="000000">
                      <a:alpha val="43137"/>
                    </a:srgbClr>
                  </a:outerShdw>
                </a:effectLst>
              </a:rPr>
              <a:t>The same love that led God to give his Son for us is the one that manifests itself in anger against those who stubbornly cling to sin (John 3:16; Romans 2:5).</a:t>
            </a:r>
          </a:p>
        </p:txBody>
      </p:sp>
      <p:sp>
        <p:nvSpPr>
          <p:cNvPr id="7" name="CuadroTexto 6">
            <a:extLst>
              <a:ext uri="{FF2B5EF4-FFF2-40B4-BE49-F238E27FC236}">
                <a16:creationId xmlns:a16="http://schemas.microsoft.com/office/drawing/2014/main" id="{056FAF47-C2B8-BE95-17C1-234D826DC7DE}"/>
              </a:ext>
            </a:extLst>
          </p:cNvPr>
          <p:cNvSpPr txBox="1"/>
          <p:nvPr/>
        </p:nvSpPr>
        <p:spPr>
          <a:xfrm>
            <a:off x="361948" y="2607289"/>
            <a:ext cx="7920203" cy="1015663"/>
          </a:xfrm>
          <a:prstGeom prst="rect">
            <a:avLst/>
          </a:prstGeom>
          <a:noFill/>
        </p:spPr>
        <p:txBody>
          <a:bodyPr wrap="square">
            <a:spAutoFit/>
          </a:bodyPr>
          <a:lstStyle/>
          <a:p>
            <a:pPr>
              <a:spcBef>
                <a:spcPts val="600"/>
              </a:spcBef>
            </a:pPr>
            <a:r>
              <a:rPr lang="en-US" sz="2000" b="1" dirty="0">
                <a:solidFill>
                  <a:schemeClr val="bg1"/>
                </a:solidFill>
                <a:effectLst>
                  <a:glow rad="127000">
                    <a:srgbClr val="8E0025"/>
                  </a:glow>
                  <a:outerShdw blurRad="38100" dist="38100" dir="2700000" algn="tl">
                    <a:srgbClr val="000000">
                      <a:alpha val="43137"/>
                    </a:srgbClr>
                  </a:outerShdw>
                </a:effectLst>
              </a:rPr>
              <a:t>As well as in the Promised Land and was fully aware of the consequences of provoking Yahweh’s anger by flagrantly breaking the covenant</a:t>
            </a:r>
            <a:r>
              <a:rPr lang="en" sz="2000" b="1" dirty="0">
                <a:solidFill>
                  <a:schemeClr val="bg1"/>
                </a:solidFill>
                <a:effectLst>
                  <a:glow rad="127000">
                    <a:srgbClr val="8E0025"/>
                  </a:glow>
                  <a:outerShdw blurRad="38100" dist="38100" dir="2700000" algn="tl">
                    <a:srgbClr val="000000">
                      <a:alpha val="43137"/>
                    </a:srgbClr>
                  </a:outerShdw>
                </a:effectLst>
              </a:rPr>
              <a:t>.</a:t>
            </a:r>
          </a:p>
        </p:txBody>
      </p:sp>
      <p:sp>
        <p:nvSpPr>
          <p:cNvPr id="12" name="CuadroTexto 11">
            <a:extLst>
              <a:ext uri="{FF2B5EF4-FFF2-40B4-BE49-F238E27FC236}">
                <a16:creationId xmlns:a16="http://schemas.microsoft.com/office/drawing/2014/main" id="{A243E693-D30E-B5DE-2E3D-E21539236F42}"/>
              </a:ext>
            </a:extLst>
          </p:cNvPr>
          <p:cNvSpPr txBox="1"/>
          <p:nvPr/>
        </p:nvSpPr>
        <p:spPr>
          <a:xfrm>
            <a:off x="3704409" y="5205498"/>
            <a:ext cx="4577742" cy="1631216"/>
          </a:xfrm>
          <a:prstGeom prst="rect">
            <a:avLst/>
          </a:prstGeom>
          <a:noFill/>
        </p:spPr>
        <p:txBody>
          <a:bodyPr wrap="square">
            <a:spAutoFit/>
          </a:bodyPr>
          <a:lstStyle/>
          <a:p>
            <a:pPr>
              <a:spcBef>
                <a:spcPts val="600"/>
              </a:spcBef>
            </a:pPr>
            <a:r>
              <a:rPr lang="en" sz="2000" b="1" dirty="0">
                <a:solidFill>
                  <a:schemeClr val="bg1"/>
                </a:solidFill>
                <a:effectLst>
                  <a:glow rad="127000">
                    <a:srgbClr val="8E0025"/>
                  </a:glow>
                  <a:outerShdw blurRad="38100" dist="38100" dir="2700000" algn="tl">
                    <a:srgbClr val="000000">
                      <a:alpha val="43137"/>
                    </a:srgbClr>
                  </a:outerShdw>
                </a:effectLst>
              </a:rPr>
              <a:t>Israel failed and suffered its punishment. We today have the opportunity to write a different story:                    to remain faithful and abide in His love (John 15:9).</a:t>
            </a:r>
          </a:p>
        </p:txBody>
      </p:sp>
    </p:spTree>
    <p:extLst>
      <p:ext uri="{BB962C8B-B14F-4D97-AF65-F5344CB8AC3E}">
        <p14:creationId xmlns:p14="http://schemas.microsoft.com/office/powerpoint/2010/main" val="257671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left)">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48766F6-9289-FCF3-DB4D-E6009F69DE3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6D0F3E1-CE06-4E2F-3D7F-0D3DA837F550}"/>
              </a:ext>
            </a:extLst>
          </p:cNvPr>
          <p:cNvSpPr txBox="1"/>
          <p:nvPr/>
        </p:nvSpPr>
        <p:spPr>
          <a:xfrm>
            <a:off x="1376858" y="1189925"/>
            <a:ext cx="9033805" cy="4478149"/>
          </a:xfrm>
          <a:prstGeom prst="rect">
            <a:avLst/>
          </a:prstGeom>
          <a:noFill/>
        </p:spPr>
        <p:txBody>
          <a:bodyPr wrap="square">
            <a:spAutoFit/>
          </a:bodyPr>
          <a:lstStyle/>
          <a:p>
            <a:pPr>
              <a:spcBef>
                <a:spcPts val="600"/>
              </a:spcBef>
            </a:pPr>
            <a:r>
              <a:rPr lang="en" sz="2800" b="1" dirty="0">
                <a:latin typeface="Constantia" panose="02030602050306030303" pitchFamily="18" charset="0"/>
              </a:rPr>
              <a:t>“</a:t>
            </a:r>
            <a:r>
              <a:rPr lang="en-US" sz="2800" b="1" dirty="0">
                <a:latin typeface="Constantia" panose="02030602050306030303" pitchFamily="18" charset="0"/>
              </a:rPr>
              <a:t>All your happiness, peace, joy, and success in this life are dependent upon genuine, trusting faith in God. This faith will prompt true obedience to the commandments of God. Your knowledge and faith in God is the strongest restraint from every evil practice, and the motive to all good. </a:t>
            </a:r>
          </a:p>
          <a:p>
            <a:pPr>
              <a:spcBef>
                <a:spcPts val="600"/>
              </a:spcBef>
            </a:pPr>
            <a:r>
              <a:rPr lang="en-US" sz="2800" b="1" dirty="0">
                <a:latin typeface="Constantia" panose="02030602050306030303" pitchFamily="18" charset="0"/>
              </a:rPr>
              <a:t>Believe in Jesus as one who pardons your sins, one who wants you to be happy in the mansions He has gone to prepare for you. He wants you to live in His presence; to have eternal life and a crown of glory</a:t>
            </a:r>
            <a:r>
              <a:rPr lang="en"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A1B01EC7-5340-647C-7D47-F3B0FF52ABB0}"/>
              </a:ext>
            </a:extLst>
          </p:cNvPr>
          <p:cNvSpPr txBox="1"/>
          <p:nvPr/>
        </p:nvSpPr>
        <p:spPr>
          <a:xfrm>
            <a:off x="6741625" y="6059417"/>
            <a:ext cx="3758209" cy="338554"/>
          </a:xfrm>
          <a:prstGeom prst="rect">
            <a:avLst/>
          </a:prstGeom>
          <a:noFill/>
        </p:spPr>
        <p:txBody>
          <a:bodyPr wrap="none" rtlCol="0">
            <a:spAutoFit/>
          </a:bodyPr>
          <a:lstStyle/>
          <a:p>
            <a:pPr algn="r"/>
            <a:r>
              <a:rPr lang="en" sz="1600" b="1" dirty="0"/>
              <a:t>EGW (Messages to Young People, p. 410)</a:t>
            </a:r>
          </a:p>
        </p:txBody>
      </p:sp>
    </p:spTree>
    <p:extLst>
      <p:ext uri="{BB962C8B-B14F-4D97-AF65-F5344CB8AC3E}">
        <p14:creationId xmlns:p14="http://schemas.microsoft.com/office/powerpoint/2010/main" val="108962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624</TotalTime>
  <Words>1217</Words>
  <Application>Microsoft Office PowerPoint</Application>
  <PresentationFormat>Panorámica</PresentationFormat>
  <Paragraphs>51</Paragraphs>
  <Slides>9</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Arial</vt:lpstr>
      <vt:lpstr>Aptos</vt:lpstr>
      <vt:lpstr>Constantia</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78</cp:revision>
  <dcterms:created xsi:type="dcterms:W3CDTF">2025-11-21T08:17:24Z</dcterms:created>
  <dcterms:modified xsi:type="dcterms:W3CDTF">2025-12-05T07:50:08Z</dcterms:modified>
</cp:coreProperties>
</file>