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r>
            <a:rPr lang="en-US" sz="1800" b="1" noProof="0" dirty="0">
              <a:solidFill>
                <a:schemeClr val="bg1"/>
              </a:solidFill>
              <a:effectLst>
                <a:outerShdw blurRad="38100" dist="38100" dir="2700000" algn="tl">
                  <a:srgbClr val="000000">
                    <a:alpha val="43137"/>
                  </a:srgbClr>
                </a:outerShdw>
              </a:effectLst>
            </a:rPr>
            <a:t>The Tabernacle </a:t>
          </a:r>
          <a:r>
            <a:rPr lang="en-US" sz="1600" b="1" noProof="0" dirty="0">
              <a:solidFill>
                <a:schemeClr val="bg1"/>
              </a:solidFill>
              <a:effectLst>
                <a:outerShdw blurRad="38100" dist="38100" dir="2700000" algn="tl">
                  <a:srgbClr val="000000">
                    <a:alpha val="43137"/>
                  </a:srgbClr>
                </a:outerShdw>
              </a:effectLst>
            </a:rPr>
            <a:t>(Holy and Most Holy Place)</a:t>
          </a:r>
        </a:p>
      </dgm:t>
    </dgm:pt>
    <dgm:pt modelId="{F0AE00BF-6414-4772-BBE2-FCB76B25AF0C}" type="par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rPr>
            <a:t>The golden ark</a:t>
          </a:r>
        </a:p>
      </dgm:t>
    </dgm:pt>
    <dgm:pt modelId="{C2EC24DE-F274-4295-967E-340C5E75BDC8}" type="par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r>
            <a:rPr lang="en-US" sz="1800" b="1" noProof="0" dirty="0">
              <a:solidFill>
                <a:schemeClr val="bg1"/>
              </a:solidFill>
              <a:effectLst>
                <a:outerShdw blurRad="38100" dist="38100" dir="2700000" algn="tl">
                  <a:srgbClr val="000000">
                    <a:alpha val="43137"/>
                  </a:srgbClr>
                </a:outerShdw>
              </a:effectLst>
            </a:rPr>
            <a:t>The table of bread</a:t>
          </a:r>
        </a:p>
      </dgm:t>
    </dgm:pt>
    <dgm:pt modelId="{A3A198EB-BEF8-446C-B838-6E9DA2C05ECD}" type="par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r>
            <a:rPr lang="en-US" sz="1800" b="1" noProof="0" dirty="0">
              <a:solidFill>
                <a:schemeClr val="bg1"/>
              </a:solidFill>
              <a:effectLst>
                <a:outerShdw blurRad="38100" dist="38100" dir="2700000" algn="tl">
                  <a:srgbClr val="000000">
                    <a:alpha val="43137"/>
                  </a:srgbClr>
                </a:outerShdw>
              </a:effectLst>
            </a:rPr>
            <a:t>The lampstand</a:t>
          </a:r>
        </a:p>
      </dgm:t>
    </dgm:pt>
    <dgm:pt modelId="{471277E3-DDD9-4B98-A8C4-3735E01A0998}" type="par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r>
            <a:rPr lang="en-US" sz="1800" b="1" noProof="0" dirty="0">
              <a:solidFill>
                <a:schemeClr val="bg1"/>
              </a:solidFill>
              <a:effectLst>
                <a:outerShdw blurRad="38100" dist="38100" dir="2700000" algn="tl">
                  <a:srgbClr val="000000">
                    <a:alpha val="43137"/>
                  </a:srgbClr>
                </a:outerShdw>
              </a:effectLst>
            </a:rPr>
            <a:t>The incense altar</a:t>
          </a:r>
        </a:p>
      </dgm:t>
    </dgm:pt>
    <dgm:pt modelId="{F698063D-9D82-4FC6-A429-F8F57A9C7830}" type="par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r>
            <a:rPr lang="en-US" sz="1800" b="1" noProof="0" dirty="0">
              <a:solidFill>
                <a:schemeClr val="bg1"/>
              </a:solidFill>
              <a:effectLst>
                <a:outerShdw blurRad="38100" dist="38100" dir="2700000" algn="tl">
                  <a:srgbClr val="000000">
                    <a:alpha val="43137"/>
                  </a:srgbClr>
                </a:outerShdw>
              </a:effectLst>
            </a:rPr>
            <a:t>The altar of burnt offering</a:t>
          </a:r>
        </a:p>
      </dgm:t>
    </dgm:pt>
    <dgm:pt modelId="{55FF9B94-518F-4D39-85C0-3EACCB1C5A46}" type="par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r>
            <a:rPr lang="en-US" sz="1800" b="1" noProof="0" dirty="0">
              <a:solidFill>
                <a:schemeClr val="bg1"/>
              </a:solidFill>
              <a:effectLst>
                <a:outerShdw blurRad="38100" dist="38100" dir="2700000" algn="tl">
                  <a:srgbClr val="000000">
                    <a:alpha val="43137"/>
                  </a:srgbClr>
                </a:outerShdw>
              </a:effectLst>
            </a:rPr>
            <a:t>The laver of bronze</a:t>
          </a:r>
        </a:p>
      </dgm:t>
    </dgm:pt>
    <dgm:pt modelId="{32168B3B-1A17-42B0-8C91-83CE5B3BFB14}" type="par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r>
            <a:rPr lang="en-US" sz="1800" b="1" noProof="0" dirty="0">
              <a:solidFill>
                <a:schemeClr val="bg1"/>
              </a:solidFill>
              <a:effectLst>
                <a:outerShdw blurRad="38100" dist="38100" dir="2700000" algn="tl">
                  <a:srgbClr val="000000">
                    <a:alpha val="43137"/>
                  </a:srgbClr>
                </a:outerShdw>
              </a:effectLst>
            </a:rPr>
            <a:t>The outer </a:t>
          </a:r>
          <a:r>
            <a:rPr lang="es-ES" sz="1800" b="1" noProof="0" dirty="0" err="1">
              <a:solidFill>
                <a:schemeClr val="bg1"/>
              </a:solidFill>
              <a:effectLst>
                <a:outerShdw blurRad="38100" dist="38100" dir="2700000" algn="tl">
                  <a:srgbClr val="000000">
                    <a:alpha val="43137"/>
                  </a:srgbClr>
                </a:outerShdw>
              </a:effectLst>
            </a:rPr>
            <a:t>court</a:t>
          </a:r>
          <a:endParaRPr lang="en-US" sz="1800" b="1" noProof="0" dirty="0">
            <a:solidFill>
              <a:schemeClr val="bg1"/>
            </a:solidFill>
            <a:effectLst>
              <a:outerShdw blurRad="38100" dist="38100" dir="2700000" algn="tl">
                <a:srgbClr val="000000">
                  <a:alpha val="43137"/>
                </a:srgbClr>
              </a:outerShdw>
            </a:effectLst>
          </a:endParaRPr>
        </a:p>
      </dgm:t>
    </dgm:pt>
    <dgm:pt modelId="{1FD84828-66FB-40BD-88C0-68ED99EE9C7E}" type="par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r>
            <a:rPr lang="en-US" sz="1800" b="1" noProof="0" dirty="0">
              <a:solidFill>
                <a:schemeClr val="bg1"/>
              </a:solidFill>
              <a:effectLst>
                <a:outerShdw blurRad="38100" dist="38100" dir="2700000" algn="tl">
                  <a:srgbClr val="000000">
                    <a:alpha val="43137"/>
                  </a:srgbClr>
                </a:outerShdw>
              </a:effectLst>
            </a:rPr>
            <a:t>The ephod</a:t>
          </a:r>
        </a:p>
      </dgm:t>
    </dgm:pt>
    <dgm:pt modelId="{6B7B2FA7-8526-4447-B1CB-647566086DB5}" type="par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r>
            <a:rPr lang="en-US" sz="1800" b="1" noProof="0" dirty="0">
              <a:solidFill>
                <a:schemeClr val="bg1"/>
              </a:solidFill>
              <a:effectLst>
                <a:outerShdw blurRad="38100" dist="38100" dir="2700000" algn="tl">
                  <a:srgbClr val="000000">
                    <a:alpha val="43137"/>
                  </a:srgbClr>
                </a:outerShdw>
              </a:effectLst>
            </a:rPr>
            <a:t>The </a:t>
          </a:r>
          <a:r>
            <a:rPr lang="es-ES" sz="1800" b="1" noProof="0" dirty="0" err="1">
              <a:solidFill>
                <a:schemeClr val="bg1"/>
              </a:solidFill>
              <a:effectLst>
                <a:outerShdw blurRad="38100" dist="38100" dir="2700000" algn="tl">
                  <a:srgbClr val="000000">
                    <a:alpha val="43137"/>
                  </a:srgbClr>
                </a:outerShdw>
              </a:effectLst>
            </a:rPr>
            <a:t>breast-pocket</a:t>
          </a:r>
          <a:endParaRPr lang="en-US" sz="1800" b="1" noProof="0" dirty="0">
            <a:solidFill>
              <a:schemeClr val="bg1"/>
            </a:solidFill>
            <a:effectLst>
              <a:outerShdw blurRad="38100" dist="38100" dir="2700000" algn="tl">
                <a:srgbClr val="000000">
                  <a:alpha val="43137"/>
                </a:srgbClr>
              </a:outerShdw>
            </a:effectLst>
          </a:endParaRPr>
        </a:p>
      </dgm:t>
    </dgm:pt>
    <dgm:pt modelId="{66ECDF88-71A0-445F-A87F-E29A6311FAD1}" type="par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r>
            <a:rPr lang="en-US" sz="1800" b="1" noProof="0" dirty="0">
              <a:solidFill>
                <a:schemeClr val="bg1"/>
              </a:solidFill>
              <a:effectLst>
                <a:outerShdw blurRad="38100" dist="38100" dir="2700000" algn="tl">
                  <a:srgbClr val="000000">
                    <a:alpha val="43137"/>
                  </a:srgbClr>
                </a:outerShdw>
              </a:effectLst>
            </a:rPr>
            <a:t>The rest of the garments</a:t>
          </a:r>
        </a:p>
      </dgm:t>
    </dgm:pt>
    <dgm:pt modelId="{DA328BCC-9BFE-4643-BC94-1937B50CAA8C}" type="par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dgm:spPr/>
      <dgm:t>
        <a:bodyPr/>
        <a:lstStyle/>
        <a:p>
          <a:endParaRPr lang="es-ES"/>
        </a:p>
      </dgm:t>
    </dgm:pt>
    <dgm:pt modelId="{86A7F525-B45A-4A43-8AED-309D66264AEF}">
      <dgm:prSet custT="1"/>
      <dgm:spPr/>
      <dgm:t>
        <a:bodyPr/>
        <a:lstStyle/>
        <a:p>
          <a:r>
            <a:rPr lang="en-US" sz="2000" b="1" noProof="0" dirty="0"/>
            <a:t>God hates sin</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en-US" sz="2000" b="1" noProof="0" dirty="0"/>
            <a:t>God saves the sinner</a:t>
          </a:r>
          <a:endParaRPr lang="en-US" sz="2000" noProof="0" dirty="0"/>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en-US" sz="2000" b="1" noProof="0" dirty="0"/>
            <a:t>God will destroy the wicked</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en-US" sz="2000" b="1" noProof="0" dirty="0"/>
            <a:t>God assures us of a glorious future</a:t>
          </a:r>
          <a:endParaRPr lang="en-US" sz="20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Tabernacle </a:t>
          </a:r>
          <a:r>
            <a:rPr lang="en-US" sz="1600" b="1" kern="1200" noProof="0" dirty="0">
              <a:solidFill>
                <a:schemeClr val="bg1"/>
              </a:solidFill>
              <a:effectLst>
                <a:outerShdw blurRad="38100" dist="38100" dir="2700000" algn="tl">
                  <a:srgbClr val="000000">
                    <a:alpha val="43137"/>
                  </a:srgbClr>
                </a:outerShdw>
              </a:effectLst>
            </a:rPr>
            <a:t>(Holy and Most Holy Place)</a:t>
          </a: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golden ark</a:t>
          </a: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table of bread</a:t>
          </a: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lampstand</a:t>
          </a: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incense altar</a:t>
          </a: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906482"/>
          <a:ext cx="1608980" cy="506196"/>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altar of burnt offering</a:t>
          </a:r>
        </a:p>
      </dsp:txBody>
      <dsp:txXfrm>
        <a:off x="10107277" y="1906482"/>
        <a:ext cx="1608980" cy="506196"/>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laver of bronze</a:t>
          </a: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outer </a:t>
          </a:r>
          <a:r>
            <a:rPr lang="es-ES" sz="1800" b="1" kern="1200" noProof="0" dirty="0" err="1">
              <a:solidFill>
                <a:schemeClr val="bg1"/>
              </a:solidFill>
              <a:effectLst>
                <a:outerShdw blurRad="38100" dist="38100" dir="2700000" algn="tl">
                  <a:srgbClr val="000000">
                    <a:alpha val="43137"/>
                  </a:srgbClr>
                </a:outerShdw>
              </a:effectLst>
            </a:rPr>
            <a:t>court</a:t>
          </a:r>
          <a:endParaRPr lang="en-US" sz="1800" b="1" kern="1200" noProof="0" dirty="0">
            <a:solidFill>
              <a:schemeClr val="bg1"/>
            </a:solidFill>
            <a:effectLst>
              <a:outerShdw blurRad="38100" dist="38100" dir="2700000" algn="tl">
                <a:srgbClr val="000000">
                  <a:alpha val="43137"/>
                </a:srgbClr>
              </a:outerShdw>
            </a:effectLst>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ephod</a:t>
          </a: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a:t>
          </a:r>
          <a:r>
            <a:rPr lang="es-ES" sz="1800" b="1" kern="1200" noProof="0" dirty="0" err="1">
              <a:solidFill>
                <a:schemeClr val="bg1"/>
              </a:solidFill>
              <a:effectLst>
                <a:outerShdw blurRad="38100" dist="38100" dir="2700000" algn="tl">
                  <a:srgbClr val="000000">
                    <a:alpha val="43137"/>
                  </a:srgbClr>
                </a:outerShdw>
              </a:effectLst>
            </a:rPr>
            <a:t>breast-pocket</a:t>
          </a:r>
          <a:endParaRPr lang="en-US" sz="1800" b="1" kern="1200" noProof="0" dirty="0">
            <a:solidFill>
              <a:schemeClr val="bg1"/>
            </a:solidFill>
            <a:effectLst>
              <a:outerShdw blurRad="38100" dist="38100" dir="2700000" algn="tl">
                <a:srgbClr val="000000">
                  <a:alpha val="43137"/>
                </a:srgbClr>
              </a:outerShdw>
            </a:effectLst>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chemeClr val="bg1"/>
              </a:solidFill>
              <a:effectLst>
                <a:outerShdw blurRad="38100" dist="38100" dir="2700000" algn="tl">
                  <a:srgbClr val="000000">
                    <a:alpha val="43137"/>
                  </a:srgbClr>
                </a:outerShdw>
              </a:effectLst>
            </a:rPr>
            <a:t>The rest of the garments</a:t>
          </a: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955"/>
          <a:ext cx="4708606" cy="45396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God hates sin</a:t>
          </a:r>
          <a:endParaRPr lang="en-US" sz="2000" kern="1200" noProof="0" dirty="0"/>
        </a:p>
      </dsp:txBody>
      <dsp:txXfrm>
        <a:off x="22161" y="23116"/>
        <a:ext cx="4664284" cy="409647"/>
      </dsp:txXfrm>
    </dsp:sp>
    <dsp:sp modelId="{49FB8278-23E9-44B1-B0E9-2B687210E11D}">
      <dsp:nvSpPr>
        <dsp:cNvPr id="0" name=""/>
        <dsp:cNvSpPr/>
      </dsp:nvSpPr>
      <dsp:spPr>
        <a:xfrm>
          <a:off x="0" y="468227"/>
          <a:ext cx="4708606" cy="453969"/>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God saves the sinner</a:t>
          </a:r>
          <a:endParaRPr lang="en-US" sz="2000" kern="1200" noProof="0" dirty="0"/>
        </a:p>
      </dsp:txBody>
      <dsp:txXfrm>
        <a:off x="22161" y="490388"/>
        <a:ext cx="4664284" cy="409647"/>
      </dsp:txXfrm>
    </dsp:sp>
    <dsp:sp modelId="{C188DD80-2EA5-48DD-A3DA-B408111F1352}">
      <dsp:nvSpPr>
        <dsp:cNvPr id="0" name=""/>
        <dsp:cNvSpPr/>
      </dsp:nvSpPr>
      <dsp:spPr>
        <a:xfrm>
          <a:off x="0" y="935500"/>
          <a:ext cx="4708606" cy="453969"/>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God will destroy the wicked</a:t>
          </a:r>
          <a:endParaRPr lang="en-US" sz="2000" kern="1200" noProof="0" dirty="0"/>
        </a:p>
      </dsp:txBody>
      <dsp:txXfrm>
        <a:off x="22161" y="957661"/>
        <a:ext cx="4664284" cy="409647"/>
      </dsp:txXfrm>
    </dsp:sp>
    <dsp:sp modelId="{CF501F27-D192-4894-A090-DEB699832C3E}">
      <dsp:nvSpPr>
        <dsp:cNvPr id="0" name=""/>
        <dsp:cNvSpPr/>
      </dsp:nvSpPr>
      <dsp:spPr>
        <a:xfrm>
          <a:off x="0" y="1402772"/>
          <a:ext cx="4708606" cy="453969"/>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noProof="0" dirty="0"/>
            <a:t>God assures us of a glorious future</a:t>
          </a:r>
          <a:endParaRPr lang="en-US" sz="2000" kern="1200" noProof="0" dirty="0"/>
        </a:p>
      </dsp:txBody>
      <dsp:txXfrm>
        <a:off x="22161" y="1424933"/>
        <a:ext cx="4664284" cy="40964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02/09/2025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02/09/2025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02/09/2025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02/09/2025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en-US" sz="8000" b="1" noProof="0" dirty="0">
                <a:ln/>
                <a:solidFill>
                  <a:schemeClr val="accent4"/>
                </a:solidFill>
              </a:rPr>
              <a:t>THE TABERNACLE</a:t>
            </a: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38554"/>
          </a:xfrm>
          <a:prstGeom prst="rect">
            <a:avLst/>
          </a:prstGeom>
          <a:noFill/>
        </p:spPr>
        <p:txBody>
          <a:bodyPr wrap="square" rtlCol="0">
            <a:spAutoFit/>
          </a:bodyPr>
          <a:lstStyle/>
          <a:p>
            <a:pPr algn="ctr"/>
            <a:r>
              <a:rPr lang="en-US" sz="1600" b="1" noProof="0" dirty="0">
                <a:solidFill>
                  <a:schemeClr val="accent5">
                    <a:lumMod val="50000"/>
                  </a:schemeClr>
                </a:solidFill>
              </a:rPr>
              <a:t>Lesson 13 for September 27, 2025</a:t>
            </a: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rPr>
              <a:t>THE CONSTRUCTION</a:t>
            </a: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en-US" sz="2000" b="1" noProof="0" dirty="0"/>
              <a:t>Once built, the Sanctuary (the Tabernacle and the courtyard) was home to two distinct services: the daily and the annual. Their various ceremonies, taken together, teach us that:</a:t>
            </a:r>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1864991975"/>
              </p:ext>
            </p:extLst>
          </p:nvPr>
        </p:nvGraphicFramePr>
        <p:xfrm>
          <a:off x="7376149" y="1857196"/>
          <a:ext cx="4708606"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7440909" cy="1323439"/>
          </a:xfrm>
          <a:prstGeom prst="rect">
            <a:avLst/>
          </a:prstGeom>
          <a:noFill/>
        </p:spPr>
        <p:txBody>
          <a:bodyPr wrap="square" rtlCol="0">
            <a:spAutoFit/>
          </a:bodyPr>
          <a:lstStyle/>
          <a:p>
            <a:pPr>
              <a:spcBef>
                <a:spcPts val="600"/>
              </a:spcBef>
            </a:pPr>
            <a:r>
              <a:rPr lang="en-US" sz="2000" b="1" noProof="0" dirty="0"/>
              <a:t>Through the daily service, God showed the way in which He forgives, by grace, the sinner: with the death of an innocent animal, “the Lamb of God who takes away the sin of the world”.      (Jn. 1:29).</a:t>
            </a: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6224" y="169993"/>
            <a:ext cx="3511157" cy="3511157"/>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96678" y="1893612"/>
            <a:ext cx="3177846"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en-US" sz="2000" b="1" noProof="0" dirty="0"/>
              <a:t>The Sanctuary was also the place to worship God, praise him and express gratitude to him.</a:t>
            </a:r>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5141813"/>
            <a:ext cx="7440908" cy="1015663"/>
          </a:xfrm>
          <a:prstGeom prst="rect">
            <a:avLst/>
          </a:prstGeom>
          <a:noFill/>
        </p:spPr>
        <p:txBody>
          <a:bodyPr wrap="square">
            <a:spAutoFit/>
          </a:bodyPr>
          <a:lstStyle/>
          <a:p>
            <a:pPr>
              <a:spcBef>
                <a:spcPts val="600"/>
              </a:spcBef>
            </a:pPr>
            <a:r>
              <a:rPr lang="en-US" sz="2000" b="1" noProof="0" dirty="0"/>
              <a:t>With the annual service (the Day of Atonement), God showed how He will eradicate sin from the universe, showing the final solution to the problem of evil (Ps. 73:17).</a:t>
            </a:r>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spc="600" noProof="0" dirty="0">
                <a:ln/>
                <a:solidFill>
                  <a:schemeClr val="accent5"/>
                </a:solidFill>
              </a:rPr>
              <a:t>THE DEDICATION</a:t>
            </a: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“Then the cloud covered the tent of meeting, and the glory of the Lord filled the tabernacle” </a:t>
            </a:r>
            <a:r>
              <a:rPr lang="en-US" sz="1400" b="1" noProof="0" dirty="0">
                <a:solidFill>
                  <a:schemeClr val="accent3">
                    <a:lumMod val="75000"/>
                  </a:schemeClr>
                </a:solidFill>
                <a:latin typeface="Comic Sans MS" panose="030F0702030302020204" pitchFamily="66" charset="0"/>
              </a:rPr>
              <a:t>(Exodus 40:34)</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2246769"/>
          </a:xfrm>
          <a:prstGeom prst="rect">
            <a:avLst/>
          </a:prstGeom>
          <a:noFill/>
        </p:spPr>
        <p:txBody>
          <a:bodyPr wrap="square" rtlCol="0">
            <a:spAutoFit/>
          </a:bodyPr>
          <a:lstStyle/>
          <a:p>
            <a:pPr>
              <a:spcBef>
                <a:spcPts val="600"/>
              </a:spcBef>
            </a:pPr>
            <a:r>
              <a:rPr lang="en-US" sz="2000" b="1" noProof="0" dirty="0"/>
              <a:t>The book of Exodus ends with the dedication of the Sanctuary and its priests. The protagonist of this chapter is undoubtedly God, who fills everything with his glorious presence (Ex. 40:34). This Presence continued to accompany the Tabernacle in the cloud and in the </a:t>
            </a:r>
            <a:r>
              <a:rPr lang="en-US" sz="2000" b="1" i="1" noProof="0" dirty="0"/>
              <a:t>Shekinah </a:t>
            </a:r>
            <a:r>
              <a:rPr lang="en-US" sz="2000" b="1" noProof="0" dirty="0"/>
              <a:t>(the manifestation of divine glory between the cherubim of the ark).</a:t>
            </a: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2" y="3586845"/>
            <a:ext cx="7211314" cy="1631216"/>
          </a:xfrm>
          <a:prstGeom prst="rect">
            <a:avLst/>
          </a:prstGeom>
          <a:noFill/>
        </p:spPr>
        <p:txBody>
          <a:bodyPr wrap="square">
            <a:spAutoFit/>
          </a:bodyPr>
          <a:lstStyle/>
          <a:p>
            <a:pPr>
              <a:spcBef>
                <a:spcPts val="600"/>
              </a:spcBef>
            </a:pPr>
            <a:r>
              <a:rPr lang="en-US" sz="2000" b="1" noProof="0" dirty="0"/>
              <a:t>After months of work, the sanctuary was erected on the first day of the first month of the second year after their departure from Egypt (Ex. 40:2, 17). Everything was arranged in order (ark, veil, table, chandelier, golden altar, bronze altar, laver), and consecrated (Ex. 40:9).</a:t>
            </a:r>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544942" y="5138582"/>
            <a:ext cx="3102115" cy="1631216"/>
          </a:xfrm>
          <a:prstGeom prst="rect">
            <a:avLst/>
          </a:prstGeom>
          <a:noFill/>
        </p:spPr>
        <p:txBody>
          <a:bodyPr wrap="square">
            <a:spAutoFit/>
          </a:bodyPr>
          <a:lstStyle/>
          <a:p>
            <a:pPr>
              <a:spcBef>
                <a:spcPts val="600"/>
              </a:spcBef>
            </a:pPr>
            <a:r>
              <a:rPr lang="en-US" sz="2000" b="1" noProof="0" dirty="0"/>
              <a:t>Finally, Aaron and his sons were dressed in their </a:t>
            </a:r>
            <a:r>
              <a:rPr lang="en-US" sz="2000" b="1" dirty="0"/>
              <a:t>priestly garments</a:t>
            </a:r>
            <a:r>
              <a:rPr lang="en-US" sz="2000" b="1" noProof="0" dirty="0"/>
              <a:t>, and anointed for their mission (Ex. 40:12-15).</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516431" y="1350828"/>
            <a:ext cx="9511446" cy="4832092"/>
          </a:xfrm>
          <a:prstGeom prst="rect">
            <a:avLst/>
          </a:prstGeom>
          <a:noFill/>
        </p:spPr>
        <p:txBody>
          <a:bodyPr wrap="square">
            <a:spAutoFit/>
          </a:bodyPr>
          <a:lstStyle/>
          <a:p>
            <a:pPr>
              <a:spcBef>
                <a:spcPts val="600"/>
              </a:spcBef>
            </a:pPr>
            <a:r>
              <a:rPr lang="en-US" sz="2800" b="1" noProof="0" dirty="0">
                <a:latin typeface="Constantia" panose="02030602050306030303" pitchFamily="18" charset="0"/>
              </a:rPr>
              <a:t>“No language can describe the glory of the scene presented within the sanctuary—the gold-plated walls reflecting the light from the golden candlestick, the brilliant hues of the richly embroidered curtains with their shining angels, the table, and the altar of incense, glittering with gold; beyond the second veil the sacred ark, with its mystic cherubim, and above it the holy Shekinah, the visible manifestation of Jehovah’s presence; all but a dim reflection of the glories of the temple of God in heaven, the great center of the work for man’s redemption.”</a:t>
            </a:r>
          </a:p>
        </p:txBody>
      </p:sp>
      <p:sp>
        <p:nvSpPr>
          <p:cNvPr id="4" name="CuadroTexto 3">
            <a:extLst>
              <a:ext uri="{FF2B5EF4-FFF2-40B4-BE49-F238E27FC236}">
                <a16:creationId xmlns:a16="http://schemas.microsoft.com/office/drawing/2014/main" id="{EFEE012C-4F3F-32AC-B127-460E8B9AE548}"/>
              </a:ext>
            </a:extLst>
          </p:cNvPr>
          <p:cNvSpPr txBox="1"/>
          <p:nvPr/>
        </p:nvSpPr>
        <p:spPr>
          <a:xfrm>
            <a:off x="8341932" y="359752"/>
            <a:ext cx="3685945" cy="338554"/>
          </a:xfrm>
          <a:prstGeom prst="rect">
            <a:avLst/>
          </a:prstGeom>
          <a:noFill/>
        </p:spPr>
        <p:txBody>
          <a:bodyPr wrap="none" rtlCol="0">
            <a:spAutoFit/>
          </a:bodyPr>
          <a:lstStyle/>
          <a:p>
            <a:pPr algn="r"/>
            <a:r>
              <a:rPr lang="en-US" sz="1600" b="1" noProof="0" dirty="0"/>
              <a:t>EGW (Patriarchs and Prophets, p. 349)</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OTHER TABERNACLES</a:t>
            </a: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JESUS AND THE NEW JERUSALEM</a:t>
            </a: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861774"/>
          </a:xfrm>
          <a:prstGeom prst="rect">
            <a:avLst/>
          </a:prstGeom>
          <a:noFill/>
        </p:spPr>
        <p:txBody>
          <a:bodyPr wrap="square">
            <a:spAutoFit/>
          </a:bodyPr>
          <a:lstStyle/>
          <a:p>
            <a:pPr algn="ctr"/>
            <a:r>
              <a:rPr lang="en-US" b="1" noProof="0" dirty="0">
                <a:solidFill>
                  <a:schemeClr val="accent5">
                    <a:lumMod val="75000"/>
                  </a:schemeClr>
                </a:solidFill>
                <a:latin typeface="Comic Sans MS" panose="030F0702030302020204" pitchFamily="66" charset="0"/>
              </a:rPr>
              <a:t>“The Word became flesh and made his dwelling among us” </a:t>
            </a:r>
            <a:r>
              <a:rPr lang="en-US" sz="1400" b="1" noProof="0" dirty="0">
                <a:solidFill>
                  <a:schemeClr val="accent5">
                    <a:lumMod val="75000"/>
                  </a:schemeClr>
                </a:solidFill>
                <a:latin typeface="Comic Sans MS" panose="030F0702030302020204" pitchFamily="66" charset="0"/>
              </a:rPr>
              <a:t>(John 1:14a)</a:t>
            </a: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657522"/>
            <a:ext cx="7867649" cy="830997"/>
          </a:xfrm>
          <a:prstGeom prst="rect">
            <a:avLst/>
          </a:prstGeom>
          <a:noFill/>
        </p:spPr>
        <p:txBody>
          <a:bodyPr wrap="square">
            <a:spAutoFit/>
          </a:bodyPr>
          <a:lstStyle/>
          <a:p>
            <a:pPr algn="ctr"/>
            <a:r>
              <a:rPr lang="en-US" sz="1600" b="1" noProof="0" dirty="0">
                <a:solidFill>
                  <a:srgbClr val="7030A0"/>
                </a:solidFill>
                <a:latin typeface="Comic Sans MS" panose="030F0702030302020204" pitchFamily="66" charset="0"/>
              </a:rPr>
              <a:t>“And I heard a loud voice from the throne saying, “Look! God’s dwelling place is now among the people, and he will dwell with them. They will be his people, and God himself will be with them and be their God” </a:t>
            </a:r>
            <a:r>
              <a:rPr lang="en-US" sz="1200" b="1" noProof="0" dirty="0">
                <a:solidFill>
                  <a:srgbClr val="7030A0"/>
                </a:solidFill>
                <a:latin typeface="Comic Sans MS" panose="030F0702030302020204" pitchFamily="66" charset="0"/>
              </a:rPr>
              <a:t>(Revelation 21:3)</a:t>
            </a: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631216"/>
          </a:xfrm>
          <a:prstGeom prst="rect">
            <a:avLst/>
          </a:prstGeom>
          <a:noFill/>
        </p:spPr>
        <p:txBody>
          <a:bodyPr wrap="square" rtlCol="0">
            <a:spAutoFit/>
          </a:bodyPr>
          <a:lstStyle/>
          <a:p>
            <a:pPr>
              <a:spcBef>
                <a:spcPts val="600"/>
              </a:spcBef>
            </a:pPr>
            <a:r>
              <a:rPr lang="en-US" sz="2000" b="1" noProof="0" dirty="0"/>
              <a:t>John 1:14 literally says that Jesus became flesh and “tabernacled” (was a tabernacle) among us. With his incarnation, Jesus, the eternal God, fulfilled his desire to physically dwell among us. He became Emmanuel, God with us (Mt. 1:23).</a:t>
            </a:r>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en-US" sz="2000" b="1" noProof="0" dirty="0"/>
              <a:t>Through the Holy Spirit, God continues to dwell with us today (Mt. 18:20; 1Co. 3:16).</a:t>
            </a:r>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en-US" sz="2000" b="1" noProof="0" dirty="0"/>
              <a:t>This will occur when the Plan of Salvation is completed, and evil is completely eradicated.</a:t>
            </a:r>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en-US" sz="2000" b="1" noProof="0" dirty="0"/>
              <a:t>But the day will soon come when we will be able to stand face to face with our God, and dwell with Him, in the royal Tabernacle that He Himself has prepared for us: the New Jerusalem (Rev. 21:3).</a:t>
            </a:r>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2508397" y="2160314"/>
            <a:ext cx="9087400" cy="4401205"/>
          </a:xfrm>
          <a:prstGeom prst="rect">
            <a:avLst/>
          </a:prstGeom>
          <a:noFill/>
        </p:spPr>
        <p:txBody>
          <a:bodyPr wrap="square">
            <a:spAutoFit/>
          </a:bodyPr>
          <a:lstStyle/>
          <a:p>
            <a:pPr>
              <a:spcBef>
                <a:spcPts val="600"/>
              </a:spcBef>
            </a:pPr>
            <a:r>
              <a:rPr lang="en-US" sz="2800" b="1" noProof="0" dirty="0">
                <a:latin typeface="Constantia" panose="02030602050306030303" pitchFamily="18" charset="0"/>
              </a:rPr>
              <a:t>“God commanded Moses for Israel, "Let them make Me a sanctuary; that I may dwell among them" (Exodus 25:8), and He abode in the sanctuary, in the midst of His people. Through all their weary wandering in the desert, the symbol of His presence was with them. So Christ set up His tabernacle in the midst of our human encampment. He pitched His tent by the side of the tents of men, that He might dwell among us, and make us familiar with His divine character and life.”</a:t>
            </a:r>
          </a:p>
        </p:txBody>
      </p:sp>
      <p:sp>
        <p:nvSpPr>
          <p:cNvPr id="4" name="CuadroTexto 3">
            <a:extLst>
              <a:ext uri="{FF2B5EF4-FFF2-40B4-BE49-F238E27FC236}">
                <a16:creationId xmlns:a16="http://schemas.microsoft.com/office/drawing/2014/main" id="{2997643E-C4B0-4495-66F4-590E8DE210DA}"/>
              </a:ext>
            </a:extLst>
          </p:cNvPr>
          <p:cNvSpPr txBox="1"/>
          <p:nvPr/>
        </p:nvSpPr>
        <p:spPr>
          <a:xfrm>
            <a:off x="8975029" y="187494"/>
            <a:ext cx="3043525" cy="338554"/>
          </a:xfrm>
          <a:prstGeom prst="rect">
            <a:avLst/>
          </a:prstGeom>
          <a:noFill/>
        </p:spPr>
        <p:txBody>
          <a:bodyPr wrap="none" rtlCol="0">
            <a:spAutoFit/>
          </a:bodyPr>
          <a:lstStyle/>
          <a:p>
            <a:pPr algn="r"/>
            <a:r>
              <a:rPr lang="en-US" sz="1600" b="1" noProof="0" dirty="0">
                <a:solidFill>
                  <a:srgbClr val="F9EDF6"/>
                </a:solidFill>
                <a:effectLst>
                  <a:outerShdw blurRad="38100" dist="38100" dir="2700000" algn="tl">
                    <a:srgbClr val="000000">
                      <a:alpha val="43137"/>
                    </a:srgbClr>
                  </a:outerShdw>
                </a:effectLst>
              </a:rPr>
              <a:t>EGW (The Desire of Ages, p. 23)</a:t>
            </a: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317009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“Then the cloud covered the tabernacle of meeting, and the glory of the Lord filled the tabernacle. … For the cloud of the Lord was above the tabernacle by day, and fire was over it by night, in the sight of all the house of Israel, throughout all their journeys”</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Exodus 40:34, 38, </a:t>
            </a:r>
            <a:r>
              <a:rPr kumimoji="0" lang="en-US" sz="12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NKJV</a:t>
            </a:r>
            <a:endParaRPr kumimoji="0" lang="en-US" sz="14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n-US" sz="2000" b="1" noProof="0" dirty="0">
                <a:solidFill>
                  <a:schemeClr val="bg1"/>
                </a:solidFill>
                <a:effectLst>
                  <a:outerShdw blurRad="38100" dist="38100" dir="2700000" algn="tl">
                    <a:srgbClr val="000000">
                      <a:alpha val="43137"/>
                    </a:srgbClr>
                  </a:outerShdw>
                </a:effectLst>
                <a:highlight>
                  <a:srgbClr val="8C5140"/>
                </a:highlight>
              </a:rPr>
              <a:t> The preparation:</a:t>
            </a:r>
          </a:p>
          <a:p>
            <a:pPr lvl="1">
              <a:spcBef>
                <a:spcPts val="600"/>
              </a:spcBef>
            </a:pPr>
            <a:r>
              <a:rPr lang="en-US" sz="2000" b="1" noProof="0" dirty="0"/>
              <a:t>The Sabbath (Exodus 35:1-3)</a:t>
            </a:r>
          </a:p>
          <a:p>
            <a:pPr lvl="1">
              <a:spcBef>
                <a:spcPts val="600"/>
              </a:spcBef>
            </a:pPr>
            <a:r>
              <a:rPr lang="en-US" sz="2000" b="1" noProof="0" dirty="0"/>
              <a:t>The Freewill Offering (Exodus 35:4-36:7)</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rPr>
              <a:t> The Tabernacle:</a:t>
            </a:r>
          </a:p>
          <a:p>
            <a:pPr lvl="1">
              <a:spcBef>
                <a:spcPts val="600"/>
              </a:spcBef>
            </a:pPr>
            <a:r>
              <a:rPr lang="en-US" sz="2000" b="1" noProof="0" dirty="0"/>
              <a:t>The Construction (Exodus 36:8-39:43)</a:t>
            </a:r>
          </a:p>
          <a:p>
            <a:pPr lvl="1">
              <a:spcBef>
                <a:spcPts val="600"/>
              </a:spcBef>
            </a:pPr>
            <a:r>
              <a:rPr lang="en-US" sz="2000" b="1" noProof="0" dirty="0"/>
              <a:t>The Dedication (Exodus 40:1-38)</a:t>
            </a:r>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7C2C76"/>
                </a:highlight>
              </a:rPr>
              <a:t> Other Tabernacles:</a:t>
            </a:r>
          </a:p>
          <a:p>
            <a:pPr lvl="1">
              <a:spcBef>
                <a:spcPts val="600"/>
              </a:spcBef>
            </a:pPr>
            <a:r>
              <a:rPr lang="en-US" sz="2000" b="1" noProof="0" dirty="0"/>
              <a:t>Jesus and the New Jerusalem</a:t>
            </a:r>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6477000" cy="1015663"/>
          </a:xfrm>
          <a:prstGeom prst="rect">
            <a:avLst/>
          </a:prstGeom>
          <a:noFill/>
        </p:spPr>
        <p:txBody>
          <a:bodyPr wrap="square" rtlCol="0">
            <a:spAutoFit/>
          </a:bodyPr>
          <a:lstStyle/>
          <a:p>
            <a:pPr>
              <a:spcBef>
                <a:spcPts val="600"/>
              </a:spcBef>
            </a:pPr>
            <a:r>
              <a:rPr lang="en-US" sz="2000" b="1" noProof="0" dirty="0"/>
              <a:t>The last chapters of Exodus are devoted to the detailed description of the construction and dedication of the Tabernacle.</a:t>
            </a:r>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pPr>
            <a:r>
              <a:rPr lang="en-US" sz="2000" b="1" noProof="0" dirty="0"/>
              <a:t>The primary reason God gives for building this portable Temple is His desire to dwell among His people</a:t>
            </a:r>
            <a:br>
              <a:rPr lang="en-US" sz="2000" b="1" noProof="0" dirty="0"/>
            </a:br>
            <a:r>
              <a:rPr lang="en-US" sz="2000" b="1" noProof="0" dirty="0"/>
              <a:t>(Ex. 25:8). This desire was fulfilled in the person of Jesus, and it will be fully realized when we are all with Him on the New Earth.</a:t>
            </a:r>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1075819"/>
            <a:ext cx="6476998" cy="1015663"/>
          </a:xfrm>
          <a:prstGeom prst="rect">
            <a:avLst/>
          </a:prstGeom>
          <a:noFill/>
        </p:spPr>
        <p:txBody>
          <a:bodyPr wrap="square">
            <a:spAutoFit/>
          </a:bodyPr>
          <a:lstStyle/>
          <a:p>
            <a:pPr>
              <a:spcBef>
                <a:spcPts val="600"/>
              </a:spcBef>
            </a:pPr>
            <a:r>
              <a:rPr lang="en-US" sz="2000" b="1" noProof="0" dirty="0"/>
              <a:t>These were special moments, where the people participated joyfully, contributing—each as they could—to this great work for God.</a:t>
            </a:r>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4513436"/>
            <a:ext cx="8114621" cy="1107996"/>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en-US" sz="6600" noProof="0" dirty="0">
                <a:gradFill>
                  <a:gsLst>
                    <a:gs pos="0">
                      <a:srgbClr val="E29961"/>
                    </a:gs>
                    <a:gs pos="24000">
                      <a:srgbClr val="FFD065"/>
                    </a:gs>
                    <a:gs pos="87000">
                      <a:schemeClr val="accent4">
                        <a:lumMod val="40000"/>
                        <a:lumOff val="60000"/>
                      </a:schemeClr>
                    </a:gs>
                  </a:gsLst>
                  <a:lin ang="5400000"/>
                </a:gradFill>
              </a:rPr>
              <a:t>THE PREPARATION</a:t>
            </a: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117661"/>
            <a:ext cx="7535008" cy="769441"/>
          </a:xfrm>
          <a:prstGeom prst="rect">
            <a:avLst/>
          </a:prstGeom>
          <a:noFill/>
        </p:spPr>
        <p:txBody>
          <a:bodyPr wrap="square">
            <a:spAutoFit/>
          </a:bodyPr>
          <a:lstStyle/>
          <a:p>
            <a:pPr algn="ctr"/>
            <a:r>
              <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SABBATH</a:t>
            </a: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1138773"/>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“For six days, work is to be done, but the seventh day shall be your holy day, a day of Sabbath rest to the Lord. Whoever does any work on it is to be put to death” </a:t>
            </a:r>
            <a:r>
              <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(Exodus 35:2)</a:t>
            </a: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78516"/>
            <a:ext cx="7431692" cy="1323439"/>
          </a:xfrm>
          <a:prstGeom prst="rect">
            <a:avLst/>
          </a:prstGeom>
          <a:noFill/>
        </p:spPr>
        <p:txBody>
          <a:bodyPr wrap="square" rtlCol="0">
            <a:spAutoFit/>
          </a:bodyPr>
          <a:lstStyle/>
          <a:p>
            <a:pPr>
              <a:spcBef>
                <a:spcPts val="600"/>
              </a:spcBef>
            </a:pPr>
            <a:r>
              <a:rPr lang="en-US" sz="2000" b="1" noProof="0" dirty="0"/>
              <a:t>After having a glimpse of God’s glory, Moses conveyed to the people “what the Lord has commanded” (Ex. 35:1, 4). These instructions included their relationship with God in time (the Sabbath) and in space (the Tabernacle).</a:t>
            </a:r>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310006"/>
            <a:ext cx="3274036" cy="2246769"/>
          </a:xfrm>
          <a:prstGeom prst="rect">
            <a:avLst/>
          </a:prstGeom>
          <a:noFill/>
        </p:spPr>
        <p:txBody>
          <a:bodyPr wrap="square">
            <a:spAutoFit/>
          </a:bodyPr>
          <a:lstStyle/>
          <a:p>
            <a:pPr>
              <a:spcBef>
                <a:spcPts val="600"/>
              </a:spcBef>
            </a:pPr>
            <a:r>
              <a:rPr lang="en-US" sz="2000" b="1" noProof="0" dirty="0"/>
              <a:t>The Sabbath reminds us that God is our Creator and Redeemer </a:t>
            </a:r>
            <a:br>
              <a:rPr lang="en-US" sz="2000" b="1" noProof="0" dirty="0"/>
            </a:br>
            <a:r>
              <a:rPr lang="en-US" sz="2000" b="1" noProof="0" dirty="0"/>
              <a:t>(Deut. 5:15), and takes us to the future time when we can enjoy His company for eternity (Isa. 66:22-23).</a:t>
            </a:r>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3001955"/>
            <a:ext cx="7431693" cy="1323439"/>
          </a:xfrm>
          <a:prstGeom prst="rect">
            <a:avLst/>
          </a:prstGeom>
          <a:noFill/>
        </p:spPr>
        <p:txBody>
          <a:bodyPr wrap="square">
            <a:spAutoFit/>
          </a:bodyPr>
          <a:lstStyle/>
          <a:p>
            <a:pPr>
              <a:spcBef>
                <a:spcPts val="600"/>
              </a:spcBef>
            </a:pPr>
            <a:r>
              <a:rPr lang="en-US" sz="2000" b="1" noProof="0" dirty="0"/>
              <a:t>God set aside the Sabbath as a special time for us to enjoy His company at Creation itself (Gen. 2:1-3; Ex. 20:11), and He reminded Israel of this shortly before proclaiming the Ten Commandments (Ex. 16:22-29).</a:t>
            </a: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815"/>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noProof="0" dirty="0">
                <a:ln/>
                <a:solidFill>
                  <a:schemeClr val="accent4"/>
                </a:solidFill>
              </a:rPr>
              <a:t>THE FREEWILL OFFERING</a:t>
            </a: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525623"/>
            <a:ext cx="9339562" cy="830997"/>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“From what you have, take an offering for the Lord. Everyone who is willing is to bring to the Lord an offering of gold, silver and bronze [ …] All who are skilled among you are to come and make everything the Lord has commanded”   </a:t>
            </a:r>
            <a:r>
              <a:rPr lang="en-US" sz="14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(Exodus 35:5,10)</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707886"/>
          </a:xfrm>
          <a:prstGeom prst="rect">
            <a:avLst/>
          </a:prstGeom>
          <a:noFill/>
        </p:spPr>
        <p:txBody>
          <a:bodyPr wrap="square" rtlCol="0">
            <a:spAutoFit/>
          </a:bodyPr>
          <a:lstStyle/>
          <a:p>
            <a:pPr>
              <a:spcBef>
                <a:spcPts val="600"/>
              </a:spcBef>
            </a:pPr>
            <a:r>
              <a:rPr lang="en-US" sz="2000" b="1" noProof="0" dirty="0"/>
              <a:t>There were two ways to contribute to the work of the Tabernacle: donating materials and performing labor.</a:t>
            </a: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323439"/>
          </a:xfrm>
          <a:prstGeom prst="rect">
            <a:avLst/>
          </a:prstGeom>
          <a:noFill/>
        </p:spPr>
        <p:txBody>
          <a:bodyPr wrap="square">
            <a:spAutoFit/>
          </a:bodyPr>
          <a:lstStyle/>
          <a:p>
            <a:pPr>
              <a:spcBef>
                <a:spcPts val="600"/>
              </a:spcBef>
            </a:pPr>
            <a:r>
              <a:rPr lang="en-US" sz="2000" b="1" noProof="0" dirty="0"/>
              <a:t>To accomplish this work, the Holy Spirit endowed all the workers involved with gifts (Ex. 35:30–36:2). Likewise, He continues to give the necessary gifts to all who collaborate in God's work.</a:t>
            </a:r>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15326"/>
            <a:ext cx="6786820" cy="1015663"/>
          </a:xfrm>
          <a:prstGeom prst="rect">
            <a:avLst/>
          </a:prstGeom>
          <a:noFill/>
        </p:spPr>
        <p:txBody>
          <a:bodyPr wrap="square">
            <a:spAutoFit/>
          </a:bodyPr>
          <a:lstStyle/>
          <a:p>
            <a:pPr>
              <a:spcBef>
                <a:spcPts val="600"/>
              </a:spcBef>
            </a:pPr>
            <a:r>
              <a:rPr lang="en-US" sz="2000" b="1" noProof="0" dirty="0"/>
              <a:t>Everyone was so willing to help that Bezaleel, Aholiab, and the other workers asked Moses to stop the people from bringing offerings (Ex. 36:3-7).</a:t>
            </a:r>
          </a:p>
        </p:txBody>
      </p:sp>
      <p:sp>
        <p:nvSpPr>
          <p:cNvPr id="10" name="CuadroTexto 9">
            <a:extLst>
              <a:ext uri="{FF2B5EF4-FFF2-40B4-BE49-F238E27FC236}">
                <a16:creationId xmlns:a16="http://schemas.microsoft.com/office/drawing/2014/main" id="{F6F51702-444B-40A5-A82B-0F0A6AF8D2C5}"/>
              </a:ext>
            </a:extLst>
          </p:cNvPr>
          <p:cNvSpPr txBox="1"/>
          <p:nvPr/>
        </p:nvSpPr>
        <p:spPr>
          <a:xfrm>
            <a:off x="2702590" y="3827569"/>
            <a:ext cx="6786820" cy="707886"/>
          </a:xfrm>
          <a:prstGeom prst="rect">
            <a:avLst/>
          </a:prstGeom>
          <a:noFill/>
        </p:spPr>
        <p:txBody>
          <a:bodyPr wrap="square">
            <a:spAutoFit/>
          </a:bodyPr>
          <a:lstStyle/>
          <a:p>
            <a:pPr>
              <a:spcBef>
                <a:spcPts val="600"/>
              </a:spcBef>
            </a:pPr>
            <a:r>
              <a:rPr lang="en-US" sz="2000" b="1" noProof="0" dirty="0"/>
              <a:t>In addition, the work of spinners, seamstresses and tailors, carpenters, carvers, jewelers, etc. was needed.</a:t>
            </a: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139812"/>
            <a:ext cx="6786820" cy="707886"/>
          </a:xfrm>
          <a:prstGeom prst="rect">
            <a:avLst/>
          </a:prstGeom>
          <a:noFill/>
        </p:spPr>
        <p:txBody>
          <a:bodyPr wrap="square">
            <a:spAutoFit/>
          </a:bodyPr>
          <a:lstStyle/>
          <a:p>
            <a:pPr>
              <a:spcBef>
                <a:spcPts val="600"/>
              </a:spcBef>
            </a:pPr>
            <a:r>
              <a:rPr lang="en-US" sz="2000" b="1" noProof="0" dirty="0"/>
              <a:t>Where did all this come from? Much of it came from what Israel took from the Egyptians when they left (Ex. 11:2).</a:t>
            </a:r>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144278"/>
            <a:ext cx="6643255" cy="1015663"/>
          </a:xfrm>
          <a:prstGeom prst="rect">
            <a:avLst/>
          </a:prstGeom>
          <a:noFill/>
        </p:spPr>
        <p:txBody>
          <a:bodyPr wrap="square">
            <a:spAutoFit/>
          </a:bodyPr>
          <a:lstStyle/>
          <a:p>
            <a:pPr>
              <a:spcBef>
                <a:spcPts val="600"/>
              </a:spcBef>
            </a:pPr>
            <a:r>
              <a:rPr lang="en-US" sz="2000" b="1" noProof="0" dirty="0"/>
              <a:t>More than a ton of gold, about 3.75 tons of silver, and about 2.5 tons of bronze were used, as well as wood and various fabrics (Ex. 38:21-31).</a:t>
            </a:r>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4401205"/>
          </a:xfrm>
          <a:prstGeom prst="rect">
            <a:avLst/>
          </a:prstGeom>
          <a:noFill/>
        </p:spPr>
        <p:txBody>
          <a:bodyPr wrap="square">
            <a:spAutoFit/>
          </a:bodyPr>
          <a:lstStyle/>
          <a:p>
            <a:pPr>
              <a:spcBef>
                <a:spcPts val="600"/>
              </a:spcBef>
            </a:pPr>
            <a:r>
              <a:rPr lang="en-US" sz="2800" b="1" noProof="0" dirty="0">
                <a:latin typeface="Constantia" panose="02030602050306030303" pitchFamily="18" charset="0"/>
              </a:rPr>
              <a:t>“God has put men and women in possession of precious gifts. To different ones He has given different gifts. Not all have the same strength of character or the same depth of knowledge. But each one is to use his gifts in the Master’s service, however small this gift may seem to be. The faithful steward trades wisely on the goods entrusted to him.”</a:t>
            </a:r>
          </a:p>
        </p:txBody>
      </p:sp>
      <p:sp>
        <p:nvSpPr>
          <p:cNvPr id="4" name="CuadroTexto 3">
            <a:extLst>
              <a:ext uri="{FF2B5EF4-FFF2-40B4-BE49-F238E27FC236}">
                <a16:creationId xmlns:a16="http://schemas.microsoft.com/office/drawing/2014/main" id="{1DC2BB6C-E6B8-D6A9-9674-E91232D18192}"/>
              </a:ext>
            </a:extLst>
          </p:cNvPr>
          <p:cNvSpPr txBox="1"/>
          <p:nvPr/>
        </p:nvSpPr>
        <p:spPr>
          <a:xfrm>
            <a:off x="7337005" y="6162675"/>
            <a:ext cx="3649076" cy="338554"/>
          </a:xfrm>
          <a:prstGeom prst="rect">
            <a:avLst/>
          </a:prstGeom>
          <a:noFill/>
        </p:spPr>
        <p:txBody>
          <a:bodyPr wrap="none" rtlCol="0">
            <a:spAutoFit/>
          </a:bodyPr>
          <a:lstStyle/>
          <a:p>
            <a:pPr algn="r"/>
            <a:r>
              <a:rPr lang="en-US" sz="1600" b="1" noProof="0" dirty="0"/>
              <a:t>EGW (The Upward Look , December 31)</a:t>
            </a:r>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THE TABERNACLE</a:t>
            </a: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r>
              <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THE CONSTRUCTION</a:t>
            </a:r>
          </a:p>
        </p:txBody>
      </p:sp>
      <p:sp>
        <p:nvSpPr>
          <p:cNvPr id="5" name="CuadroTexto 4">
            <a:extLst>
              <a:ext uri="{FF2B5EF4-FFF2-40B4-BE49-F238E27FC236}">
                <a16:creationId xmlns:a16="http://schemas.microsoft.com/office/drawing/2014/main" id="{5BA863E9-DF38-B081-3158-2899208A0A8B}"/>
              </a:ext>
            </a:extLst>
          </p:cNvPr>
          <p:cNvSpPr txBox="1"/>
          <p:nvPr/>
        </p:nvSpPr>
        <p:spPr>
          <a:xfrm>
            <a:off x="2111028" y="653147"/>
            <a:ext cx="8508452" cy="646331"/>
          </a:xfrm>
          <a:prstGeom prst="rect">
            <a:avLst/>
          </a:prstGeom>
          <a:noFill/>
        </p:spPr>
        <p:txBody>
          <a:bodyPr wrap="square">
            <a:spAutoFit/>
          </a:bodyPr>
          <a:lstStyle/>
          <a:p>
            <a:pPr algn="ct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“Moses inspected the work and saw that they had done it just as the LORD had commanded. So Moses blessed them” </a:t>
            </a:r>
            <a:r>
              <a:rPr lang="en-US"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(Exodus 39:43)</a:t>
            </a: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rtlCol="0">
            <a:spAutoFit/>
          </a:bodyPr>
          <a:lstStyle/>
          <a:p>
            <a:pPr algn="ctr">
              <a:spcBef>
                <a:spcPts val="600"/>
              </a:spcBef>
            </a:pPr>
            <a:r>
              <a:rPr lang="en-US" sz="2000" b="1" noProof="0" dirty="0"/>
              <a:t>What elements were necessary for the Tabernacle of Meeting to fulfill its functions?</a:t>
            </a:r>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3870708789"/>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694</TotalTime>
  <Words>1553</Words>
  <Application>Microsoft Office PowerPoint</Application>
  <PresentationFormat>Panorámica</PresentationFormat>
  <Paragraphs>73</Paragraphs>
  <Slides>15</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15</vt:i4>
      </vt:variant>
    </vt:vector>
  </HeadingPairs>
  <TitlesOfParts>
    <vt:vector size="24" baseType="lpstr">
      <vt:lpstr>Arial</vt:lpstr>
      <vt:lpstr>Aptos Display</vt:lpstr>
      <vt:lpstr>Avenir Next LT Pro</vt:lpstr>
      <vt:lpstr>Aptos</vt:lpstr>
      <vt:lpstr>Constantia</vt:lpstr>
      <vt:lpstr>Comic Sans MS</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125</cp:revision>
  <dcterms:created xsi:type="dcterms:W3CDTF">2025-08-16T14:54:22Z</dcterms:created>
  <dcterms:modified xsi:type="dcterms:W3CDTF">2025-09-02T16:49:30Z</dcterms:modified>
</cp:coreProperties>
</file>