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03/08/2025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03/08/2025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03/08/2025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03/08/2025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03/08/2025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5" y="5283"/>
            <a:ext cx="8067675" cy="193899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 sz="6000" b="1" spc="1000" dirty="0">
                <a:ln w="0"/>
                <a:solidFill>
                  <a:schemeClr val="bg2">
                    <a:lumMod val="50000"/>
                  </a:schemeClr>
                </a:solidFill>
                <a:effectLst>
                  <a:reflection blurRad="6350" stA="53000" endA="300" endPos="35500" dir="5400000" sy="-90000" algn="bl" rotWithShape="0"/>
                </a:effectLst>
              </a:rPr>
              <a:t>APOSTASY</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6000" b="1" spc="1000" dirty="0">
                <a:ln w="0"/>
                <a:solidFill>
                  <a:srgbClr val="D6AD00"/>
                </a:solidFill>
                <a:effectLst>
                  <a:reflection blurRad="6350" stA="53000" endA="300" endPos="35500" dir="5400000" sy="-90000" algn="bl" rotWithShape="0"/>
                </a:effectLst>
              </a:rPr>
              <a:t>AND</a:t>
            </a:r>
            <a:r>
              <a:rPr lang="en" sz="60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6000" b="1" spc="1000" dirty="0">
                <a:ln w="0"/>
                <a:solidFill>
                  <a:schemeClr val="accent4">
                    <a:lumMod val="75000"/>
                  </a:schemeClr>
                </a:solidFill>
                <a:effectLst>
                  <a:reflection blurRad="6350" stA="53000" endA="300" endPos="35500" dir="5400000" sy="-90000" algn="bl" rotWithShape="0"/>
                </a:effectLst>
              </a:rPr>
              <a:t>INTERCESSION</a:t>
            </a: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en" sz="1600" b="1" dirty="0">
                <a:solidFill>
                  <a:srgbClr val="88703C"/>
                </a:solidFill>
              </a:rPr>
              <a:t>Lesson 11 for September 13, 2025</a:t>
            </a: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707886"/>
          </a:xfrm>
          <a:prstGeom prst="rect">
            <a:avLst/>
          </a:prstGeom>
          <a:noFill/>
        </p:spPr>
        <p:txBody>
          <a:bodyPr wrap="square">
            <a:spAutoFit/>
          </a:bodyPr>
          <a:lstStyle/>
          <a:p>
            <a:pPr algn="ctr"/>
            <a:r>
              <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BLOT ME OUT OF THE BOOK YOU HAVE WRITTEN</a:t>
            </a:r>
            <a:r>
              <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676572"/>
            <a:ext cx="9632340" cy="646331"/>
          </a:xfrm>
          <a:prstGeom prst="rect">
            <a:avLst/>
          </a:prstGeom>
          <a:noFill/>
        </p:spPr>
        <p:txBody>
          <a:bodyPr wrap="square">
            <a:spAutoFit/>
          </a:bodyPr>
          <a:lstStyle/>
          <a:p>
            <a:pPr algn="ct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But now, please forgive their sin—but if not, then blot me out of the                         book you have written</a:t>
            </a: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(Exodus 32:32 </a:t>
            </a:r>
            <a:r>
              <a:rPr lang="en" sz="1100" b="1" dirty="0">
                <a:solidFill>
                  <a:srgbClr val="FFFFCC"/>
                </a:solidFill>
                <a:effectLst>
                  <a:outerShdw blurRad="38100" dist="38100" dir="2700000" algn="tl">
                    <a:srgbClr val="000000">
                      <a:alpha val="43137"/>
                    </a:srgbClr>
                  </a:outerShdw>
                </a:effectLst>
                <a:latin typeface="Comic Sans MS" panose="030F0702030302020204" pitchFamily="66" charset="0"/>
              </a:rPr>
              <a:t>NIV</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636774" y="1461851"/>
            <a:ext cx="5555225" cy="1631216"/>
          </a:xfrm>
          <a:prstGeom prst="rect">
            <a:avLst/>
          </a:prstGeom>
          <a:noFill/>
        </p:spPr>
        <p:txBody>
          <a:bodyPr wrap="square" rtlCol="0">
            <a:spAutoFit/>
          </a:bodyPr>
          <a:lstStyle/>
          <a:p>
            <a:pPr>
              <a:spcBef>
                <a:spcPts val="600"/>
              </a:spcBef>
            </a:pPr>
            <a:r>
              <a:rPr lang="en" sz="2000" b="1" dirty="0"/>
              <a:t>With his first intercession, Moses prevented the destruction of the people. But it was clear that God could no longer bless them after this sin. Therefore, he decided to make a second intercession (Ex. 32:30).</a:t>
            </a: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873910"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258"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5032059"/>
            <a:ext cx="6022872" cy="1631216"/>
          </a:xfrm>
          <a:prstGeom prst="rect">
            <a:avLst/>
          </a:prstGeom>
          <a:noFill/>
        </p:spPr>
        <p:txBody>
          <a:bodyPr wrap="square">
            <a:spAutoFit/>
          </a:bodyPr>
          <a:lstStyle/>
          <a:p>
            <a:pPr>
              <a:spcBef>
                <a:spcPts val="600"/>
              </a:spcBef>
            </a:pPr>
            <a:r>
              <a:rPr lang="en" sz="2000" b="1" dirty="0"/>
              <a:t>This implied that God would take sin upon himself and bear it, paying its price: death (Isa. 53:6; </a:t>
            </a:r>
            <a:br>
              <a:rPr lang="en" sz="2000" b="1" dirty="0"/>
            </a:br>
            <a:r>
              <a:rPr lang="en" sz="2000" b="1" dirty="0"/>
              <a:t>Rom. 6:23). This is precisely what Jesus did on the cross. He took our sins upon himself so that he could die the death we deserved (1 Pet. 2:24).</a:t>
            </a:r>
          </a:p>
        </p:txBody>
      </p:sp>
      <p:sp>
        <p:nvSpPr>
          <p:cNvPr id="8" name="CuadroTexto 7">
            <a:extLst>
              <a:ext uri="{FF2B5EF4-FFF2-40B4-BE49-F238E27FC236}">
                <a16:creationId xmlns:a16="http://schemas.microsoft.com/office/drawing/2014/main" id="{BA8F4CBE-1DCE-A949-698A-CBDEB1F7E73F}"/>
              </a:ext>
            </a:extLst>
          </p:cNvPr>
          <p:cNvSpPr txBox="1"/>
          <p:nvPr/>
        </p:nvSpPr>
        <p:spPr>
          <a:xfrm>
            <a:off x="6636774" y="3093067"/>
            <a:ext cx="5555226" cy="1938992"/>
          </a:xfrm>
          <a:prstGeom prst="rect">
            <a:avLst/>
          </a:prstGeom>
          <a:noFill/>
        </p:spPr>
        <p:txBody>
          <a:bodyPr wrap="square">
            <a:spAutoFit/>
          </a:bodyPr>
          <a:lstStyle/>
          <a:p>
            <a:pPr>
              <a:spcBef>
                <a:spcPts val="600"/>
              </a:spcBef>
            </a:pPr>
            <a:r>
              <a:rPr lang="en" sz="2000" b="1" dirty="0"/>
              <a:t>Moses was willing to lose his own salvation if the people were not forgiven (Ex. 32:31-32). However, this was not a normal forgiveness Moses was asking for, for he did not use the usual Hebrew word for "forgive." He asked that God "bear" the people's sin.</a:t>
            </a:r>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481754" y="1441132"/>
            <a:ext cx="8710246" cy="5416868"/>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a:latin typeface="Constantia" panose="02030602050306030303" pitchFamily="18" charset="0"/>
              </a:rPr>
              <a:t>During this period of waiting, there was time for them to meditate upon the law of God which they had heard, and to prepare their hearts to receive the further revelations that He might make to them. They had none too much time for this work; and had they been thus seeking a clearer understanding of God’s requirements, and humbling their hearts before Him, they would have been shielded from temptation. But they did not do this, and they soon became careless, inattentive, and lawless. […]</a:t>
            </a:r>
          </a:p>
          <a:p>
            <a:pPr>
              <a:spcBef>
                <a:spcPts val="600"/>
              </a:spcBef>
            </a:pPr>
            <a:r>
              <a:rPr lang="en-US" sz="2400" b="1" dirty="0">
                <a:latin typeface="Constantia" panose="02030602050306030303" pitchFamily="18" charset="0"/>
              </a:rPr>
              <a:t>Feeling their helplessness in the absence of their leader, they returned to their old superstitions. […] The people desired some image to represent God, and to go before them in the place of Moses.”</a:t>
            </a:r>
          </a:p>
          <a:p>
            <a:pPr>
              <a:spcBef>
                <a:spcPts val="600"/>
              </a:spcBef>
            </a:pP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833927" y="411748"/>
            <a:ext cx="3806171" cy="338554"/>
          </a:xfrm>
          <a:prstGeom prst="rect">
            <a:avLst/>
          </a:prstGeom>
          <a:noFill/>
        </p:spPr>
        <p:txBody>
          <a:bodyPr wrap="none" rtlCol="0">
            <a:spAutoFit/>
          </a:bodyPr>
          <a:lstStyle/>
          <a:p>
            <a:pPr algn="r"/>
            <a:r>
              <a:rPr lang="en" sz="1600" b="1" dirty="0"/>
              <a:t>EGW (Patriarchs and Prophets, p. 315)</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39925"/>
            <a:ext cx="4712366" cy="369331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Then Moses returned to the Lord and said, ‘Oh, these people have committed a great sin, and have made for themselves a god of gold! Yet now, if You will forgive their sin—but if not, I pray, blot me out of Your book which You have written’</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Exodus</a:t>
            </a:r>
            <a:r>
              <a:rPr kumimoji="0" lang="es-ES"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32:31, 32, </a:t>
            </a:r>
            <a:r>
              <a:rPr kumimoji="0" lang="es-ES" sz="1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NKJV</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rgbClr val="1043CE"/>
                </a:solidFill>
              </a:rPr>
              <a:t>Apostasy:</a:t>
            </a:r>
          </a:p>
          <a:p>
            <a:pPr lvl="1">
              <a:spcBef>
                <a:spcPts val="600"/>
              </a:spcBef>
            </a:pPr>
            <a:r>
              <a:rPr lang="en" sz="2000" b="1" dirty="0"/>
              <a:t>Aaron's weakness (Exodus 32:1-5)</a:t>
            </a:r>
          </a:p>
          <a:p>
            <a:pPr lvl="1">
              <a:spcBef>
                <a:spcPts val="600"/>
              </a:spcBef>
            </a:pPr>
            <a:r>
              <a:rPr lang="en" sz="2000" b="1" dirty="0"/>
              <a:t>The Feast of the Calf (Exodus 32:6)</a:t>
            </a:r>
          </a:p>
          <a:p>
            <a:pPr lvl="1">
              <a:spcBef>
                <a:spcPts val="600"/>
              </a:spcBef>
            </a:pPr>
            <a:r>
              <a:rPr lang="en" sz="2000" b="1" dirty="0"/>
              <a:t>The corruption of idolatry (Exodus 32:7-8)</a:t>
            </a:r>
          </a:p>
          <a:p>
            <a:pPr>
              <a:spcBef>
                <a:spcPts val="1800"/>
              </a:spcBef>
            </a:pPr>
            <a:r>
              <a:rPr lang="en" sz="2000" b="1" dirty="0">
                <a:solidFill>
                  <a:srgbClr val="3DA60E"/>
                </a:solidFill>
              </a:rPr>
              <a:t>Intercession:</a:t>
            </a:r>
          </a:p>
          <a:p>
            <a:pPr lvl="1">
              <a:spcBef>
                <a:spcPts val="600"/>
              </a:spcBef>
            </a:pPr>
            <a:r>
              <a:rPr lang="en" sz="2000" b="1" dirty="0"/>
              <a:t>“</a:t>
            </a:r>
            <a:r>
              <a:rPr lang="en-US" sz="2000" b="1" dirty="0"/>
              <a:t>Turn from your fierce anger</a:t>
            </a:r>
            <a:r>
              <a:rPr lang="en" sz="2000" b="1" dirty="0"/>
              <a:t>!” (Exodus 32:9-29)</a:t>
            </a:r>
          </a:p>
          <a:p>
            <a:pPr lvl="1">
              <a:spcBef>
                <a:spcPts val="600"/>
              </a:spcBef>
            </a:pPr>
            <a:r>
              <a:rPr lang="en" sz="2000" b="1" dirty="0"/>
              <a:t>“Blot me out of the book you have written!” (Exodus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295275" y="166628"/>
            <a:ext cx="7134224" cy="707886"/>
          </a:xfrm>
          <a:prstGeom prst="rect">
            <a:avLst/>
          </a:prstGeom>
          <a:noFill/>
        </p:spPr>
        <p:txBody>
          <a:bodyPr wrap="square">
            <a:spAutoFit/>
          </a:bodyPr>
          <a:lstStyle/>
          <a:p>
            <a:pPr>
              <a:spcBef>
                <a:spcPts val="600"/>
              </a:spcBef>
            </a:pPr>
            <a:r>
              <a:rPr lang="en" sz="2000" b="1" dirty="0"/>
              <a:t>“</a:t>
            </a:r>
            <a:r>
              <a:rPr lang="en-US" sz="2000" b="1" dirty="0"/>
              <a:t>They have been quick to turn away from what I commanded them</a:t>
            </a:r>
            <a:r>
              <a:rPr lang="en" sz="2000" b="1" dirty="0"/>
              <a:t>” (Ex. 32:8 </a:t>
            </a:r>
            <a:r>
              <a:rPr lang="en" sz="1600" b="1" dirty="0"/>
              <a:t>NIV</a:t>
            </a:r>
            <a:r>
              <a:rPr lang="en" sz="2000" b="1" dirty="0"/>
              <a:t>).</a:t>
            </a: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899680"/>
            <a:ext cx="7341873" cy="1323439"/>
          </a:xfrm>
          <a:prstGeom prst="rect">
            <a:avLst/>
          </a:prstGeom>
          <a:noFill/>
        </p:spPr>
        <p:txBody>
          <a:bodyPr wrap="square">
            <a:spAutoFit/>
          </a:bodyPr>
          <a:lstStyle/>
          <a:p>
            <a:pPr>
              <a:spcBef>
                <a:spcPts val="600"/>
              </a:spcBef>
            </a:pPr>
            <a:r>
              <a:rPr lang="en" sz="2000" b="1" dirty="0"/>
              <a:t>In the face of this apostasy, God asked Moses for permission to destroy Israel and make it a new nation (Ex. 32:10). Despite the people's apostasy, Moses twice interceded before God to request the forgiveness they did not deserve.</a:t>
            </a:r>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879266"/>
            <a:ext cx="7134223" cy="1015663"/>
          </a:xfrm>
          <a:prstGeom prst="rect">
            <a:avLst/>
          </a:prstGeom>
          <a:noFill/>
        </p:spPr>
        <p:txBody>
          <a:bodyPr wrap="square">
            <a:spAutoFit/>
          </a:bodyPr>
          <a:lstStyle/>
          <a:p>
            <a:pPr>
              <a:spcBef>
                <a:spcPts val="600"/>
              </a:spcBef>
            </a:pPr>
            <a:r>
              <a:rPr lang="en" sz="2000" b="1" dirty="0"/>
              <a:t>Shortly after receiving the Ten Commandments, and being told again that they should not make idols (Ex. 20:23), Israel made a golden calf to worship.</a:t>
            </a: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 sz="9600" b="1" dirty="0">
                <a:ln w="6600">
                  <a:solidFill>
                    <a:schemeClr val="accent2"/>
                  </a:solidFill>
                  <a:prstDash val="solid"/>
                </a:ln>
                <a:solidFill>
                  <a:srgbClr val="FFFFFF"/>
                </a:solidFill>
                <a:effectLst>
                  <a:outerShdw dist="38100" dir="2700000" algn="tl" rotWithShape="0">
                    <a:schemeClr val="accent2"/>
                  </a:outerShdw>
                </a:effectLst>
              </a:rPr>
              <a:t>APOSTASY</a:t>
            </a: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chemeClr val="accent3"/>
                </a:solidFill>
              </a:rPr>
              <a:t>AARON'S WEAKNESS</a:t>
            </a:r>
          </a:p>
        </p:txBody>
      </p:sp>
      <p:sp>
        <p:nvSpPr>
          <p:cNvPr id="5" name="CuadroTexto 4">
            <a:extLst>
              <a:ext uri="{FF2B5EF4-FFF2-40B4-BE49-F238E27FC236}">
                <a16:creationId xmlns:a16="http://schemas.microsoft.com/office/drawing/2014/main" id="{FBE8A239-CB95-4A3E-4132-30D28B2E7C54}"/>
              </a:ext>
            </a:extLst>
          </p:cNvPr>
          <p:cNvSpPr txBox="1"/>
          <p:nvPr/>
        </p:nvSpPr>
        <p:spPr>
          <a:xfrm>
            <a:off x="415404" y="605431"/>
            <a:ext cx="8393908"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a:t>
            </a:r>
            <a:r>
              <a:rPr lang="en-US" b="1" dirty="0">
                <a:solidFill>
                  <a:schemeClr val="accent6">
                    <a:lumMod val="75000"/>
                  </a:schemeClr>
                </a:solidFill>
                <a:latin typeface="Comic Sans MS" panose="030F0702030302020204" pitchFamily="66" charset="0"/>
              </a:rPr>
              <a:t>When Aaron saw this, he built an altar in front of the calf and announced, ‘Tomorrow there will be a festival to the Lord’ </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(Exodus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323439"/>
          </a:xfrm>
          <a:prstGeom prst="rect">
            <a:avLst/>
          </a:prstGeom>
          <a:noFill/>
        </p:spPr>
        <p:txBody>
          <a:bodyPr wrap="square" rtlCol="0">
            <a:spAutoFit/>
          </a:bodyPr>
          <a:lstStyle/>
          <a:p>
            <a:pPr>
              <a:spcBef>
                <a:spcPts val="600"/>
              </a:spcBef>
            </a:pPr>
            <a:r>
              <a:rPr lang="en" sz="2000" b="1" dirty="0"/>
              <a:t>Although the Hebrew word </a:t>
            </a:r>
            <a:r>
              <a:rPr lang="en" sz="2000" b="1" i="1" dirty="0"/>
              <a:t>elohim </a:t>
            </a:r>
            <a:r>
              <a:rPr lang="en" sz="2000" b="1" dirty="0"/>
              <a:t>is the plural of “god,” it is commonly used to refer to the one God: “I am Jehovah your God [</a:t>
            </a:r>
            <a:r>
              <a:rPr lang="en" sz="2000" b="1" i="1" dirty="0"/>
              <a:t>elohim</a:t>
            </a:r>
            <a:r>
              <a:rPr lang="en" sz="2000" b="1" dirty="0"/>
              <a:t>], who brought you out of the land of Egypt” (Ex. 20:2).</a:t>
            </a: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4146943"/>
            <a:ext cx="5283132" cy="1015663"/>
          </a:xfrm>
          <a:prstGeom prst="rect">
            <a:avLst/>
          </a:prstGeom>
          <a:noFill/>
        </p:spPr>
        <p:txBody>
          <a:bodyPr wrap="square">
            <a:spAutoFit/>
          </a:bodyPr>
          <a:lstStyle/>
          <a:p>
            <a:pPr>
              <a:spcBef>
                <a:spcPts val="600"/>
              </a:spcBef>
            </a:pPr>
            <a:r>
              <a:rPr lang="en" sz="2000" b="1" dirty="0"/>
              <a:t>Aaron's initial hesitation in attempting to negotiate with the people (Ex. 32:2) led him to lead the apostasy rather than eradicate it.</a:t>
            </a:r>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111586"/>
            <a:ext cx="5761890" cy="1631216"/>
          </a:xfrm>
          <a:prstGeom prst="rect">
            <a:avLst/>
          </a:prstGeom>
          <a:noFill/>
        </p:spPr>
        <p:txBody>
          <a:bodyPr wrap="square">
            <a:spAutoFit/>
          </a:bodyPr>
          <a:lstStyle/>
          <a:p>
            <a:pPr>
              <a:spcBef>
                <a:spcPts val="600"/>
              </a:spcBef>
            </a:pPr>
            <a:r>
              <a:rPr lang="en" sz="2000" b="1" dirty="0"/>
              <a:t>Instead of reminding them of the prohibition against making idols, Aaron made them a golden calf, and declared, </a:t>
            </a:r>
            <a:r>
              <a:rPr lang="en-US" sz="2000" b="1" dirty="0"/>
              <a:t>“This is your god </a:t>
            </a:r>
            <a:r>
              <a:rPr lang="en" sz="2000" b="1" dirty="0"/>
              <a:t>[</a:t>
            </a:r>
            <a:r>
              <a:rPr lang="en" sz="2000" b="1" i="1" dirty="0"/>
              <a:t>elohim</a:t>
            </a:r>
            <a:r>
              <a:rPr lang="en" sz="2000" b="1" dirty="0"/>
              <a:t>] </a:t>
            </a:r>
            <a:r>
              <a:rPr lang="en-US" sz="2000" b="1" dirty="0"/>
              <a:t>O Israel, who brought you up from the land of Egypt</a:t>
            </a:r>
            <a:r>
              <a:rPr lang="en" sz="2000" b="1" dirty="0"/>
              <a:t>!” (Ex. 32:4 </a:t>
            </a:r>
            <a:r>
              <a:rPr lang="en" sz="1600" b="1" dirty="0"/>
              <a:t>MEV</a:t>
            </a:r>
            <a:r>
              <a:rPr lang="en" sz="2000" b="1" dirty="0"/>
              <a:t>).</a:t>
            </a:r>
          </a:p>
        </p:txBody>
      </p:sp>
      <p:sp>
        <p:nvSpPr>
          <p:cNvPr id="7" name="CuadroTexto 6">
            <a:extLst>
              <a:ext uri="{FF2B5EF4-FFF2-40B4-BE49-F238E27FC236}">
                <a16:creationId xmlns:a16="http://schemas.microsoft.com/office/drawing/2014/main" id="{0AD7A2A0-1F61-5B17-083B-206CA99D6ED1}"/>
              </a:ext>
            </a:extLst>
          </p:cNvPr>
          <p:cNvSpPr txBox="1"/>
          <p:nvPr/>
        </p:nvSpPr>
        <p:spPr>
          <a:xfrm>
            <a:off x="2457448" y="2566747"/>
            <a:ext cx="6657242" cy="1631216"/>
          </a:xfrm>
          <a:prstGeom prst="rect">
            <a:avLst/>
          </a:prstGeom>
          <a:noFill/>
        </p:spPr>
        <p:txBody>
          <a:bodyPr wrap="square">
            <a:spAutoFit/>
          </a:bodyPr>
          <a:lstStyle/>
          <a:p>
            <a:pPr>
              <a:spcBef>
                <a:spcPts val="600"/>
              </a:spcBef>
            </a:pPr>
            <a:r>
              <a:rPr lang="en" sz="2000" b="1" dirty="0"/>
              <a:t>In Moses' absence, the people asked Aaron to make them a visible </a:t>
            </a:r>
            <a:r>
              <a:rPr lang="en" sz="2000" b="1" i="1" dirty="0"/>
              <a:t>elohim </a:t>
            </a:r>
            <a:r>
              <a:rPr lang="en" sz="2000" b="1" dirty="0"/>
              <a:t>whom they could worship. </a:t>
            </a:r>
            <a:br>
              <a:rPr lang="es-ES" sz="2000" b="1" dirty="0"/>
            </a:br>
            <a:r>
              <a:rPr lang="en" sz="2000" b="1" dirty="0"/>
              <a:t>(Ex. 32:1). They had soon forgotten the commandments they had received and their commitment to obey them (Ex. 24:7).</a:t>
            </a: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FEAST OF THE CALF</a:t>
            </a: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12266"/>
            <a:ext cx="782002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en-US" b="1" dirty="0">
                <a:solidFill>
                  <a:schemeClr val="accent5"/>
                </a:solidFill>
                <a:latin typeface="Comic Sans MS" panose="030F0702030302020204" pitchFamily="66" charset="0"/>
              </a:rPr>
              <a:t>So the next day the people rose early and sacrificed burnt offerings and presented fellowship offerings. Afterward they sat down to eat and drink and got up to indulge in revelry</a:t>
            </a:r>
            <a:r>
              <a:rPr lang="en" b="1" dirty="0">
                <a:solidFill>
                  <a:schemeClr val="accent5"/>
                </a:solidFill>
                <a:latin typeface="Comic Sans MS" panose="030F0702030302020204" pitchFamily="66" charset="0"/>
              </a:rPr>
              <a:t>” </a:t>
            </a:r>
            <a:r>
              <a:rPr lang="en" sz="1400" b="1" dirty="0">
                <a:solidFill>
                  <a:schemeClr val="accent5"/>
                </a:solidFill>
                <a:latin typeface="Comic Sans MS" panose="030F0702030302020204" pitchFamily="66" charset="0"/>
              </a:rPr>
              <a:t>(Exodus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1015663"/>
          </a:xfrm>
          <a:prstGeom prst="rect">
            <a:avLst/>
          </a:prstGeom>
          <a:noFill/>
        </p:spPr>
        <p:txBody>
          <a:bodyPr wrap="square">
            <a:spAutoFit/>
          </a:bodyPr>
          <a:lstStyle/>
          <a:p>
            <a:pPr>
              <a:spcBef>
                <a:spcPts val="600"/>
              </a:spcBef>
            </a:pPr>
            <a:r>
              <a:rPr lang="en" sz="2000" b="1" dirty="0"/>
              <a:t>By making an idol in the shape of a calf, the Israelites reduced the Almighty God to the image of an animal, worshipping the creature instead of the Creator (Rom. 1:23).</a:t>
            </a: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1015663"/>
          </a:xfrm>
          <a:prstGeom prst="rect">
            <a:avLst/>
          </a:prstGeom>
          <a:noFill/>
        </p:spPr>
        <p:txBody>
          <a:bodyPr wrap="square">
            <a:spAutoFit/>
          </a:bodyPr>
          <a:lstStyle/>
          <a:p>
            <a:pPr>
              <a:spcBef>
                <a:spcPts val="600"/>
              </a:spcBef>
            </a:pPr>
            <a:r>
              <a:rPr lang="en" sz="2000" b="1" dirty="0"/>
              <a:t>In fact, they turned from worshipping God to worshipping demons (Deut. 32:17). While they were worshipping God, they grew morally, for they became like God.</a:t>
            </a: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842676"/>
            <a:ext cx="8538591" cy="1015663"/>
          </a:xfrm>
          <a:prstGeom prst="rect">
            <a:avLst/>
          </a:prstGeom>
          <a:noFill/>
        </p:spPr>
        <p:txBody>
          <a:bodyPr wrap="square">
            <a:spAutoFit/>
          </a:bodyPr>
          <a:lstStyle/>
          <a:p>
            <a:pPr>
              <a:spcBef>
                <a:spcPts val="600"/>
              </a:spcBef>
            </a:pPr>
            <a:r>
              <a:rPr lang="en" sz="2000" b="1" dirty="0"/>
              <a:t>When we do not give our hearts to the Creator, but instead serve some other idol (and there are many), sooner or later it will lead us to moral degradation.</a:t>
            </a:r>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481514"/>
            <a:ext cx="3729609" cy="1323439"/>
          </a:xfrm>
          <a:prstGeom prst="rect">
            <a:avLst/>
          </a:prstGeom>
          <a:noFill/>
        </p:spPr>
        <p:txBody>
          <a:bodyPr wrap="square">
            <a:spAutoFit/>
          </a:bodyPr>
          <a:lstStyle/>
          <a:p>
            <a:r>
              <a:rPr lang="en" sz="2000" b="1" dirty="0"/>
              <a:t>By worshipping demons, they began to degrade themselves, for they resembled the demons they worshipped.</a:t>
            </a:r>
            <a:endParaRPr lang="es-ES" sz="2000"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1015663"/>
          </a:xfrm>
          <a:prstGeom prst="rect">
            <a:avLst/>
          </a:prstGeom>
          <a:noFill/>
        </p:spPr>
        <p:txBody>
          <a:bodyPr wrap="square">
            <a:spAutoFit/>
          </a:bodyPr>
          <a:lstStyle/>
          <a:p>
            <a:pPr>
              <a:spcBef>
                <a:spcPts val="600"/>
              </a:spcBef>
            </a:pPr>
            <a:r>
              <a:rPr lang="en" sz="2000" b="1" dirty="0"/>
              <a:t>They irrationally thought that a carved image would be capable of leading them. They may even have thought that </a:t>
            </a:r>
            <a:r>
              <a:rPr lang="en" sz="2000" b="1" i="1" dirty="0"/>
              <a:t>elohim </a:t>
            </a:r>
            <a:r>
              <a:rPr lang="en" sz="2000" b="1" dirty="0"/>
              <a:t>himself  had become a calf! (Exod. 32:24)</a:t>
            </a: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en" sz="4400" b="1" spc="50" dirty="0">
                <a:ln w="0"/>
                <a:solidFill>
                  <a:schemeClr val="bg1"/>
                </a:solidFill>
                <a:effectLst>
                  <a:innerShdw blurRad="63500" dist="50800" dir="13500000">
                    <a:srgbClr val="000000">
                      <a:alpha val="50000"/>
                    </a:srgbClr>
                  </a:innerShdw>
                </a:effectLst>
              </a:rPr>
              <a:t>THE CORRUPTION OF IDOLATRY</a:t>
            </a: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Then the Lord said to Moses, “Go down, because your people, whom you brought up out of Egypt, have become corrupt</a:t>
            </a: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(Exodus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94328"/>
            <a:ext cx="7609845" cy="1015663"/>
          </a:xfrm>
          <a:prstGeom prst="rect">
            <a:avLst/>
          </a:prstGeom>
          <a:noFill/>
        </p:spPr>
        <p:txBody>
          <a:bodyPr wrap="square" rtlCol="0">
            <a:spAutoFit/>
          </a:bodyPr>
          <a:lstStyle/>
          <a:p>
            <a:pPr>
              <a:spcBef>
                <a:spcPts val="600"/>
              </a:spcBef>
            </a:pPr>
            <a:r>
              <a:rPr lang="en" sz="2000" b="1" dirty="0"/>
              <a:t>To bow down before an image (even if it represents God Himself, Christ, or His saints) is to disobey God's Law (Ex. 20:3-6) and, therefore, to enter into sin and corruption.</a:t>
            </a: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751178"/>
            <a:ext cx="5605283" cy="1015663"/>
          </a:xfrm>
          <a:prstGeom prst="rect">
            <a:avLst/>
          </a:prstGeom>
          <a:noFill/>
        </p:spPr>
        <p:txBody>
          <a:bodyPr wrap="square">
            <a:spAutoFit/>
          </a:bodyPr>
          <a:lstStyle/>
          <a:p>
            <a:pPr>
              <a:spcBef>
                <a:spcPts val="600"/>
              </a:spcBef>
            </a:pPr>
            <a:r>
              <a:rPr lang="en" sz="2000" b="1" dirty="0"/>
              <a:t>What idols do we worship? You can make your own list. Some suggestions: pride, money, power, sex, food, work, social media…</a:t>
            </a: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30" y="2368865"/>
            <a:ext cx="7609844" cy="1323439"/>
          </a:xfrm>
          <a:prstGeom prst="rect">
            <a:avLst/>
          </a:prstGeom>
          <a:noFill/>
        </p:spPr>
        <p:txBody>
          <a:bodyPr wrap="square">
            <a:spAutoFit/>
          </a:bodyPr>
          <a:lstStyle/>
          <a:p>
            <a:pPr>
              <a:spcBef>
                <a:spcPts val="600"/>
              </a:spcBef>
            </a:pPr>
            <a:r>
              <a:rPr lang="en" sz="2000" b="1" dirty="0"/>
              <a:t>What is 21st-century idolatry? Idolatry is worshipping something that replaces God. An idol is anything that captures our imagination, affection, time, and mind more than God, and that enslaves our thinking.</a:t>
            </a: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4825716"/>
            <a:ext cx="5605283" cy="1938992"/>
          </a:xfrm>
          <a:prstGeom prst="rect">
            <a:avLst/>
          </a:prstGeom>
          <a:noFill/>
        </p:spPr>
        <p:txBody>
          <a:bodyPr wrap="square">
            <a:spAutoFit/>
          </a:bodyPr>
          <a:lstStyle/>
          <a:p>
            <a:pPr>
              <a:spcBef>
                <a:spcPts val="600"/>
              </a:spcBef>
            </a:pPr>
            <a:r>
              <a:rPr lang="en" sz="2000" b="1" dirty="0"/>
              <a:t>What does worshiping these idols entail? Our personality, way of thinking, emotions, and even our social life are transformed. We exchange authentic relationships with God for hollow and meaningless interactions that cannot save us.</a:t>
            </a: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en" sz="9600" b="1" dirty="0">
                <a:ln w="6600">
                  <a:solidFill>
                    <a:srgbClr val="ED8F52"/>
                  </a:solidFill>
                  <a:prstDash val="solid"/>
                </a:ln>
                <a:solidFill>
                  <a:srgbClr val="FFFFFF"/>
                </a:solidFill>
                <a:effectLst>
                  <a:outerShdw dist="38100" dir="2700000" algn="tl" rotWithShape="0">
                    <a:srgbClr val="ED8F52"/>
                  </a:outerShdw>
                </a:effectLst>
              </a:rPr>
              <a:t>INTERCESSION</a:t>
            </a: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53156"/>
            <a:ext cx="12192000"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“TURN FROM YOUR FIERCE ANGER!”</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675798"/>
            <a:ext cx="10144125" cy="923330"/>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Why should the Egyptians say, ‘It was with evil intent that he brought them out, to kill them in the mountains and to wipe them off the face of the earth’? Turn from your fierce anger; relent and do not bring disaster on your people</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(Exodus 32:12 </a:t>
            </a:r>
            <a:r>
              <a:rPr lang="en" sz="11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NIV</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550037"/>
            <a:ext cx="5820698"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God told Moses that “</a:t>
            </a:r>
            <a:r>
              <a:rPr lang="en-US" sz="2000" b="1" dirty="0">
                <a:solidFill>
                  <a:schemeClr val="bg1"/>
                </a:solidFill>
                <a:effectLst>
                  <a:glow rad="127000">
                    <a:srgbClr val="771101"/>
                  </a:glow>
                  <a:outerShdw blurRad="38100" dist="38100" dir="2700000" algn="tl">
                    <a:srgbClr val="000000">
                      <a:alpha val="43137"/>
                    </a:srgbClr>
                  </a:outerShdw>
                </a:effectLst>
              </a:rPr>
              <a:t>Because YOUR people, whom YOU brought up out of Egypt, have become corrupt.</a:t>
            </a:r>
            <a:r>
              <a:rPr lang="en" sz="2000" b="1" dirty="0">
                <a:solidFill>
                  <a:schemeClr val="bg1"/>
                </a:solidFill>
                <a:effectLst>
                  <a:glow rad="127000">
                    <a:srgbClr val="771101"/>
                  </a:glow>
                  <a:outerShdw blurRad="38100" dist="38100" dir="2700000" algn="tl">
                    <a:srgbClr val="000000">
                      <a:alpha val="43137"/>
                    </a:srgbClr>
                  </a:outerShdw>
                </a:effectLst>
              </a:rPr>
              <a:t>” (Ex. 32:7).</a:t>
            </a: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158296"/>
            <a:ext cx="6960071" cy="1938992"/>
          </a:xfrm>
          <a:prstGeom prst="rect">
            <a:avLst/>
          </a:prstGeom>
          <a:noFill/>
        </p:spPr>
        <p:txBody>
          <a:bodyPr wrap="square">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God’s wrath was just, but Moses knew that “mercy triumphs over judgment” (James 2:13). After interceding for Israel, and confident that God had appeased his anger, he (angry) descended from the mountain (Ex. 32:12-15). Seeing the apostasy, he broke the symbol of the covenant: the stone tablets (Ex. 32:19).</a:t>
            </a: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546390"/>
            <a:ext cx="5820698" cy="1631216"/>
          </a:xfrm>
          <a:prstGeom prst="rect">
            <a:avLst/>
          </a:prstGeom>
          <a:noFill/>
        </p:spPr>
        <p:txBody>
          <a:bodyPr wrap="square">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Moses reacted appropriately: “They are not my people, but yours; it was not I who brought them out, but you” (Ex. 32:11). God was asking him to let him destroy Israel (Exod. 32:10), but Moses refused to grant such permission.</a:t>
            </a: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077977"/>
            <a:ext cx="7577464" cy="707886"/>
          </a:xfrm>
          <a:prstGeom prst="rect">
            <a:avLst/>
          </a:prstGeom>
          <a:noFill/>
        </p:spPr>
        <p:txBody>
          <a:bodyPr wrap="square">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After listening to his brother's weak excuses, Moses acted decisively to stop the rampage (Ex. 32:20-28).</a:t>
            </a: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556</TotalTime>
  <Words>1385</Words>
  <Application>Microsoft Office PowerPoint</Application>
  <PresentationFormat>Panorámica</PresentationFormat>
  <Paragraphs>50</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Comic Sans MS</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110</cp:revision>
  <dcterms:created xsi:type="dcterms:W3CDTF">2025-08-02T14:02:20Z</dcterms:created>
  <dcterms:modified xsi:type="dcterms:W3CDTF">2025-08-03T19:24:44Z</dcterms:modified>
</cp:coreProperties>
</file>