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en" sz="2000" b="1" dirty="0">
              <a:effectLst>
                <a:outerShdw blurRad="38100" dist="38100" dir="2700000" algn="tl">
                  <a:srgbClr val="000000">
                    <a:alpha val="43137"/>
                  </a:srgbClr>
                </a:outerShdw>
              </a:effectLst>
            </a:rPr>
            <a:t>God tells Israel what to do</a:t>
          </a:r>
          <a:endParaRPr lang="es-ES" sz="20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en" sz="1800" b="1" dirty="0"/>
            <a:t>Hear his voice, so that God may be the enemy of his enemies </a:t>
          </a:r>
          <a:br>
            <a:rPr lang="es-ES" sz="1800" b="1" dirty="0"/>
          </a:br>
          <a:r>
            <a:rPr lang="en" sz="1800" b="1" dirty="0"/>
            <a:t>(23:21-22)</a:t>
          </a:r>
          <a:endParaRPr lang="es-ES" sz="1800"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en" sz="1800" b="1" dirty="0"/>
            <a:t>Serve only God, so that He may remove all sickness                  (23:24-26)</a:t>
          </a:r>
          <a:endParaRPr lang="es-ES" sz="1800"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en" sz="1750" b="1" dirty="0"/>
            <a:t>Not to make any alliance with the Canaanites, so as not to worship their gods               </a:t>
          </a:r>
          <a:r>
            <a:rPr lang="en" sz="1800" b="1" dirty="0"/>
            <a:t>(23:32-33)</a:t>
          </a:r>
          <a:endParaRPr lang="es-ES" sz="1800"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en" sz="2000" b="1" dirty="0">
              <a:effectLst>
                <a:outerShdw blurRad="38100" dist="38100" dir="2700000" algn="tl">
                  <a:srgbClr val="000000">
                    <a:alpha val="43137"/>
                  </a:srgbClr>
                </a:outerShdw>
              </a:effectLst>
            </a:rPr>
            <a:t>God tells Israel what He is going to do</a:t>
          </a:r>
          <a:endParaRPr lang="es-ES" sz="20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en" sz="1800" b="1" dirty="0"/>
            <a:t>He will send His Angel to guard them and bring them in [protection] (23:20)</a:t>
          </a:r>
          <a:endParaRPr lang="es-ES" sz="1800"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en" sz="1800" b="1" dirty="0"/>
            <a:t>The Angel will go before them and bring them to Canaan [direction] (23:23)</a:t>
          </a:r>
          <a:endParaRPr lang="es-ES" sz="1800"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en" sz="1800" b="1"/>
            <a:t>He will send terror to the inhabitants (23:27)</a:t>
          </a:r>
          <a:endParaRPr lang="es-ES" sz="180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en" sz="1800" b="1" dirty="0"/>
            <a:t>He will send the wasp to drive them out (23:28)</a:t>
          </a:r>
          <a:endParaRPr lang="es-ES" sz="1800"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en" sz="1800" b="1" dirty="0"/>
            <a:t>He will drive them out gradually (23:29-30)</a:t>
          </a:r>
          <a:endParaRPr lang="es-ES" sz="1800" dirty="0"/>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en" sz="1800" b="1" dirty="0"/>
            <a:t>He will hand them over to Israel until they dominate from the Mediterranean to the Euphrates (23:31)</a:t>
          </a:r>
          <a:endParaRPr lang="es-ES" sz="1800"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52249"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God tells Israel what to do</a:t>
          </a:r>
          <a:endParaRPr lang="es-ES" sz="2000" kern="1200" dirty="0">
            <a:effectLst>
              <a:outerShdw blurRad="38100" dist="38100" dir="2700000" algn="tl">
                <a:srgbClr val="000000">
                  <a:alpha val="43137"/>
                </a:srgbClr>
              </a:outerShdw>
            </a:effectLst>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Hear his voice, so that God may be the enemy of his enemies </a:t>
          </a:r>
          <a:br>
            <a:rPr lang="es-ES" sz="1800" b="1" kern="1200" dirty="0"/>
          </a:br>
          <a:r>
            <a:rPr lang="en" sz="1800" b="1" kern="1200" dirty="0"/>
            <a:t>(23:21-22)</a:t>
          </a:r>
          <a:endParaRPr lang="es-ES" sz="1800" kern="1200" dirty="0"/>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Serve only God, so that He may remove all sickness                  (23:24-26)</a:t>
          </a:r>
          <a:endParaRPr lang="es-ES" sz="1800" kern="1200" dirty="0"/>
        </a:p>
      </dsp:txBody>
      <dsp:txXfrm>
        <a:off x="494546" y="2350573"/>
        <a:ext cx="1868874" cy="1290142"/>
      </dsp:txXfrm>
    </dsp:sp>
    <dsp:sp modelId="{2CAC2AF5-3F99-4D75-A510-79A9E815886C}">
      <dsp:nvSpPr>
        <dsp:cNvPr id="0" name=""/>
        <dsp:cNvSpPr/>
      </dsp:nvSpPr>
      <dsp:spPr>
        <a:xfrm>
          <a:off x="228689" y="686251"/>
          <a:ext cx="225719" cy="3838679"/>
        </a:xfrm>
        <a:custGeom>
          <a:avLst/>
          <a:gdLst/>
          <a:ahLst/>
          <a:cxnLst/>
          <a:rect l="0" t="0" r="0" b="0"/>
          <a:pathLst>
            <a:path>
              <a:moveTo>
                <a:pt x="0" y="0"/>
              </a:moveTo>
              <a:lnTo>
                <a:pt x="0" y="3838679"/>
              </a:lnTo>
              <a:lnTo>
                <a:pt x="225719" y="38386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949150" cy="1472492"/>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777875">
            <a:lnSpc>
              <a:spcPct val="90000"/>
            </a:lnSpc>
            <a:spcBef>
              <a:spcPct val="0"/>
            </a:spcBef>
            <a:spcAft>
              <a:spcPct val="35000"/>
            </a:spcAft>
            <a:buNone/>
          </a:pPr>
          <a:r>
            <a:rPr lang="en" sz="1750" b="1" kern="1200" dirty="0"/>
            <a:t>Not to make any alliance with the Canaanites, so as not to worship their gods               </a:t>
          </a:r>
          <a:r>
            <a:rPr lang="en" sz="1800" b="1" kern="1200" dirty="0"/>
            <a:t>(23:32-33)</a:t>
          </a:r>
          <a:endParaRPr lang="es-ES" sz="1800" kern="1200" dirty="0"/>
        </a:p>
      </dsp:txBody>
      <dsp:txXfrm>
        <a:off x="497536" y="3831812"/>
        <a:ext cx="1862894" cy="1386236"/>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God tells Israel what He is going to do</a:t>
          </a:r>
          <a:endParaRPr lang="es-ES" sz="2000" kern="1200" dirty="0">
            <a:effectLst>
              <a:outerShdw blurRad="38100" dist="38100" dir="2700000" algn="tl">
                <a:srgbClr val="000000">
                  <a:alpha val="43137"/>
                </a:srgbClr>
              </a:outerShdw>
            </a:effectLst>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He will send His Angel to guard them and bring them in [protection] (23:20)</a:t>
          </a:r>
          <a:endParaRPr lang="es-ES" sz="1800" kern="1200" dirty="0"/>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The Angel will go before them and bring them to Canaan [direction] (23:23)</a:t>
          </a:r>
          <a:endParaRPr lang="es-ES" sz="1800" kern="1200" dirty="0"/>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a:t>He will send terror to the inhabitants (23:27)</a:t>
          </a:r>
          <a:endParaRPr lang="es-ES" sz="1800" kern="1200"/>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He will send the wasp to drive them out (23:28)</a:t>
          </a:r>
          <a:endParaRPr lang="es-ES" sz="1800" kern="1200" dirty="0"/>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He will drive them out gradually (23:29-30)</a:t>
          </a:r>
          <a:endParaRPr lang="es-ES" sz="1800" kern="1200" dirty="0"/>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He will hand them over to Israel until they dominate from the Mediterranean to the Euphrates (23:31)</a:t>
          </a:r>
          <a:endParaRPr lang="es-ES" sz="1800" kern="1200" dirty="0"/>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31/07/2025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31/07/2025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31/07/2025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31/07/2025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2554545"/>
          </a:xfrm>
          <a:prstGeom prst="rect">
            <a:avLst/>
          </a:prstGeom>
          <a:noFill/>
        </p:spPr>
        <p:txBody>
          <a:bodyPr wrap="square" rtlCol="0">
            <a:spAutoFit/>
          </a:bodyPr>
          <a:lstStyle/>
          <a:p>
            <a:pPr algn="ctr"/>
            <a:r>
              <a:rPr lang="e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LIVING THE LAW</a:t>
            </a: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3702937" cy="338554"/>
          </a:xfrm>
          <a:prstGeom prst="rect">
            <a:avLst/>
          </a:prstGeom>
          <a:noFill/>
        </p:spPr>
        <p:txBody>
          <a:bodyPr wrap="none" rtlCol="0">
            <a:spAutoFit/>
          </a:bodyPr>
          <a:lstStyle/>
          <a:p>
            <a:r>
              <a:rPr lang="en" sz="1600" b="1" dirty="0">
                <a:solidFill>
                  <a:schemeClr val="accent2">
                    <a:lumMod val="20000"/>
                    <a:lumOff val="80000"/>
                  </a:schemeClr>
                </a:solidFill>
                <a:effectLst>
                  <a:outerShdw blurRad="38100" dist="38100" dir="2700000" algn="tl">
                    <a:srgbClr val="000000">
                      <a:alpha val="43137"/>
                    </a:srgbClr>
                  </a:outerShdw>
                </a:effectLst>
              </a:rPr>
              <a:t>Lesson 9 for August 30, 2025</a:t>
            </a: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0" y="0"/>
            <a:ext cx="12192000" cy="769441"/>
          </a:xfrm>
          <a:prstGeom prst="rect">
            <a:avLst/>
          </a:prstGeom>
          <a:noFill/>
        </p:spPr>
        <p:txBody>
          <a:bodyPr wrap="square">
            <a:spAutoFit/>
          </a:bodyPr>
          <a:lstStyle/>
          <a:p>
            <a:pPr algn="ctr"/>
            <a:r>
              <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THE LAW OF </a:t>
            </a:r>
            <a:r>
              <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RETALIATION</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594300"/>
            <a:ext cx="9229725" cy="369332"/>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eye for eye, tooth for tooth, hand for hand, foot for foot,</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(Exodus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707886"/>
          </a:xfrm>
          <a:prstGeom prst="rect">
            <a:avLst/>
          </a:prstGeom>
          <a:noFill/>
        </p:spPr>
        <p:txBody>
          <a:bodyPr wrap="square" rtlCol="0">
            <a:spAutoFit/>
          </a:bodyPr>
          <a:lstStyle/>
          <a:p>
            <a:pPr>
              <a:spcBef>
                <a:spcPts val="600"/>
              </a:spcBef>
            </a:pPr>
            <a:r>
              <a:rPr lang="en" sz="2000" b="1" dirty="0"/>
              <a:t>When Jesus delivered the Sermon on the Mount, he abolished the law of retaliation (Mt. 5:38-42) … </a:t>
            </a:r>
            <a:r>
              <a:rPr lang="en-US" sz="2000" b="1" dirty="0"/>
              <a:t>or didn't he?</a:t>
            </a:r>
            <a:endParaRPr lang="en" sz="2000" b="1" dirty="0"/>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53325" y="1226164"/>
            <a:ext cx="4562476"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152900" y="4765371"/>
            <a:ext cx="8039100" cy="1938992"/>
          </a:xfrm>
          <a:prstGeom prst="rect">
            <a:avLst/>
          </a:prstGeom>
          <a:noFill/>
        </p:spPr>
        <p:txBody>
          <a:bodyPr wrap="square">
            <a:spAutoFit/>
          </a:bodyPr>
          <a:lstStyle/>
          <a:p>
            <a:pPr>
              <a:spcBef>
                <a:spcPts val="600"/>
              </a:spcBef>
            </a:pPr>
            <a:r>
              <a:rPr lang="en" sz="2000" b="1" dirty="0"/>
              <a:t>This law was formulated with the intention of preventing revenge, putting an end to blood feuds, and retaliation without prior investigation. Damages had to be assessed by judges, and then appropriate monetary compensation was established and paid. This practice arose to prevent people from taking justice into their own hands. Justice needed to be done, but in harmony with God's Law.</a:t>
            </a: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074" y="4358996"/>
            <a:ext cx="376237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3" y="3297762"/>
            <a:ext cx="7334252" cy="1015663"/>
          </a:xfrm>
          <a:prstGeom prst="rect">
            <a:avLst/>
          </a:prstGeom>
          <a:noFill/>
        </p:spPr>
        <p:txBody>
          <a:bodyPr wrap="square">
            <a:spAutoFit/>
          </a:bodyPr>
          <a:lstStyle/>
          <a:p>
            <a:pPr>
              <a:spcBef>
                <a:spcPts val="600"/>
              </a:spcBef>
            </a:pPr>
            <a:r>
              <a:rPr lang="en" sz="2000" b="1" dirty="0"/>
              <a:t>It was never the true intention of the law of retaliation that a person should lose his eye or his hand for having harmed another.</a:t>
            </a: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713219"/>
            <a:ext cx="7191374" cy="1631216"/>
          </a:xfrm>
          <a:prstGeom prst="rect">
            <a:avLst/>
          </a:prstGeom>
          <a:noFill/>
        </p:spPr>
        <p:txBody>
          <a:bodyPr wrap="square">
            <a:spAutoFit/>
          </a:bodyPr>
          <a:lstStyle/>
          <a:p>
            <a:pPr>
              <a:spcBef>
                <a:spcPts val="600"/>
              </a:spcBef>
            </a:pPr>
            <a:r>
              <a:rPr lang="en" sz="2000" b="1" dirty="0"/>
              <a:t>The phrase “you have heard that it was said… but I say to you” did not abolish any law (Jesus used the same phrase for “you shall not kill” or “you shall not commit adultery,” but he never intended to abolish them). In fact, Jesus always expanded the Law, improved it, and gave it its true meaning.</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5">
                    <a:lumMod val="40000"/>
                    <a:lumOff val="60000"/>
                  </a:schemeClr>
                </a:solidFill>
              </a:rPr>
              <a:t>REWARD </a:t>
            </a:r>
            <a:r>
              <a:rPr lang="en" sz="4400" b="1" dirty="0">
                <a:ln/>
                <a:solidFill>
                  <a:schemeClr val="accent4"/>
                </a:solidFill>
              </a:rPr>
              <a:t>AND </a:t>
            </a:r>
            <a:r>
              <a:rPr lang="en" sz="4400" b="1" dirty="0">
                <a:ln/>
                <a:solidFill>
                  <a:srgbClr val="FFA3A3"/>
                </a:solidFill>
              </a:rPr>
              <a:t>PUNISHMENT</a:t>
            </a:r>
          </a:p>
        </p:txBody>
      </p:sp>
      <p:sp>
        <p:nvSpPr>
          <p:cNvPr id="4" name="CuadroTexto 3">
            <a:extLst>
              <a:ext uri="{FF2B5EF4-FFF2-40B4-BE49-F238E27FC236}">
                <a16:creationId xmlns:a16="http://schemas.microsoft.com/office/drawing/2014/main" id="{62BE13D6-6FC3-3BBD-7BB6-D41C981656D6}"/>
              </a:ext>
            </a:extLst>
          </p:cNvPr>
          <p:cNvSpPr txBox="1"/>
          <p:nvPr/>
        </p:nvSpPr>
        <p:spPr>
          <a:xfrm>
            <a:off x="1816893" y="550366"/>
            <a:ext cx="8944891" cy="646331"/>
          </a:xfrm>
          <a:prstGeom prst="rect">
            <a:avLst/>
          </a:prstGeom>
          <a:noFill/>
        </p:spPr>
        <p:txBody>
          <a:bodyPr wrap="square">
            <a:spAutoFit/>
          </a:bodyPr>
          <a:lstStyle/>
          <a:p>
            <a:pPr algn="ctr"/>
            <a:r>
              <a:rPr lang="en" b="1" dirty="0">
                <a:solidFill>
                  <a:srgbClr val="FBF4E0"/>
                </a:solidFill>
                <a:latin typeface="Comic Sans MS" panose="030F0702030302020204" pitchFamily="66" charset="0"/>
              </a:rPr>
              <a:t>“</a:t>
            </a:r>
            <a:r>
              <a:rPr lang="en-US" b="1" dirty="0">
                <a:solidFill>
                  <a:srgbClr val="FBF4E0"/>
                </a:solidFill>
                <a:latin typeface="Comic Sans MS" panose="030F0702030302020204" pitchFamily="66" charset="0"/>
              </a:rPr>
              <a:t>However, if it is not done intentionally, but God lets it happen,                                they are to flee to a place I will designate</a:t>
            </a:r>
            <a:r>
              <a:rPr lang="en" b="1" dirty="0">
                <a:solidFill>
                  <a:srgbClr val="FBF4E0"/>
                </a:solidFill>
                <a:latin typeface="Comic Sans MS" panose="030F0702030302020204" pitchFamily="66" charset="0"/>
              </a:rPr>
              <a:t>” </a:t>
            </a:r>
            <a:r>
              <a:rPr lang="en" sz="1400" b="1" dirty="0">
                <a:solidFill>
                  <a:srgbClr val="FBF4E0"/>
                </a:solidFill>
                <a:latin typeface="Comic Sans MS" panose="030F0702030302020204" pitchFamily="66" charset="0"/>
              </a:rPr>
              <a:t>(Exodus 21:13 </a:t>
            </a:r>
            <a:r>
              <a:rPr lang="en" sz="1100" b="1" dirty="0">
                <a:solidFill>
                  <a:srgbClr val="FBF4E0"/>
                </a:solidFill>
                <a:latin typeface="Comic Sans MS" panose="030F0702030302020204" pitchFamily="66" charset="0"/>
              </a:rPr>
              <a:t>NIV</a:t>
            </a:r>
            <a:r>
              <a:rPr lang="en" sz="1400" b="1" dirty="0">
                <a:solidFill>
                  <a:srgbClr val="FBF4E0"/>
                </a:solidFill>
                <a:latin typeface="Comic Sans MS" panose="030F0702030302020204" pitchFamily="66" charset="0"/>
              </a:rPr>
              <a:t>)</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6800849" cy="1015663"/>
          </a:xfrm>
          <a:prstGeom prst="rect">
            <a:avLst/>
          </a:prstGeom>
          <a:noFill/>
        </p:spPr>
        <p:txBody>
          <a:bodyPr wrap="square" rtlCol="0">
            <a:spAutoFit/>
          </a:bodyPr>
          <a:lstStyle/>
          <a:p>
            <a:pPr>
              <a:spcBef>
                <a:spcPts val="600"/>
              </a:spcBef>
            </a:pPr>
            <a:r>
              <a:rPr lang="en" sz="2000" b="1" dirty="0"/>
              <a:t>The desire for revenge is deeply rooted in us. And it's always disproportionate to the wrong we've received: “If he did this to me, I'll do more to him.”</a:t>
            </a: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774168"/>
            <a:ext cx="8315324" cy="1015663"/>
          </a:xfrm>
          <a:prstGeom prst="rect">
            <a:avLst/>
          </a:prstGeom>
          <a:noFill/>
        </p:spPr>
        <p:txBody>
          <a:bodyPr wrap="square">
            <a:spAutoFit/>
          </a:bodyPr>
          <a:lstStyle/>
          <a:p>
            <a:pPr>
              <a:spcBef>
                <a:spcPts val="600"/>
              </a:spcBef>
            </a:pPr>
            <a:r>
              <a:rPr lang="en" sz="2000" b="1" dirty="0"/>
              <a:t>Although personal revenge is tolerated in the covenant code, it was curbed by creating a judicial system to prevent abuse (Ex. 21:12-13, 22; 22:8-9).</a:t>
            </a: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641899"/>
            <a:ext cx="3602217"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0" y="3471788"/>
            <a:ext cx="6800850" cy="1015663"/>
          </a:xfrm>
          <a:prstGeom prst="rect">
            <a:avLst/>
          </a:prstGeom>
          <a:noFill/>
        </p:spPr>
        <p:txBody>
          <a:bodyPr wrap="square">
            <a:spAutoFit/>
          </a:bodyPr>
          <a:lstStyle/>
          <a:p>
            <a:pPr>
              <a:spcBef>
                <a:spcPts val="600"/>
              </a:spcBef>
            </a:pPr>
            <a:r>
              <a:rPr lang="en" sz="2000" b="1" dirty="0"/>
              <a:t>God doesn't tell us that the aggressor won't be punished, nor that any act will be avenged. But He does tell us clearly that He will be the avenger (Rom. 12:19-21).</a:t>
            </a:r>
          </a:p>
        </p:txBody>
      </p:sp>
      <p:sp>
        <p:nvSpPr>
          <p:cNvPr id="10" name="CuadroTexto 9">
            <a:extLst>
              <a:ext uri="{FF2B5EF4-FFF2-40B4-BE49-F238E27FC236}">
                <a16:creationId xmlns:a16="http://schemas.microsoft.com/office/drawing/2014/main" id="{F6617AFA-741C-E7F0-58CA-19ED84BB6DC5}"/>
              </a:ext>
            </a:extLst>
          </p:cNvPr>
          <p:cNvSpPr txBox="1"/>
          <p:nvPr/>
        </p:nvSpPr>
        <p:spPr>
          <a:xfrm>
            <a:off x="0" y="2380477"/>
            <a:ext cx="6800849" cy="1015663"/>
          </a:xfrm>
          <a:prstGeom prst="rect">
            <a:avLst/>
          </a:prstGeom>
          <a:noFill/>
        </p:spPr>
        <p:txBody>
          <a:bodyPr wrap="square">
            <a:spAutoFit/>
          </a:bodyPr>
          <a:lstStyle/>
          <a:p>
            <a:pPr>
              <a:spcBef>
                <a:spcPts val="600"/>
              </a:spcBef>
            </a:pPr>
            <a:r>
              <a:rPr lang="en" sz="2000" b="1" dirty="0"/>
              <a:t>Jesus invites us to do the opposite of what we desire: to repay evil with good (Mt. 5:44). So where is justice? Who will pay the offender what he deserves?</a:t>
            </a:r>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745749"/>
            <a:ext cx="8315324" cy="1015663"/>
          </a:xfrm>
          <a:prstGeom prst="rect">
            <a:avLst/>
          </a:prstGeom>
          <a:noFill/>
        </p:spPr>
        <p:txBody>
          <a:bodyPr wrap="square">
            <a:spAutoFit/>
          </a:bodyPr>
          <a:lstStyle/>
          <a:p>
            <a:pPr>
              <a:spcBef>
                <a:spcPts val="600"/>
              </a:spcBef>
            </a:pPr>
            <a:r>
              <a:rPr lang="en" sz="2000" b="1" dirty="0"/>
              <a:t>No one can simultaneously assume the role of judge, jury, and executioner. If punishment must be imposed, it must be done through a fair judicial process. And Christ will be the supreme and final Judge.</a:t>
            </a: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94975" y="919255"/>
            <a:ext cx="7672388" cy="483209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As Creator of all, God is governor over all, and He is bound to enforce His law throughout the universe. To require less from His creatures than obedience to His law would be to abandon them to ruin. To fail to punish transgression of His law would be to place the universe in confusion. The moral law is God's barrier between the human agent and sin. Thus infinite wisdom has placed before men the distinction between right and wrong, between sin and holiness</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5177863" y="5991225"/>
            <a:ext cx="4865243" cy="338554"/>
          </a:xfrm>
          <a:prstGeom prst="rect">
            <a:avLst/>
          </a:prstGeom>
          <a:noFill/>
        </p:spPr>
        <p:txBody>
          <a:bodyPr wrap="none" rtlCol="0">
            <a:spAutoFit/>
          </a:bodyPr>
          <a:lstStyle/>
          <a:p>
            <a:pPr algn="r"/>
            <a:r>
              <a:rPr lang="en" sz="1600" b="1" dirty="0"/>
              <a:t>EGW ( </a:t>
            </a:r>
            <a:r>
              <a:rPr lang="en" sz="1600" b="1" noProof="0" dirty="0"/>
              <a:t>The Signs of the Times </a:t>
            </a:r>
            <a:r>
              <a:rPr lang="en" sz="1600" b="1" dirty="0"/>
              <a:t>, June 5,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578858"/>
            <a:ext cx="5487924" cy="30469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a:t>
            </a:r>
            <a:r>
              <a:rPr kumimoji="0" lang="en-U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Then the Lord said to Moses, ‘Thus you shall say to the children of Israel: “You have seen that I have talked with you from heaven. You shall not make anything to be with Me—gods of silver or gods of gold you shall not make for yourselves” ’</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 </a:t>
            </a:r>
            <a:r>
              <a:rPr kumimoji="0" lang="es-ES" sz="16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Exodus</a:t>
            </a:r>
            <a:r>
              <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20:22, 23, </a:t>
            </a:r>
            <a:r>
              <a:rPr kumimoji="0" lang="es-ES" sz="12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NKJV</a:t>
            </a:r>
            <a:endPar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5762625" cy="2862322"/>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highlight>
                  <a:srgbClr val="3C219F"/>
                </a:highlight>
              </a:rPr>
              <a:t>How to live the law:</a:t>
            </a:r>
          </a:p>
          <a:p>
            <a:pPr lvl="1">
              <a:spcBef>
                <a:spcPts val="600"/>
              </a:spcBef>
            </a:pPr>
            <a:r>
              <a:rPr lang="en" sz="2000" b="1" dirty="0"/>
              <a:t>How to Manage Violence (Exodus 21:1-32)</a:t>
            </a:r>
          </a:p>
          <a:p>
            <a:pPr lvl="1">
              <a:spcBef>
                <a:spcPts val="600"/>
              </a:spcBef>
            </a:pPr>
            <a:r>
              <a:rPr lang="en" sz="2000" b="1" dirty="0"/>
              <a:t>How to Live in Society (Exodus 21:33-23:19)</a:t>
            </a:r>
          </a:p>
          <a:p>
            <a:pPr lvl="1">
              <a:spcBef>
                <a:spcPts val="600"/>
              </a:spcBef>
            </a:pPr>
            <a:r>
              <a:rPr lang="en" sz="2000" b="1" dirty="0"/>
              <a:t>How to Gain Victory (Exodus 23:20-33)</a:t>
            </a:r>
          </a:p>
          <a:p>
            <a:pPr>
              <a:spcBef>
                <a:spcPts val="1800"/>
              </a:spcBef>
            </a:pPr>
            <a:r>
              <a:rPr lang="en" sz="2000" b="1" dirty="0">
                <a:solidFill>
                  <a:schemeClr val="bg1"/>
                </a:solidFill>
                <a:highlight>
                  <a:srgbClr val="A3377A"/>
                </a:highlight>
              </a:rPr>
              <a:t>How to understand the law:</a:t>
            </a:r>
          </a:p>
          <a:p>
            <a:pPr lvl="1">
              <a:spcBef>
                <a:spcPts val="600"/>
              </a:spcBef>
            </a:pPr>
            <a:r>
              <a:rPr lang="en" sz="2000" b="1" dirty="0"/>
              <a:t>The law of retaliation.</a:t>
            </a:r>
          </a:p>
          <a:p>
            <a:pPr lvl="1">
              <a:spcBef>
                <a:spcPts val="600"/>
              </a:spcBef>
            </a:pPr>
            <a:r>
              <a:rPr lang="en" sz="2000" b="1" dirty="0"/>
              <a:t>Reward and punishment.</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04728"/>
            <a:ext cx="7048500" cy="1323439"/>
          </a:xfrm>
          <a:prstGeom prst="rect">
            <a:avLst/>
          </a:prstGeom>
          <a:noFill/>
        </p:spPr>
        <p:txBody>
          <a:bodyPr wrap="square" rtlCol="0">
            <a:spAutoFit/>
          </a:bodyPr>
          <a:lstStyle/>
          <a:p>
            <a:pPr>
              <a:spcBef>
                <a:spcPts val="600"/>
              </a:spcBef>
            </a:pPr>
            <a:r>
              <a:rPr lang="en" sz="2000" b="1" dirty="0"/>
              <a:t>After proclaiming the Decalogue, the people asked Moses to be the intermediary between God and them (Exodus 20:19). From that moment on, God gave the laws to Moses, and he transmitted them to the people.</a:t>
            </a: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836218"/>
            <a:ext cx="7048500" cy="707886"/>
          </a:xfrm>
          <a:prstGeom prst="rect">
            <a:avLst/>
          </a:prstGeom>
          <a:noFill/>
        </p:spPr>
        <p:txBody>
          <a:bodyPr wrap="square">
            <a:spAutoFit/>
          </a:bodyPr>
          <a:lstStyle/>
          <a:p>
            <a:pPr>
              <a:spcBef>
                <a:spcPts val="600"/>
              </a:spcBef>
            </a:pPr>
            <a:r>
              <a:rPr lang="en" sz="2000" b="1" dirty="0"/>
              <a:t>They are, in short, the practical application of the Ten Commandments to specific cases of everyday life.</a:t>
            </a:r>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323439"/>
          </a:xfrm>
          <a:prstGeom prst="rect">
            <a:avLst/>
          </a:prstGeom>
          <a:noFill/>
        </p:spPr>
        <p:txBody>
          <a:bodyPr wrap="square">
            <a:spAutoFit/>
          </a:bodyPr>
          <a:lstStyle/>
          <a:p>
            <a:pPr>
              <a:spcBef>
                <a:spcPts val="600"/>
              </a:spcBef>
            </a:pPr>
            <a:r>
              <a:rPr lang="en" sz="2000" b="1" dirty="0"/>
              <a:t>These laws, called the “covenant code,” were intended to regulate the lives of the people of Israel and, therefore, ours as well (with the necessary adaptations to our current reality).</a:t>
            </a: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spc="300" dirty="0">
                <a:ln/>
                <a:solidFill>
                  <a:schemeClr val="accent5"/>
                </a:solidFill>
              </a:rPr>
              <a:t>HOW TO LIVE THE LAW</a:t>
            </a: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76200"/>
            <a:ext cx="12191999" cy="769441"/>
          </a:xfrm>
          <a:prstGeom prst="rect">
            <a:avLst/>
          </a:prstGeom>
          <a:noFill/>
        </p:spPr>
        <p:txBody>
          <a:bodyPr wrap="square">
            <a:spAutoFit/>
          </a:bodyPr>
          <a:lstStyle/>
          <a:p>
            <a:pPr algn="ctr"/>
            <a:r>
              <a:rPr lang="en" sz="4400" b="1" dirty="0">
                <a:ln w="10160">
                  <a:solidFill>
                    <a:schemeClr val="accent3"/>
                  </a:solidFill>
                  <a:prstDash val="solid"/>
                </a:ln>
                <a:solidFill>
                  <a:srgbClr val="FFFFFF"/>
                </a:solidFill>
                <a:effectLst>
                  <a:outerShdw blurRad="38100" dist="22860" dir="5400000" algn="tl" rotWithShape="0">
                    <a:schemeClr val="tx1"/>
                  </a:outerShdw>
                </a:effectLst>
              </a:rPr>
              <a:t>HOW TO MANAGE VIOLENCE</a:t>
            </a: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559891"/>
            <a:ext cx="8715375" cy="584775"/>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en-US"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Anyone who strikes a person with a fatal blow is to be put to death</a:t>
            </a: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(Exodus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en" sz="2000" b="1" dirty="0"/>
              <a:t>The covenant code begins by regulating three vital aspects of Hebrew society:</a:t>
            </a:r>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6" y="2033432"/>
            <a:ext cx="6294404" cy="3939540"/>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en" sz="2000" b="1" dirty="0">
                <a:solidFill>
                  <a:srgbClr val="FF0000"/>
                </a:solidFill>
              </a:rPr>
              <a:t>Slavery (Ex. 21:2-11)</a:t>
            </a:r>
          </a:p>
          <a:p>
            <a:pPr marL="914400" lvl="1" indent="-457200">
              <a:buClr>
                <a:srgbClr val="FF0000"/>
              </a:buClr>
              <a:buFont typeface="Wingdings" panose="05000000000000000000" pitchFamily="2" charset="2"/>
              <a:buChar char="q"/>
            </a:pPr>
            <a:r>
              <a:rPr lang="en-US" sz="2000" b="1" dirty="0"/>
              <a:t>Men were released after the seventh year.</a:t>
            </a:r>
            <a:endParaRPr lang="en" sz="2000" b="1" dirty="0"/>
          </a:p>
          <a:p>
            <a:pPr marL="914400" lvl="1" indent="-457200">
              <a:buClr>
                <a:srgbClr val="FF0000"/>
              </a:buClr>
              <a:buFont typeface="Wingdings" panose="05000000000000000000" pitchFamily="2" charset="2"/>
              <a:buChar char="q"/>
            </a:pPr>
            <a:r>
              <a:rPr lang="en" sz="2000" b="1" dirty="0"/>
              <a:t>Women, if they did not marry, were also free.</a:t>
            </a:r>
          </a:p>
          <a:p>
            <a:pPr marL="914400" lvl="1" indent="-457200">
              <a:buClr>
                <a:srgbClr val="FF0000"/>
              </a:buClr>
              <a:buFont typeface="Wingdings" panose="05000000000000000000" pitchFamily="2" charset="2"/>
              <a:buChar char="q"/>
            </a:pPr>
            <a:r>
              <a:rPr lang="en" sz="2000" b="1" dirty="0"/>
              <a:t>A man could remain a slave if he so chose.</a:t>
            </a:r>
          </a:p>
          <a:p>
            <a:pPr marL="457200" indent="-457200">
              <a:spcBef>
                <a:spcPts val="600"/>
              </a:spcBef>
              <a:buFont typeface="+mj-lt"/>
              <a:buAutoNum type="arabicPeriod"/>
            </a:pPr>
            <a:r>
              <a:rPr lang="en" sz="2000" b="1" dirty="0">
                <a:solidFill>
                  <a:srgbClr val="004DE6"/>
                </a:solidFill>
              </a:rPr>
              <a:t>The death penalty (Ex. 21:12-17)</a:t>
            </a:r>
          </a:p>
          <a:p>
            <a:pPr marL="914400" lvl="1" indent="-457200">
              <a:buClr>
                <a:srgbClr val="004DE6"/>
              </a:buClr>
              <a:buFont typeface="Wingdings" panose="05000000000000000000" pitchFamily="2" charset="2"/>
              <a:buChar char="q"/>
            </a:pPr>
            <a:r>
              <a:rPr lang="en" sz="2000" b="1" dirty="0"/>
              <a:t>For the intentional murderer</a:t>
            </a:r>
          </a:p>
          <a:p>
            <a:pPr marL="914400" lvl="1" indent="-457200">
              <a:buClr>
                <a:srgbClr val="004DE6"/>
              </a:buClr>
              <a:buFont typeface="Wingdings" panose="05000000000000000000" pitchFamily="2" charset="2"/>
              <a:buChar char="q"/>
            </a:pPr>
            <a:r>
              <a:rPr lang="en" sz="2000" b="1" dirty="0"/>
              <a:t>For he who hurts or curses his parents</a:t>
            </a:r>
          </a:p>
          <a:p>
            <a:pPr marL="914400" lvl="1" indent="-457200">
              <a:buClr>
                <a:srgbClr val="004DE6"/>
              </a:buClr>
              <a:buFont typeface="Wingdings" panose="05000000000000000000" pitchFamily="2" charset="2"/>
              <a:buChar char="q"/>
            </a:pPr>
            <a:r>
              <a:rPr lang="en" sz="2000" b="1" dirty="0"/>
              <a:t>For the kidnapper</a:t>
            </a:r>
          </a:p>
          <a:p>
            <a:pPr marL="457200" indent="-457200">
              <a:spcBef>
                <a:spcPts val="600"/>
              </a:spcBef>
              <a:buFont typeface="+mj-lt"/>
              <a:buAutoNum type="arabicPeriod"/>
            </a:pPr>
            <a:r>
              <a:rPr lang="en" sz="2000" b="1" dirty="0">
                <a:solidFill>
                  <a:srgbClr val="DB6A12"/>
                </a:solidFill>
              </a:rPr>
              <a:t>Injuries (Ex. 21:18-32)</a:t>
            </a:r>
          </a:p>
          <a:p>
            <a:pPr marL="914400" lvl="1" indent="-457200">
              <a:buClr>
                <a:srgbClr val="DB6A12"/>
              </a:buClr>
              <a:buFont typeface="Wingdings" panose="05000000000000000000" pitchFamily="2" charset="2"/>
              <a:buChar char="q"/>
            </a:pPr>
            <a:r>
              <a:rPr lang="en" sz="2000" b="1" dirty="0"/>
              <a:t>Obligation of financial compensation</a:t>
            </a:r>
          </a:p>
          <a:p>
            <a:pPr marL="914400" lvl="1" indent="-457200">
              <a:buClr>
                <a:srgbClr val="DB6A12"/>
              </a:buClr>
              <a:buFont typeface="Wingdings" panose="05000000000000000000" pitchFamily="2" charset="2"/>
              <a:buChar char="q"/>
            </a:pPr>
            <a:r>
              <a:rPr lang="en" sz="2000" b="1" dirty="0"/>
              <a:t>If an abortion occurs, the judge and the woman (with her husband) impose the fine.</a:t>
            </a:r>
            <a:endParaRPr lang="es-ES" sz="20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296682"/>
            <a:ext cx="12191999" cy="400110"/>
          </a:xfrm>
          <a:prstGeom prst="rect">
            <a:avLst/>
          </a:prstGeom>
          <a:noFill/>
        </p:spPr>
        <p:txBody>
          <a:bodyPr wrap="square" rtlCol="0">
            <a:spAutoFit/>
          </a:bodyPr>
          <a:lstStyle/>
          <a:p>
            <a:pPr algn="ctr">
              <a:spcBef>
                <a:spcPts val="600"/>
              </a:spcBef>
            </a:pPr>
            <a:r>
              <a:rPr lang="en" sz="2000" b="1" dirty="0"/>
              <a:t>All these laws attempt to curb abuse and violence between people.</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HOW TO LIVE IN SOCIETY</a:t>
            </a: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861774"/>
          </a:xfrm>
          <a:prstGeom prst="rect">
            <a:avLst/>
          </a:prstGeom>
          <a:noFill/>
        </p:spPr>
        <p:txBody>
          <a:bodyPr wrap="square">
            <a:spAutoFit/>
          </a:bodyPr>
          <a:lstStyle/>
          <a:p>
            <a:pPr algn="ct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B9FFB9"/>
                </a:solidFill>
                <a:effectLst>
                  <a:outerShdw blurRad="38100" dist="38100" dir="2700000" algn="tl">
                    <a:srgbClr val="000000">
                      <a:alpha val="43137"/>
                    </a:srgbClr>
                  </a:outerShdw>
                </a:effectLst>
                <a:latin typeface="Comic Sans MS" panose="030F0702030302020204" pitchFamily="66" charset="0"/>
              </a:rPr>
              <a:t>If a man seduces a virgin who is not pledged to be married and sleeps with her, he must pay the bride-price, and she shall be his wife</a:t>
            </a: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(Exodus 22:16 </a:t>
            </a:r>
            <a:r>
              <a:rPr lang="en" sz="1100" b="1" dirty="0">
                <a:solidFill>
                  <a:srgbClr val="B9FFB9"/>
                </a:solidFill>
                <a:effectLst>
                  <a:outerShdw blurRad="38100" dist="38100" dir="2700000" algn="tl">
                    <a:srgbClr val="000000">
                      <a:alpha val="43137"/>
                    </a:srgbClr>
                  </a:outerShdw>
                </a:effectLst>
                <a:latin typeface="Comic Sans MS" panose="030F0702030302020204" pitchFamily="66" charset="0"/>
              </a:rPr>
              <a:t>NIV</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819537"/>
            <a:ext cx="9140897" cy="1015663"/>
          </a:xfrm>
          <a:prstGeom prst="rect">
            <a:avLst/>
          </a:prstGeom>
          <a:noFill/>
        </p:spPr>
        <p:txBody>
          <a:bodyPr wrap="square" rtlCol="0">
            <a:spAutoFit/>
          </a:bodyPr>
          <a:lstStyle/>
          <a:p>
            <a:pPr>
              <a:spcBef>
                <a:spcPts val="600"/>
              </a:spcBef>
            </a:pPr>
            <a:r>
              <a:rPr lang="en" sz="2000" b="1" dirty="0"/>
              <a:t>God wasn't content to simply leave us with “basic” laws and let us apply them as we see fit. He took care to provide concrete examples so we could apply them correctly.</a:t>
            </a: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586919" cy="2246769"/>
          </a:xfrm>
          <a:prstGeom prst="rect">
            <a:avLst/>
          </a:prstGeom>
          <a:noFill/>
        </p:spPr>
        <p:txBody>
          <a:bodyPr wrap="square">
            <a:spAutoFit/>
          </a:bodyPr>
          <a:lstStyle/>
          <a:p>
            <a:pPr>
              <a:spcBef>
                <a:spcPts val="600"/>
              </a:spcBef>
            </a:pPr>
            <a:r>
              <a:rPr lang="en" sz="2000" b="1" dirty="0"/>
              <a:t>Being a covenant between God and his people, these laws also included the way in which we should relate to Him. In addition to the Sabbath rests, there was the obligation to observe the feasts that remind us of our liberation from sin, divine protection, and the glorious future that awaits us.</a:t>
            </a:r>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1015663"/>
          </a:xfrm>
          <a:prstGeom prst="rect">
            <a:avLst/>
          </a:prstGeom>
          <a:noFill/>
        </p:spPr>
        <p:txBody>
          <a:bodyPr wrap="square">
            <a:spAutoFit/>
          </a:bodyPr>
          <a:lstStyle/>
          <a:p>
            <a:pPr>
              <a:spcBef>
                <a:spcPts val="600"/>
              </a:spcBef>
            </a:pPr>
            <a:r>
              <a:rPr lang="en" sz="2000" b="1" dirty="0"/>
              <a:t>Special emphasis is placed on protecting the weak and marginalized, but without granting them unjust benefits—that is, without perverting justice to benefit or harm them (Ex. 22:21-23; 23:2-3, 6).</a:t>
            </a:r>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835200"/>
            <a:ext cx="9124259" cy="707886"/>
          </a:xfrm>
          <a:prstGeom prst="rect">
            <a:avLst/>
          </a:prstGeom>
          <a:noFill/>
        </p:spPr>
        <p:txBody>
          <a:bodyPr wrap="square">
            <a:spAutoFit/>
          </a:bodyPr>
          <a:lstStyle/>
          <a:p>
            <a:pPr>
              <a:spcBef>
                <a:spcPts val="600"/>
              </a:spcBef>
            </a:pPr>
            <a:r>
              <a:rPr lang="en" sz="2000" b="1" dirty="0"/>
              <a:t>These examples include animal-on-animal attacks (Ex. 21:35-36 ); lending and renting (Ex. 22:14-15 ); premarital relations (Ex. 22:16 ), etc.</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0"/>
            <a:ext cx="12191999" cy="769441"/>
          </a:xfrm>
          <a:prstGeom prst="rect">
            <a:avLst/>
          </a:prstGeom>
          <a:noFill/>
        </p:spPr>
        <p:txBody>
          <a:bodyPr wrap="square">
            <a:spAutoFit/>
          </a:bodyPr>
          <a:lstStyle/>
          <a:p>
            <a:pPr algn="ctr"/>
            <a:r>
              <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HOW TO GET VICTORY</a:t>
            </a: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 b="1" dirty="0">
                <a:solidFill>
                  <a:schemeClr val="accent2">
                    <a:lumMod val="50000"/>
                  </a:schemeClr>
                </a:solidFill>
                <a:latin typeface="Comic Sans MS" panose="030F0702030302020204" pitchFamily="66" charset="0"/>
              </a:rPr>
              <a:t>“</a:t>
            </a:r>
            <a:r>
              <a:rPr lang="en-US" b="1" dirty="0">
                <a:solidFill>
                  <a:schemeClr val="accent2">
                    <a:lumMod val="50000"/>
                  </a:schemeClr>
                </a:solidFill>
                <a:latin typeface="Comic Sans MS" panose="030F0702030302020204" pitchFamily="66" charset="0"/>
              </a:rPr>
              <a:t>See, I am sending an angel ahead of you to guard you along the way and to bring you to the place I have prepared</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(Exodus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en" sz="2000" b="1" dirty="0"/>
              <a:t>Why didn’t God give Abraham the land of the Canaanites? “For the iniquity of the Amorites is not yet full” (Gen. 15:16).</a:t>
            </a: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2852264768"/>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631216"/>
          </a:xfrm>
          <a:prstGeom prst="rect">
            <a:avLst/>
          </a:prstGeom>
          <a:noFill/>
        </p:spPr>
        <p:txBody>
          <a:bodyPr wrap="square">
            <a:spAutoFit/>
          </a:bodyPr>
          <a:lstStyle/>
          <a:p>
            <a:pPr>
              <a:spcBef>
                <a:spcPts val="600"/>
              </a:spcBef>
            </a:pPr>
            <a:r>
              <a:rPr lang="en" sz="2000" b="1" dirty="0"/>
              <a:t>If God had brought them out of Egypt without them having to fight, had parted the sea in two, miraculously fed them, and guided them with His Angel… wouldn't He be able to give them Canaan without them having to fight for it?</a:t>
            </a: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1015663"/>
          </a:xfrm>
          <a:prstGeom prst="rect">
            <a:avLst/>
          </a:prstGeom>
          <a:noFill/>
        </p:spPr>
        <p:txBody>
          <a:bodyPr wrap="square">
            <a:spAutoFit/>
          </a:bodyPr>
          <a:lstStyle/>
          <a:p>
            <a:pPr>
              <a:spcBef>
                <a:spcPts val="600"/>
              </a:spcBef>
            </a:pPr>
            <a:r>
              <a:rPr lang="en" sz="2000" b="1" dirty="0"/>
              <a:t>After four centuries of grace, the Canaanites had not changed their ways. It was time to hand the land over to Israel… peacefully! (Ex. 13:17)</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4324261"/>
          </a:xfrm>
          <a:prstGeom prst="rect">
            <a:avLst/>
          </a:prstGeom>
          <a:noFill/>
        </p:spPr>
        <p:txBody>
          <a:bodyPr wrap="square">
            <a:spAutoFit/>
          </a:bodyPr>
          <a:lstStyle/>
          <a:p>
            <a:pPr>
              <a:spcBef>
                <a:spcPts val="600"/>
              </a:spcBef>
            </a:pPr>
            <a:r>
              <a:rPr lang="en" sz="3000" b="1" dirty="0">
                <a:latin typeface="Constantia" panose="02030602050306030303" pitchFamily="18" charset="0"/>
              </a:rPr>
              <a:t>“</a:t>
            </a:r>
            <a:r>
              <a:rPr lang="en-US" sz="3000" b="1" dirty="0">
                <a:latin typeface="Constantia" panose="02030602050306030303" pitchFamily="18" charset="0"/>
              </a:rPr>
              <a:t>Through the ages God's law has been preserved as the highest standard of morality. Not all the inventions of science or the imaginations of fruitful minds have been able to discover one essential duty not covered by this code.</a:t>
            </a:r>
          </a:p>
          <a:p>
            <a:pPr>
              <a:spcBef>
                <a:spcPts val="600"/>
              </a:spcBef>
            </a:pPr>
            <a:r>
              <a:rPr lang="en-US" sz="3000" b="1" dirty="0">
                <a:latin typeface="Constantia" panose="02030602050306030303" pitchFamily="18" charset="0"/>
              </a:rPr>
              <a:t>God's law is the security of life and property and peace and happiness. It was given to secure our present and eternal good</a:t>
            </a:r>
            <a:r>
              <a:rPr lang="en" sz="3000" b="1" dirty="0">
                <a:latin typeface="Constantia" panose="02030602050306030303" pitchFamily="18" charset="0"/>
              </a:rPr>
              <a:t>.”</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929468" y="5961459"/>
            <a:ext cx="3407663" cy="338554"/>
          </a:xfrm>
          <a:prstGeom prst="rect">
            <a:avLst/>
          </a:prstGeom>
          <a:noFill/>
        </p:spPr>
        <p:txBody>
          <a:bodyPr wrap="none" rtlCol="0">
            <a:spAutoFit/>
          </a:bodyPr>
          <a:lstStyle/>
          <a:p>
            <a:pPr algn="r"/>
            <a:r>
              <a:rPr lang="en" sz="1600" b="1" dirty="0"/>
              <a:t>EGW (</a:t>
            </a:r>
            <a:r>
              <a:rPr lang="en-US" sz="1600" b="1" dirty="0"/>
              <a:t>The Upward Look. October 7</a:t>
            </a:r>
            <a:r>
              <a:rPr lang="en" sz="1600" b="1" dirty="0"/>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5400" b="1" spc="300" dirty="0">
                <a:ln/>
                <a:solidFill>
                  <a:schemeClr val="accent6">
                    <a:lumMod val="40000"/>
                    <a:lumOff val="60000"/>
                  </a:schemeClr>
                </a:solidFill>
                <a:effectLst>
                  <a:outerShdw blurRad="38100" dist="38100" dir="2700000" algn="tl">
                    <a:srgbClr val="000000">
                      <a:alpha val="43137"/>
                    </a:srgbClr>
                  </a:outerShdw>
                </a:effectLst>
              </a:rPr>
              <a:t>HOW TO UNDERSTAND THE LAW</a:t>
            </a: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488</TotalTime>
  <Words>1472</Words>
  <Application>Microsoft Office PowerPoint</Application>
  <PresentationFormat>Panorámica</PresentationFormat>
  <Paragraphs>70</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Aptos</vt:lpstr>
      <vt:lpstr>Wingdings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112</cp:revision>
  <dcterms:created xsi:type="dcterms:W3CDTF">2025-07-23T17:54:44Z</dcterms:created>
  <dcterms:modified xsi:type="dcterms:W3CDTF">2025-07-31T06:41:21Z</dcterms:modified>
</cp:coreProperties>
</file>