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3">
                  <a:lumMod val="75000"/>
                </a:schemeClr>
              </a:solidFill>
            </a:rPr>
            <a:t>HOLY PEOPLE</a:t>
          </a:r>
          <a:endParaRPr lang="es-ES" sz="2400" dirty="0">
            <a:solidFill>
              <a:schemeClr val="accent3">
                <a:lumMod val="75000"/>
              </a:schemeClr>
            </a:solidFill>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They would dedicate themselves to God, and reveal His character.</a:t>
          </a:r>
          <a:endParaRPr lang="es-ES" sz="2000" dirty="0">
            <a:effectLst>
              <a:outerShdw blurRad="38100" dist="38100" dir="2700000" algn="tl">
                <a:srgbClr val="000000">
                  <a:alpha val="43137"/>
                </a:srgbClr>
              </a:outerShdw>
            </a:effectLst>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5">
                  <a:lumMod val="75000"/>
                </a:schemeClr>
              </a:solidFill>
            </a:rPr>
            <a:t>KINGDOM OF PRIESTS</a:t>
          </a:r>
          <a:endParaRPr lang="es-ES" sz="2400" dirty="0">
            <a:solidFill>
              <a:schemeClr val="accent5">
                <a:lumMod val="75000"/>
              </a:schemeClr>
            </a:solidFill>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They would connect other people with God, and teach them his laws.</a:t>
          </a:r>
          <a:endParaRPr lang="es-ES" sz="2000" dirty="0">
            <a:effectLst>
              <a:outerShdw blurRad="38100" dist="38100" dir="2700000" algn="tl">
                <a:srgbClr val="000000">
                  <a:alpha val="43137"/>
                </a:srgbClr>
              </a:outerShdw>
            </a:effectLst>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r>
            <a:rPr lang="en" sz="2400" b="1" dirty="0">
              <a:solidFill>
                <a:schemeClr val="accent4">
                  <a:lumMod val="50000"/>
                </a:schemeClr>
              </a:solidFill>
            </a:rPr>
            <a:t>A SPECIAL TREASURE                      FROM GOD</a:t>
          </a:r>
          <a:endParaRPr lang="es-ES" sz="2400" dirty="0">
            <a:solidFill>
              <a:schemeClr val="accent4">
                <a:lumMod val="50000"/>
              </a:schemeClr>
            </a:solidFill>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buFont typeface="Wingdings" panose="05000000000000000000" pitchFamily="2" charset="2"/>
            <a:buChar char="§"/>
          </a:pPr>
          <a:r>
            <a:rPr lang="en" sz="2000" b="1" dirty="0">
              <a:effectLst>
                <a:outerShdw blurRad="38100" dist="38100" dir="2700000" algn="tl">
                  <a:srgbClr val="000000">
                    <a:alpha val="43137"/>
                  </a:srgbClr>
                </a:outerShdw>
              </a:effectLst>
            </a:rPr>
            <a:t>God would make Israel a channel to enlighten the world with knowledge about Him</a:t>
          </a:r>
          <a:endParaRPr lang="es-ES" sz="2000" dirty="0">
            <a:effectLst>
              <a:outerShdw blurRad="38100" dist="38100" dir="2700000" algn="tl">
                <a:srgbClr val="000000">
                  <a:alpha val="43137"/>
                </a:srgbClr>
              </a:outerShdw>
            </a:effectLst>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6057FF90-6CB2-422D-B9F4-6732BA01264C}">
      <dgm:prSet phldrT="[Texto]" custT="1"/>
      <dgm:spPr/>
      <dgm:t>
        <a:bodyPr/>
        <a:lstStyle/>
        <a:p>
          <a:r>
            <a:rPr lang="en" sz="2000" b="1" dirty="0">
              <a:effectLst>
                <a:outerShdw blurRad="38100" dist="38100" dir="2700000" algn="tl">
                  <a:srgbClr val="000000">
                    <a:alpha val="43137"/>
                  </a:srgbClr>
                </a:outerShdw>
              </a:effectLst>
            </a:rPr>
            <a:t>“</a:t>
          </a:r>
          <a:r>
            <a:rPr lang="en-US" sz="2000" b="1" dirty="0">
              <a:effectLst>
                <a:outerShdw blurRad="38100" dist="38100" dir="2700000" algn="tl">
                  <a:srgbClr val="000000">
                    <a:alpha val="43137"/>
                  </a:srgbClr>
                </a:outerShdw>
              </a:effectLst>
            </a:rPr>
            <a:t>love is the fulfillment of the law</a:t>
          </a:r>
          <a:r>
            <a:rPr lang="en" sz="2000" b="1" dirty="0">
              <a:effectLst>
                <a:outerShdw blurRad="38100" dist="38100" dir="2700000" algn="tl">
                  <a:srgbClr val="000000">
                    <a:alpha val="43137"/>
                  </a:srgbClr>
                </a:outerShdw>
              </a:effectLst>
            </a:rPr>
            <a:t>” (Rom. 13:10)</a:t>
          </a: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r>
            <a:rPr lang="en" sz="2000" b="1" dirty="0">
              <a:effectLst>
                <a:outerShdw blurRad="38100" dist="38100" dir="2700000" algn="tl">
                  <a:srgbClr val="000000">
                    <a:alpha val="43137"/>
                  </a:srgbClr>
                </a:outerShdw>
              </a:effectLst>
            </a:rPr>
            <a:t>Love God (Dt. 6:5; Ex. 20:3-11)</a:t>
          </a: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D83E2C08-9C3B-42EF-A6FC-0C85B97D2694}">
      <dgm:prSet phldrT="[Texto]" custT="1"/>
      <dgm:spPr/>
      <dgm:t>
        <a:bodyPr/>
        <a:lstStyle/>
        <a:p>
          <a:r>
            <a:rPr lang="en" sz="1900" b="1" dirty="0">
              <a:effectLst>
                <a:outerShdw blurRad="38100" dist="38100" dir="2700000" algn="tl">
                  <a:srgbClr val="000000">
                    <a:alpha val="43137"/>
                  </a:srgbClr>
                </a:outerShdw>
              </a:effectLst>
            </a:rPr>
            <a:t>Love your neighbor (Lev. 19:18; Ex. 20:12-17)</a:t>
          </a: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Respect ourselves so that no selfish desire stains our character.</a:t>
          </a: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r>
            <a:rPr lang="en" sz="2000" b="1" dirty="0">
              <a:effectLst>
                <a:outerShdw blurRad="38100" dist="38100" dir="2700000" algn="tl">
                  <a:srgbClr val="000000">
                    <a:alpha val="43137"/>
                  </a:srgbClr>
                </a:outerShdw>
              </a:effectLst>
            </a:rPr>
            <a:t>Honor His day of rest and worship, the Sabbath</a:t>
          </a: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Honor and venerate God by giving him first place in our lives.</a:t>
          </a: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r>
            <a:rPr lang="en" sz="2000" b="1" dirty="0">
              <a:effectLst>
                <a:outerShdw blurRad="38100" dist="38100" dir="2700000" algn="tl">
                  <a:srgbClr val="000000">
                    <a:alpha val="43137"/>
                  </a:srgbClr>
                </a:outerShdw>
              </a:effectLst>
            </a:rPr>
            <a:t>Honor God without replacing him with any idol</a:t>
          </a: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r>
            <a:rPr lang="en" sz="2000" b="1" dirty="0">
              <a:effectLst>
                <a:outerShdw blurRad="38100" dist="38100" dir="2700000" algn="tl">
                  <a:srgbClr val="000000">
                    <a:alpha val="43137"/>
                  </a:srgbClr>
                </a:outerShdw>
              </a:effectLst>
            </a:rPr>
            <a:t>Revere God's name, reputation, and character</a:t>
          </a: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Respect parents</a:t>
          </a: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Respect life</a:t>
          </a: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Respect marriage</a:t>
          </a: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r>
            <a:rPr lang="en" sz="2000" b="1" dirty="0">
              <a:effectLst>
                <a:outerShdw blurRad="38100" dist="38100" dir="2700000" algn="tl">
                  <a:srgbClr val="000000">
                    <a:alpha val="43137"/>
                  </a:srgbClr>
                </a:outerShdw>
              </a:effectLst>
            </a:rPr>
            <a:t>Respect people's property</a:t>
          </a: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r>
            <a:rPr lang="en" sz="2000" b="1" dirty="0">
              <a:effectLst>
                <a:outerShdw blurRad="38100" dist="38100" dir="2700000" algn="tl">
                  <a:srgbClr val="000000">
                    <a:alpha val="43137"/>
                  </a:srgbClr>
                </a:outerShdw>
              </a:effectLst>
            </a:rPr>
            <a:t>Respect the reputation of others</a:t>
          </a: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73853">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X="-11488" custLinFactNeighborX="-10000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X="-11488" custLinFactNeighborX="-10000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X="-11488" custLinFactNeighborX="-10000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799834" custScaleY="299293" custLinFactX="-11488" custLinFactNeighborX="-100000">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90012">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r>
            <a:rPr lang="en" sz="2000" b="1" dirty="0">
              <a:solidFill>
                <a:srgbClr val="76612B"/>
              </a:solidFill>
            </a:rPr>
            <a:t>It keeps us away from evil                            (Ps. 119:104)</a:t>
          </a:r>
          <a:endParaRPr lang="es-ES" sz="2000" dirty="0">
            <a:solidFill>
              <a:srgbClr val="76612B"/>
            </a:solidFill>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r>
            <a:rPr lang="en" sz="2000" b="1" dirty="0">
              <a:solidFill>
                <a:srgbClr val="56782A"/>
              </a:solidFill>
            </a:rPr>
            <a:t>It gives us wisdom                (Dt. 4:6)</a:t>
          </a:r>
          <a:endParaRPr lang="es-ES" sz="2000" dirty="0">
            <a:solidFill>
              <a:srgbClr val="56782A"/>
            </a:solidFill>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r>
            <a:rPr lang="en" sz="2000" b="1" dirty="0">
              <a:solidFill>
                <a:srgbClr val="2B7337"/>
              </a:solidFill>
            </a:rPr>
            <a:t>It gives us freedom                  (James 2:12)</a:t>
          </a:r>
          <a:endParaRPr lang="es-ES" sz="2000" dirty="0">
            <a:solidFill>
              <a:srgbClr val="2B7337"/>
            </a:solidFill>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r>
            <a:rPr lang="en" sz="2000" b="1" dirty="0">
              <a:solidFill>
                <a:srgbClr val="3FA59E"/>
              </a:solidFill>
            </a:rPr>
            <a:t>It gives us peace                             (Ps. 119:165)</a:t>
          </a:r>
          <a:endParaRPr lang="es-ES" sz="2000" dirty="0">
            <a:solidFill>
              <a:srgbClr val="3FA59E"/>
            </a:solidFill>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r>
            <a:rPr lang="en" sz="2000" b="1" dirty="0">
              <a:solidFill>
                <a:srgbClr val="4466A9"/>
              </a:solidFill>
            </a:rPr>
            <a:t>He gives us prosperity (Josh. 1:8)</a:t>
          </a:r>
          <a:endParaRPr lang="es-ES" sz="2000" dirty="0">
            <a:solidFill>
              <a:srgbClr val="4466A9"/>
            </a:solidFill>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r>
            <a:rPr lang="en" sz="2000" b="1" dirty="0">
              <a:solidFill>
                <a:srgbClr val="623A91"/>
              </a:solidFill>
            </a:rPr>
            <a:t>He points out our sin (Rom. 7:7)</a:t>
          </a:r>
          <a:endParaRPr lang="es-ES" sz="2000" dirty="0">
            <a:solidFill>
              <a:srgbClr val="623A91"/>
            </a:solidFill>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r>
            <a:rPr lang="en" sz="2000" b="1" dirty="0">
              <a:solidFill>
                <a:srgbClr val="853974"/>
              </a:solidFill>
            </a:rPr>
            <a:t>Leads us to Christ </a:t>
          </a:r>
          <a:br>
            <a:rPr lang="es-ES" sz="2000" b="1" dirty="0">
              <a:solidFill>
                <a:srgbClr val="853974"/>
              </a:solidFill>
            </a:rPr>
          </a:br>
          <a:r>
            <a:rPr lang="en" sz="2000" b="1" dirty="0">
              <a:solidFill>
                <a:srgbClr val="853974"/>
              </a:solidFill>
            </a:rPr>
            <a:t>(Gal. 3:24)</a:t>
          </a:r>
          <a:endParaRPr lang="es-ES" sz="2000" dirty="0">
            <a:solidFill>
              <a:srgbClr val="853974"/>
            </a:solidFill>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14768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1312" custLinFactNeighborY="-14829">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80893930-81FC-449A-A221-0422E1F8DBF2}" type="presOf" srcId="{49E5BB3F-36E1-4935-86FC-AEA933FAFD69}" destId="{EBB7216E-93A8-4F0D-ABDC-CFD96121F723}"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6874CE42-4C46-4023-BBA3-FD7027FCD169}" type="presOf" srcId="{DC9B5E9F-3D58-462C-91CF-5BA44E99D1A4}" destId="{857B4924-5818-4C63-B3E8-0A967285E5AA}" srcOrd="0" destOrd="0" presId="urn:microsoft.com/office/officeart/2005/8/layout/venn1"/>
    <dgm:cxn modelId="{EAA1A866-449C-4608-9F4F-22623672D596}" type="presOf" srcId="{D9CAAFB6-C295-4D5A-8BE7-CEF1B82AC1D4}" destId="{31BC030F-E416-4E9A-A26F-3C619E40BC26}" srcOrd="0" destOrd="0" presId="urn:microsoft.com/office/officeart/2005/8/layout/venn1"/>
    <dgm:cxn modelId="{E98B6148-5836-4C3D-B9DC-2F40227822DB}" type="presOf" srcId="{CB4A7011-59AF-4D66-AA06-6A14B4439B2D}" destId="{10168C84-CF3C-4627-A18A-73B3B73A36ED}" srcOrd="0" destOrd="0" presId="urn:microsoft.com/office/officeart/2005/8/layout/venn1"/>
    <dgm:cxn modelId="{1DF7447B-5C4F-40F2-A8DF-00FE232BB0B9}" type="presOf" srcId="{63EB7AB4-29F0-4F64-B7C1-D3031B446D2A}" destId="{4EB3F0A6-67E1-45C1-ADD5-AE7CA6A22F28}" srcOrd="0" destOrd="0" presId="urn:microsoft.com/office/officeart/2005/8/layout/venn1"/>
    <dgm:cxn modelId="{69C5B684-C2B4-4551-B77E-86922936A60B}" type="presOf" srcId="{2724542E-EC22-4BF8-86AF-0A882F1214C7}"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D93879E1-AF8C-4F65-988D-223720D84D81}" type="presOf" srcId="{B89E0F86-45C7-486B-84E6-6181D817C271}"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3563"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3">
                  <a:lumMod val="75000"/>
                </a:schemeClr>
              </a:solidFill>
            </a:rPr>
            <a:t>HOLY PEOPLE</a:t>
          </a:r>
          <a:endParaRPr lang="es-ES" sz="2400" kern="1200" dirty="0">
            <a:solidFill>
              <a:schemeClr val="accent3">
                <a:lumMod val="75000"/>
              </a:schemeClr>
            </a:solidFill>
          </a:endParaRPr>
        </a:p>
      </dsp:txBody>
      <dsp:txXfrm>
        <a:off x="3563" y="0"/>
        <a:ext cx="3234947" cy="691515"/>
      </dsp:txXfrm>
    </dsp:sp>
    <dsp:sp modelId="{486F65B6-F1D9-43E6-B3E6-A126C91E8393}">
      <dsp:nvSpPr>
        <dsp:cNvPr id="0" name=""/>
        <dsp:cNvSpPr/>
      </dsp:nvSpPr>
      <dsp:spPr>
        <a:xfrm>
          <a:off x="327058" y="691515"/>
          <a:ext cx="2587957"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They would dedicate themselves to God, and reveal His character.</a:t>
          </a:r>
          <a:endParaRPr lang="es-ES" sz="2000" kern="1200" dirty="0">
            <a:effectLst>
              <a:outerShdw blurRad="38100" dist="38100" dir="2700000" algn="tl">
                <a:srgbClr val="000000">
                  <a:alpha val="43137"/>
                </a:srgbClr>
              </a:outerShdw>
            </a:effectLst>
          </a:endParaRPr>
        </a:p>
      </dsp:txBody>
      <dsp:txXfrm>
        <a:off x="370941" y="735398"/>
        <a:ext cx="2500191" cy="1410516"/>
      </dsp:txXfrm>
    </dsp:sp>
    <dsp:sp modelId="{1470BD67-A7B6-42E6-8609-E8959345C4B0}">
      <dsp:nvSpPr>
        <dsp:cNvPr id="0" name=""/>
        <dsp:cNvSpPr/>
      </dsp:nvSpPr>
      <dsp:spPr>
        <a:xfrm>
          <a:off x="3481131"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5">
                  <a:lumMod val="75000"/>
                </a:schemeClr>
              </a:solidFill>
            </a:rPr>
            <a:t>KINGDOM OF PRIESTS</a:t>
          </a:r>
          <a:endParaRPr lang="es-ES" sz="2400" kern="1200" dirty="0">
            <a:solidFill>
              <a:schemeClr val="accent5">
                <a:lumMod val="75000"/>
              </a:schemeClr>
            </a:solidFill>
          </a:endParaRPr>
        </a:p>
      </dsp:txBody>
      <dsp:txXfrm>
        <a:off x="3481131" y="0"/>
        <a:ext cx="3651284" cy="691515"/>
      </dsp:txXfrm>
    </dsp:sp>
    <dsp:sp modelId="{C251453C-30B4-4FB1-97E7-5821C9512DA6}">
      <dsp:nvSpPr>
        <dsp:cNvPr id="0" name=""/>
        <dsp:cNvSpPr/>
      </dsp:nvSpPr>
      <dsp:spPr>
        <a:xfrm>
          <a:off x="3776928"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They would connect other people with God, and teach them his laws.</a:t>
          </a:r>
          <a:endParaRPr lang="es-ES" sz="2000" kern="1200" dirty="0">
            <a:effectLst>
              <a:outerShdw blurRad="38100" dist="38100" dir="2700000" algn="tl">
                <a:srgbClr val="000000">
                  <a:alpha val="43137"/>
                </a:srgbClr>
              </a:outerShdw>
            </a:effectLst>
          </a:endParaRPr>
        </a:p>
      </dsp:txBody>
      <dsp:txXfrm>
        <a:off x="3820811" y="735398"/>
        <a:ext cx="2971924" cy="1410516"/>
      </dsp:txXfrm>
    </dsp:sp>
    <dsp:sp modelId="{B4B71305-2C36-48A9-9474-85EF77B71A34}">
      <dsp:nvSpPr>
        <dsp:cNvPr id="0" name=""/>
        <dsp:cNvSpPr/>
      </dsp:nvSpPr>
      <dsp:spPr>
        <a:xfrm>
          <a:off x="7375037"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n" sz="2400" b="1" kern="1200" dirty="0">
              <a:solidFill>
                <a:schemeClr val="accent4">
                  <a:lumMod val="50000"/>
                </a:schemeClr>
              </a:solidFill>
            </a:rPr>
            <a:t>A SPECIAL TREASURE                      FROM GOD</a:t>
          </a:r>
          <a:endParaRPr lang="es-ES" sz="2400" kern="1200" dirty="0">
            <a:solidFill>
              <a:schemeClr val="accent4">
                <a:lumMod val="50000"/>
              </a:schemeClr>
            </a:solidFill>
          </a:endParaRPr>
        </a:p>
      </dsp:txBody>
      <dsp:txXfrm>
        <a:off x="7375037" y="0"/>
        <a:ext cx="4537174" cy="691515"/>
      </dsp:txXfrm>
    </dsp:sp>
    <dsp:sp modelId="{3D2C6B21-12D3-4484-9579-E52AE5870A97}">
      <dsp:nvSpPr>
        <dsp:cNvPr id="0" name=""/>
        <dsp:cNvSpPr/>
      </dsp:nvSpPr>
      <dsp:spPr>
        <a:xfrm>
          <a:off x="7663474"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en" sz="2000" b="1" kern="1200" dirty="0">
              <a:effectLst>
                <a:outerShdw blurRad="38100" dist="38100" dir="2700000" algn="tl">
                  <a:srgbClr val="000000">
                    <a:alpha val="43137"/>
                  </a:srgbClr>
                </a:outerShdw>
              </a:effectLst>
            </a:rPr>
            <a:t>God would make Israel a channel to enlighten the world with knowledge about Him</a:t>
          </a:r>
          <a:endParaRPr lang="es-ES" sz="2000" kern="1200" dirty="0">
            <a:effectLst>
              <a:outerShdw blurRad="38100" dist="38100" dir="2700000" algn="tl">
                <a:srgbClr val="000000">
                  <a:alpha val="43137"/>
                </a:srgbClr>
              </a:outerShdw>
            </a:effectLst>
          </a:endParaRPr>
        </a:p>
      </dsp:txBody>
      <dsp:txXfrm>
        <a:off x="7707314"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5237400" y="738012"/>
          <a:ext cx="271580" cy="3231558"/>
        </a:xfrm>
        <a:custGeom>
          <a:avLst/>
          <a:gdLst/>
          <a:ahLst/>
          <a:cxnLst/>
          <a:rect l="0" t="0" r="0" b="0"/>
          <a:pathLst>
            <a:path>
              <a:moveTo>
                <a:pt x="0" y="0"/>
              </a:moveTo>
              <a:lnTo>
                <a:pt x="0" y="3231558"/>
              </a:lnTo>
              <a:lnTo>
                <a:pt x="271580"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5237400" y="738012"/>
          <a:ext cx="271580" cy="2591084"/>
        </a:xfrm>
        <a:custGeom>
          <a:avLst/>
          <a:gdLst/>
          <a:ahLst/>
          <a:cxnLst/>
          <a:rect l="0" t="0" r="0" b="0"/>
          <a:pathLst>
            <a:path>
              <a:moveTo>
                <a:pt x="0" y="0"/>
              </a:moveTo>
              <a:lnTo>
                <a:pt x="0" y="2591084"/>
              </a:lnTo>
              <a:lnTo>
                <a:pt x="271580"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5237400" y="738012"/>
          <a:ext cx="271580" cy="2026887"/>
        </a:xfrm>
        <a:custGeom>
          <a:avLst/>
          <a:gdLst/>
          <a:ahLst/>
          <a:cxnLst/>
          <a:rect l="0" t="0" r="0" b="0"/>
          <a:pathLst>
            <a:path>
              <a:moveTo>
                <a:pt x="0" y="0"/>
              </a:moveTo>
              <a:lnTo>
                <a:pt x="0" y="2026887"/>
              </a:lnTo>
              <a:lnTo>
                <a:pt x="271580"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5237400" y="738012"/>
          <a:ext cx="271580" cy="1462690"/>
        </a:xfrm>
        <a:custGeom>
          <a:avLst/>
          <a:gdLst/>
          <a:ahLst/>
          <a:cxnLst/>
          <a:rect l="0" t="0" r="0" b="0"/>
          <a:pathLst>
            <a:path>
              <a:moveTo>
                <a:pt x="0" y="0"/>
              </a:moveTo>
              <a:lnTo>
                <a:pt x="0" y="1462690"/>
              </a:lnTo>
              <a:lnTo>
                <a:pt x="271580"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5237400" y="738012"/>
          <a:ext cx="271580" cy="898493"/>
        </a:xfrm>
        <a:custGeom>
          <a:avLst/>
          <a:gdLst/>
          <a:ahLst/>
          <a:cxnLst/>
          <a:rect l="0" t="0" r="0" b="0"/>
          <a:pathLst>
            <a:path>
              <a:moveTo>
                <a:pt x="0" y="0"/>
              </a:moveTo>
              <a:lnTo>
                <a:pt x="0" y="898493"/>
              </a:lnTo>
              <a:lnTo>
                <a:pt x="271580"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5237400" y="738012"/>
          <a:ext cx="271580" cy="334297"/>
        </a:xfrm>
        <a:custGeom>
          <a:avLst/>
          <a:gdLst/>
          <a:ahLst/>
          <a:cxnLst/>
          <a:rect l="0" t="0" r="0" b="0"/>
          <a:pathLst>
            <a:path>
              <a:moveTo>
                <a:pt x="0" y="0"/>
              </a:moveTo>
              <a:lnTo>
                <a:pt x="0" y="334297"/>
              </a:lnTo>
              <a:lnTo>
                <a:pt x="271580"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4494153" y="317839"/>
          <a:ext cx="2660732" cy="104397"/>
        </a:xfrm>
        <a:custGeom>
          <a:avLst/>
          <a:gdLst/>
          <a:ahLst/>
          <a:cxnLst/>
          <a:rect l="0" t="0" r="0" b="0"/>
          <a:pathLst>
            <a:path>
              <a:moveTo>
                <a:pt x="0" y="0"/>
              </a:moveTo>
              <a:lnTo>
                <a:pt x="0" y="52198"/>
              </a:lnTo>
              <a:lnTo>
                <a:pt x="2660732" y="52198"/>
              </a:lnTo>
              <a:lnTo>
                <a:pt x="2660732"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402558" y="738012"/>
          <a:ext cx="230166" cy="3282493"/>
        </a:xfrm>
        <a:custGeom>
          <a:avLst/>
          <a:gdLst/>
          <a:ahLst/>
          <a:cxnLst/>
          <a:rect l="0" t="0" r="0" b="0"/>
          <a:pathLst>
            <a:path>
              <a:moveTo>
                <a:pt x="0" y="0"/>
              </a:moveTo>
              <a:lnTo>
                <a:pt x="0" y="3282493"/>
              </a:lnTo>
              <a:lnTo>
                <a:pt x="230166"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402558" y="738012"/>
          <a:ext cx="230166" cy="2434159"/>
        </a:xfrm>
        <a:custGeom>
          <a:avLst/>
          <a:gdLst/>
          <a:ahLst/>
          <a:cxnLst/>
          <a:rect l="0" t="0" r="0" b="0"/>
          <a:pathLst>
            <a:path>
              <a:moveTo>
                <a:pt x="0" y="0"/>
              </a:moveTo>
              <a:lnTo>
                <a:pt x="0" y="2434159"/>
              </a:lnTo>
              <a:lnTo>
                <a:pt x="230166"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402558" y="738012"/>
          <a:ext cx="230166" cy="1585826"/>
        </a:xfrm>
        <a:custGeom>
          <a:avLst/>
          <a:gdLst/>
          <a:ahLst/>
          <a:cxnLst/>
          <a:rect l="0" t="0" r="0" b="0"/>
          <a:pathLst>
            <a:path>
              <a:moveTo>
                <a:pt x="0" y="0"/>
              </a:moveTo>
              <a:lnTo>
                <a:pt x="0" y="1585826"/>
              </a:lnTo>
              <a:lnTo>
                <a:pt x="230166"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402558" y="738012"/>
          <a:ext cx="230166" cy="606928"/>
        </a:xfrm>
        <a:custGeom>
          <a:avLst/>
          <a:gdLst/>
          <a:ahLst/>
          <a:cxnLst/>
          <a:rect l="0" t="0" r="0" b="0"/>
          <a:pathLst>
            <a:path>
              <a:moveTo>
                <a:pt x="0" y="0"/>
              </a:moveTo>
              <a:lnTo>
                <a:pt x="0" y="606928"/>
              </a:lnTo>
              <a:lnTo>
                <a:pt x="230166"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2012794" y="317839"/>
          <a:ext cx="2481359" cy="104397"/>
        </a:xfrm>
        <a:custGeom>
          <a:avLst/>
          <a:gdLst/>
          <a:ahLst/>
          <a:cxnLst/>
          <a:rect l="0" t="0" r="0" b="0"/>
          <a:pathLst>
            <a:path>
              <a:moveTo>
                <a:pt x="2481359" y="0"/>
              </a:moveTo>
              <a:lnTo>
                <a:pt x="2481359"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895753"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a:t>
          </a:r>
          <a:r>
            <a:rPr lang="en-US" sz="2000" b="1" kern="1200" dirty="0">
              <a:effectLst>
                <a:outerShdw blurRad="38100" dist="38100" dir="2700000" algn="tl">
                  <a:srgbClr val="000000">
                    <a:alpha val="43137"/>
                  </a:srgbClr>
                </a:outerShdw>
              </a:effectLst>
            </a:rPr>
            <a:t>love is the fulfillment of the law</a:t>
          </a:r>
          <a:r>
            <a:rPr lang="en" sz="2000" b="1" kern="1200" dirty="0">
              <a:effectLst>
                <a:outerShdw blurRad="38100" dist="38100" dir="2700000" algn="tl">
                  <a:srgbClr val="000000">
                    <a:alpha val="43137"/>
                  </a:srgbClr>
                </a:outerShdw>
              </a:effectLst>
            </a:rPr>
            <a:t>” (Rom. 13:10)</a:t>
          </a:r>
        </a:p>
      </dsp:txBody>
      <dsp:txXfrm>
        <a:off x="895753" y="2062"/>
        <a:ext cx="7196800" cy="315776"/>
      </dsp:txXfrm>
    </dsp:sp>
    <dsp:sp modelId="{91CC5459-8EEF-41EA-AF20-D848C0D6FEAD}">
      <dsp:nvSpPr>
        <dsp:cNvPr id="0" name=""/>
        <dsp:cNvSpPr/>
      </dsp:nvSpPr>
      <dsp:spPr>
        <a:xfrm>
          <a:off x="0"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Love God (Dt. 6:5; Ex. 20:3-11)</a:t>
          </a:r>
        </a:p>
      </dsp:txBody>
      <dsp:txXfrm>
        <a:off x="0" y="422236"/>
        <a:ext cx="4025588" cy="315776"/>
      </dsp:txXfrm>
    </dsp:sp>
    <dsp:sp modelId="{10C7FA8C-45AC-4F60-B838-992E3E7F424F}">
      <dsp:nvSpPr>
        <dsp:cNvPr id="0" name=""/>
        <dsp:cNvSpPr/>
      </dsp:nvSpPr>
      <dsp:spPr>
        <a:xfrm>
          <a:off x="632725"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Honor and venerate God by giving him first place in our lives.</a:t>
          </a:r>
        </a:p>
      </dsp:txBody>
      <dsp:txXfrm>
        <a:off x="632725" y="842409"/>
        <a:ext cx="3976208" cy="1005063"/>
      </dsp:txXfrm>
    </dsp:sp>
    <dsp:sp modelId="{5D6CA769-3983-4A7E-8C9B-2918405B7715}">
      <dsp:nvSpPr>
        <dsp:cNvPr id="0" name=""/>
        <dsp:cNvSpPr/>
      </dsp:nvSpPr>
      <dsp:spPr>
        <a:xfrm>
          <a:off x="632725"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Honor God without replacing him with any idol</a:t>
          </a:r>
        </a:p>
      </dsp:txBody>
      <dsp:txXfrm>
        <a:off x="632725" y="1951870"/>
        <a:ext cx="3976208" cy="743936"/>
      </dsp:txXfrm>
    </dsp:sp>
    <dsp:sp modelId="{C20EFE85-0AA0-41C5-98B5-841936C487C2}">
      <dsp:nvSpPr>
        <dsp:cNvPr id="0" name=""/>
        <dsp:cNvSpPr/>
      </dsp:nvSpPr>
      <dsp:spPr>
        <a:xfrm>
          <a:off x="632725"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Revere God's name, reputation, and character</a:t>
          </a:r>
        </a:p>
      </dsp:txBody>
      <dsp:txXfrm>
        <a:off x="632725" y="2800204"/>
        <a:ext cx="3976208" cy="743936"/>
      </dsp:txXfrm>
    </dsp:sp>
    <dsp:sp modelId="{2D09C7DE-F35F-4F9B-878E-987E2909F691}">
      <dsp:nvSpPr>
        <dsp:cNvPr id="0" name=""/>
        <dsp:cNvSpPr/>
      </dsp:nvSpPr>
      <dsp:spPr>
        <a:xfrm>
          <a:off x="632725" y="3648537"/>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Honor His day of rest and worship, the Sabbath</a:t>
          </a:r>
        </a:p>
      </dsp:txBody>
      <dsp:txXfrm>
        <a:off x="632725" y="3648537"/>
        <a:ext cx="3976208" cy="743936"/>
      </dsp:txXfrm>
    </dsp:sp>
    <dsp:sp modelId="{80C787CF-6ED0-4DA8-8321-4B66D291DAD3}">
      <dsp:nvSpPr>
        <dsp:cNvPr id="0" name=""/>
        <dsp:cNvSpPr/>
      </dsp:nvSpPr>
      <dsp:spPr>
        <a:xfrm>
          <a:off x="4758029"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 sz="1900" b="1" kern="1200" dirty="0">
              <a:effectLst>
                <a:outerShdw blurRad="38100" dist="38100" dir="2700000" algn="tl">
                  <a:srgbClr val="000000">
                    <a:alpha val="43137"/>
                  </a:srgbClr>
                </a:outerShdw>
              </a:effectLst>
            </a:rPr>
            <a:t>Love your neighbor (Lev. 19:18; Ex. 20:12-17)</a:t>
          </a:r>
        </a:p>
      </dsp:txBody>
      <dsp:txXfrm>
        <a:off x="4758029" y="422236"/>
        <a:ext cx="4793712" cy="315776"/>
      </dsp:txXfrm>
    </dsp:sp>
    <dsp:sp modelId="{D76F753B-4A80-4132-A137-6BD41DFEBF05}">
      <dsp:nvSpPr>
        <dsp:cNvPr id="0" name=""/>
        <dsp:cNvSpPr/>
      </dsp:nvSpPr>
      <dsp:spPr>
        <a:xfrm>
          <a:off x="5508981"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parents</a:t>
          </a:r>
        </a:p>
      </dsp:txBody>
      <dsp:txXfrm>
        <a:off x="5508981" y="842409"/>
        <a:ext cx="6244465" cy="459799"/>
      </dsp:txXfrm>
    </dsp:sp>
    <dsp:sp modelId="{1931318A-37E3-4189-918D-B0803777C1F1}">
      <dsp:nvSpPr>
        <dsp:cNvPr id="0" name=""/>
        <dsp:cNvSpPr/>
      </dsp:nvSpPr>
      <dsp:spPr>
        <a:xfrm>
          <a:off x="5508981"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life</a:t>
          </a:r>
        </a:p>
      </dsp:txBody>
      <dsp:txXfrm>
        <a:off x="5508981" y="1406606"/>
        <a:ext cx="6244465" cy="459799"/>
      </dsp:txXfrm>
    </dsp:sp>
    <dsp:sp modelId="{DB394086-E051-4A5A-8AB8-F5B678A33421}">
      <dsp:nvSpPr>
        <dsp:cNvPr id="0" name=""/>
        <dsp:cNvSpPr/>
      </dsp:nvSpPr>
      <dsp:spPr>
        <a:xfrm>
          <a:off x="5508981"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marriage</a:t>
          </a:r>
        </a:p>
      </dsp:txBody>
      <dsp:txXfrm>
        <a:off x="5508981" y="1970803"/>
        <a:ext cx="6244465" cy="459799"/>
      </dsp:txXfrm>
    </dsp:sp>
    <dsp:sp modelId="{4BA21399-A7DD-48CE-892B-137D2903460A}">
      <dsp:nvSpPr>
        <dsp:cNvPr id="0" name=""/>
        <dsp:cNvSpPr/>
      </dsp:nvSpPr>
      <dsp:spPr>
        <a:xfrm>
          <a:off x="5508981"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people's property</a:t>
          </a:r>
        </a:p>
      </dsp:txBody>
      <dsp:txXfrm>
        <a:off x="5508981" y="2535000"/>
        <a:ext cx="6244465" cy="459799"/>
      </dsp:txXfrm>
    </dsp:sp>
    <dsp:sp modelId="{A46A958C-2BEB-4761-8612-6EDDADDECAC0}">
      <dsp:nvSpPr>
        <dsp:cNvPr id="0" name=""/>
        <dsp:cNvSpPr/>
      </dsp:nvSpPr>
      <dsp:spPr>
        <a:xfrm>
          <a:off x="5508981"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the reputation of others</a:t>
          </a:r>
        </a:p>
      </dsp:txBody>
      <dsp:txXfrm>
        <a:off x="5508981" y="3099197"/>
        <a:ext cx="6244465" cy="459799"/>
      </dsp:txXfrm>
    </dsp:sp>
    <dsp:sp modelId="{1551E7EB-5BC8-4B79-AA4E-ABD9F7B00FC2}">
      <dsp:nvSpPr>
        <dsp:cNvPr id="0" name=""/>
        <dsp:cNvSpPr/>
      </dsp:nvSpPr>
      <dsp:spPr>
        <a:xfrm>
          <a:off x="5508981"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2700" rIns="1440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Respect ourselves so that no selfish desire stains our character.</a:t>
          </a:r>
        </a:p>
      </dsp:txBody>
      <dsp:txXfrm>
        <a:off x="5508981"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1472463" y="85747"/>
          <a:ext cx="2189238"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76612B"/>
              </a:solidFill>
            </a:rPr>
            <a:t>It keeps us away from evil                            (Ps. 119:104)</a:t>
          </a:r>
          <a:endParaRPr lang="es-ES" sz="2000" kern="1200" dirty="0">
            <a:solidFill>
              <a:srgbClr val="76612B"/>
            </a:solidFill>
          </a:endParaRPr>
        </a:p>
      </dsp:txBody>
      <dsp:txXfrm>
        <a:off x="1472463" y="85747"/>
        <a:ext cx="2189238"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56782A"/>
              </a:solidFill>
            </a:rPr>
            <a:t>It gives us wisdom                (Dt. 4:6)</a:t>
          </a:r>
          <a:endParaRPr lang="es-ES" sz="2000" kern="1200" dirty="0">
            <a:solidFill>
              <a:srgbClr val="56782A"/>
            </a:solidFill>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2B7337"/>
              </a:solidFill>
            </a:rPr>
            <a:t>It gives us freedom                  (James 2:12)</a:t>
          </a:r>
          <a:endParaRPr lang="es-ES" sz="2000" kern="1200" dirty="0">
            <a:solidFill>
              <a:srgbClr val="2B7337"/>
            </a:solidFill>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178418" y="2987221"/>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3FA59E"/>
              </a:solidFill>
            </a:rPr>
            <a:t>It gives us peace                             (Ps. 119:165)</a:t>
          </a:r>
          <a:endParaRPr lang="es-ES" sz="2000" kern="1200" dirty="0">
            <a:solidFill>
              <a:srgbClr val="3FA59E"/>
            </a:solidFill>
          </a:endParaRPr>
        </a:p>
      </dsp:txBody>
      <dsp:txXfrm>
        <a:off x="3178418" y="2987221"/>
        <a:ext cx="1754014"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357003" y="3113682"/>
          <a:ext cx="1482370"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4466A9"/>
              </a:solidFill>
            </a:rPr>
            <a:t>He gives us prosperity (Josh. 1:8)</a:t>
          </a:r>
          <a:endParaRPr lang="es-ES" sz="2000" kern="1200" dirty="0">
            <a:solidFill>
              <a:srgbClr val="4466A9"/>
            </a:solidFill>
          </a:endParaRPr>
        </a:p>
      </dsp:txBody>
      <dsp:txXfrm>
        <a:off x="357003" y="3113682"/>
        <a:ext cx="1482370"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28135"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623A91"/>
              </a:solidFill>
            </a:rPr>
            <a:t>He points out our sin (Rom. 7:7)</a:t>
          </a:r>
          <a:endParaRPr lang="es-ES" sz="2000" kern="1200" dirty="0">
            <a:solidFill>
              <a:srgbClr val="623A91"/>
            </a:solidFill>
          </a:endParaRPr>
        </a:p>
      </dsp:txBody>
      <dsp:txXfrm>
        <a:off x="-128135" y="1864242"/>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 sz="2000" b="1" kern="1200" dirty="0">
              <a:solidFill>
                <a:srgbClr val="853974"/>
              </a:solidFill>
            </a:rPr>
            <a:t>Leads us to Christ </a:t>
          </a:r>
          <a:br>
            <a:rPr lang="es-ES" sz="2000" b="1" kern="1200" dirty="0">
              <a:solidFill>
                <a:srgbClr val="853974"/>
              </a:solidFill>
            </a:rPr>
          </a:br>
          <a:r>
            <a:rPr lang="en" sz="2000" b="1" kern="1200" dirty="0">
              <a:solidFill>
                <a:srgbClr val="853974"/>
              </a:solidFill>
            </a:rPr>
            <a:t>(Gal. 3:24)</a:t>
          </a:r>
          <a:endParaRPr lang="es-ES" sz="2000" kern="1200" dirty="0">
            <a:solidFill>
              <a:srgbClr val="853974"/>
            </a:solidFill>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22/07/2025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22/07/2025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22/07/2025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dirty="0">
                <a:ln/>
                <a:solidFill>
                  <a:schemeClr val="accent3"/>
                </a:solidFill>
                <a:effectLst/>
              </a:rPr>
              <a:t>COVENANT AT SINAI</a:t>
            </a:r>
          </a:p>
        </p:txBody>
      </p:sp>
      <p:sp>
        <p:nvSpPr>
          <p:cNvPr id="4" name="CuadroTexto 3">
            <a:extLst>
              <a:ext uri="{FF2B5EF4-FFF2-40B4-BE49-F238E27FC236}">
                <a16:creationId xmlns:a16="http://schemas.microsoft.com/office/drawing/2014/main" id="{CB5E8853-6DB9-0A8E-88DC-87C810D7907D}"/>
              </a:ext>
            </a:extLst>
          </p:cNvPr>
          <p:cNvSpPr txBox="1"/>
          <p:nvPr/>
        </p:nvSpPr>
        <p:spPr>
          <a:xfrm>
            <a:off x="4844596" y="6486179"/>
            <a:ext cx="3702937" cy="338554"/>
          </a:xfrm>
          <a:prstGeom prst="rect">
            <a:avLst/>
          </a:prstGeom>
          <a:noFill/>
        </p:spPr>
        <p:txBody>
          <a:bodyPr wrap="none" rtlCol="0">
            <a:spAutoFit/>
          </a:bodyPr>
          <a:lstStyle/>
          <a:p>
            <a:pPr algn="ctr"/>
            <a:r>
              <a:rPr lang="en" sz="1600" b="1" dirty="0">
                <a:solidFill>
                  <a:schemeClr val="accent3">
                    <a:lumMod val="75000"/>
                  </a:schemeClr>
                </a:solidFill>
              </a:rPr>
              <a:t>Lesson 8 for August 23, 2025</a:t>
            </a: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en"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THE LAW AS A PROMISE</a:t>
            </a:r>
          </a:p>
        </p:txBody>
      </p:sp>
      <p:sp>
        <p:nvSpPr>
          <p:cNvPr id="2" name="CuadroTexto 1">
            <a:extLst>
              <a:ext uri="{FF2B5EF4-FFF2-40B4-BE49-F238E27FC236}">
                <a16:creationId xmlns:a16="http://schemas.microsoft.com/office/drawing/2014/main" id="{E80EE6BC-8A9F-C1E1-FABC-B39453035037}"/>
              </a:ext>
            </a:extLst>
          </p:cNvPr>
          <p:cNvSpPr txBox="1"/>
          <p:nvPr/>
        </p:nvSpPr>
        <p:spPr>
          <a:xfrm>
            <a:off x="1004888" y="638175"/>
            <a:ext cx="10182224" cy="646331"/>
          </a:xfrm>
          <a:prstGeom prst="rect">
            <a:avLst/>
          </a:prstGeom>
          <a:noFill/>
        </p:spPr>
        <p:txBody>
          <a:bodyPr wrap="square" rtlCol="0">
            <a:spAutoFit/>
            <a:scene3d>
              <a:camera prst="orthographicFront"/>
              <a:lightRig rig="threePt" dir="t"/>
            </a:scene3d>
            <a:sp3d extrusionH="57150">
              <a:bevelT w="38100" h="38100"/>
            </a:sp3d>
          </a:bodyPr>
          <a:lstStyle/>
          <a:p>
            <a:pPr algn="ctr"/>
            <a:r>
              <a:rPr lang="en" b="1" dirty="0">
                <a:solidFill>
                  <a:srgbClr val="FF0000"/>
                </a:solidFill>
                <a:latin typeface="Comic Sans MS" panose="030F0702030302020204" pitchFamily="66" charset="0"/>
              </a:rPr>
              <a:t>“And he declared to you his covenant which he commanded you to do, THE TEN WORDS, and wrote them on two tablets of stone” </a:t>
            </a:r>
            <a:r>
              <a:rPr lang="en" sz="1400" b="1" dirty="0">
                <a:solidFill>
                  <a:srgbClr val="FF0000"/>
                </a:solidFill>
                <a:latin typeface="Comic Sans MS" panose="030F0702030302020204" pitchFamily="66" charset="0"/>
              </a:rPr>
              <a:t>(Deuteronomy 4:13, </a:t>
            </a:r>
            <a:r>
              <a:rPr lang="en" sz="1100" b="1" dirty="0">
                <a:solidFill>
                  <a:srgbClr val="FF0000"/>
                </a:solidFill>
                <a:latin typeface="Comic Sans MS" panose="030F0702030302020204" pitchFamily="66" charset="0"/>
              </a:rPr>
              <a:t>original Hebrew </a:t>
            </a:r>
            <a:r>
              <a:rPr lang="en" sz="1400" b="1" dirty="0">
                <a:solidFill>
                  <a:srgbClr val="FF0000"/>
                </a:solidFill>
                <a:latin typeface="Comic Sans MS" panose="030F0702030302020204" pitchFamily="66" charset="0"/>
              </a:rPr>
              <a:t>)</a:t>
            </a:r>
            <a:endParaRPr lang="es-ES" b="1" dirty="0">
              <a:solidFill>
                <a:srgbClr val="FF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1015663"/>
          </a:xfrm>
          <a:prstGeom prst="rect">
            <a:avLst/>
          </a:prstGeom>
          <a:noFill/>
        </p:spPr>
        <p:txBody>
          <a:bodyPr wrap="square" rtlCol="0">
            <a:spAutoFit/>
          </a:bodyPr>
          <a:lstStyle/>
          <a:p>
            <a:pPr>
              <a:spcBef>
                <a:spcPts val="600"/>
              </a:spcBef>
            </a:pPr>
            <a:r>
              <a:rPr lang="en" sz="2000" b="1" dirty="0"/>
              <a:t>In Hebrew, the three times the Ten Commandments are mentioned, they are called “</a:t>
            </a:r>
            <a:r>
              <a:rPr lang="en" sz="2000" b="1" i="1" dirty="0"/>
              <a:t>the ten words</a:t>
            </a:r>
            <a:r>
              <a:rPr lang="en" sz="2000" b="1" dirty="0"/>
              <a:t>” (Ex. 34:28; Deut. 4:13; Deut. 10:4).</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285750" y="5428436"/>
            <a:ext cx="8770701" cy="707886"/>
          </a:xfrm>
          <a:prstGeom prst="rect">
            <a:avLst/>
          </a:prstGeom>
          <a:noFill/>
        </p:spPr>
        <p:txBody>
          <a:bodyPr wrap="square">
            <a:spAutoFit/>
          </a:bodyPr>
          <a:lstStyle/>
          <a:p>
            <a:pPr>
              <a:spcBef>
                <a:spcPts val="600"/>
              </a:spcBef>
            </a:pPr>
            <a:r>
              <a:rPr lang="en" sz="2000" b="1" dirty="0"/>
              <a:t>Example: “</a:t>
            </a:r>
            <a:r>
              <a:rPr lang="en-US" sz="2000" b="1" dirty="0"/>
              <a:t>There has not failed one word [</a:t>
            </a:r>
            <a:r>
              <a:rPr lang="en-US" sz="2000" b="1" i="1" dirty="0" err="1"/>
              <a:t>dabar</a:t>
            </a:r>
            <a:r>
              <a:rPr lang="en-US" sz="2000" b="1" dirty="0"/>
              <a:t>] of all His good promise [</a:t>
            </a:r>
            <a:r>
              <a:rPr lang="en-US" sz="2000" b="1" i="1" dirty="0" err="1"/>
              <a:t>dabar</a:t>
            </a:r>
            <a:r>
              <a:rPr lang="en-US" sz="2000" b="1" dirty="0"/>
              <a:t>], which He promised through His servant Moses</a:t>
            </a:r>
            <a:r>
              <a:rPr lang="en" sz="2000" b="1" dirty="0"/>
              <a:t>” (1 Kings 8:56).</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567868" y="4213341"/>
            <a:ext cx="3488583" cy="1015663"/>
          </a:xfrm>
          <a:prstGeom prst="rect">
            <a:avLst/>
          </a:prstGeom>
          <a:noFill/>
        </p:spPr>
        <p:txBody>
          <a:bodyPr wrap="square">
            <a:spAutoFit/>
          </a:bodyPr>
          <a:lstStyle/>
          <a:p>
            <a:r>
              <a:rPr lang="en" sz="2000" b="1" dirty="0"/>
              <a:t>Thus, the Hebrew root              “</a:t>
            </a:r>
            <a:r>
              <a:rPr lang="en" sz="2000" b="1" i="1" dirty="0"/>
              <a:t>dabar</a:t>
            </a:r>
            <a:r>
              <a:rPr lang="en" sz="2000" b="1" dirty="0"/>
              <a:t>” can be translated as “word” or “promise.”</a:t>
            </a:r>
            <a:endParaRPr lang="es-ES" sz="2000" dirty="0"/>
          </a:p>
        </p:txBody>
      </p:sp>
      <p:sp>
        <p:nvSpPr>
          <p:cNvPr id="8" name="CuadroTexto 7">
            <a:extLst>
              <a:ext uri="{FF2B5EF4-FFF2-40B4-BE49-F238E27FC236}">
                <a16:creationId xmlns:a16="http://schemas.microsoft.com/office/drawing/2014/main" id="{B1EBDDBC-9DF6-C14B-BCAE-3109D6E177B3}"/>
              </a:ext>
            </a:extLst>
          </p:cNvPr>
          <p:cNvSpPr txBox="1"/>
          <p:nvPr/>
        </p:nvSpPr>
        <p:spPr>
          <a:xfrm>
            <a:off x="5567868" y="3072002"/>
            <a:ext cx="6624132" cy="1015663"/>
          </a:xfrm>
          <a:prstGeom prst="rect">
            <a:avLst/>
          </a:prstGeom>
          <a:noFill/>
        </p:spPr>
        <p:txBody>
          <a:bodyPr wrap="square">
            <a:spAutoFit/>
          </a:bodyPr>
          <a:lstStyle/>
          <a:p>
            <a:pPr>
              <a:spcBef>
                <a:spcPts val="600"/>
              </a:spcBef>
            </a:pPr>
            <a:r>
              <a:rPr lang="en" sz="2000" b="1" dirty="0"/>
              <a:t>In reality, we're not giving you anything; we're making you a promise. We're reassuring you that we're going to do something concrete.</a:t>
            </a:r>
          </a:p>
        </p:txBody>
      </p:sp>
      <p:sp>
        <p:nvSpPr>
          <p:cNvPr id="12" name="CuadroTexto 11">
            <a:extLst>
              <a:ext uri="{FF2B5EF4-FFF2-40B4-BE49-F238E27FC236}">
                <a16:creationId xmlns:a16="http://schemas.microsoft.com/office/drawing/2014/main" id="{062BB1FF-88A6-7FE1-A9B6-1E912C481060}"/>
              </a:ext>
            </a:extLst>
          </p:cNvPr>
          <p:cNvSpPr txBox="1"/>
          <p:nvPr/>
        </p:nvSpPr>
        <p:spPr>
          <a:xfrm>
            <a:off x="5567868" y="2379505"/>
            <a:ext cx="6624132" cy="707886"/>
          </a:xfrm>
          <a:prstGeom prst="rect">
            <a:avLst/>
          </a:prstGeom>
          <a:noFill/>
        </p:spPr>
        <p:txBody>
          <a:bodyPr wrap="square">
            <a:spAutoFit/>
          </a:bodyPr>
          <a:lstStyle/>
          <a:p>
            <a:pPr>
              <a:spcBef>
                <a:spcPts val="600"/>
              </a:spcBef>
            </a:pPr>
            <a:r>
              <a:rPr lang="en" sz="2000" b="1" dirty="0"/>
              <a:t>Let's think about this. What do we mean when we say to someone, “I give you my word”?</a:t>
            </a:r>
          </a:p>
        </p:txBody>
      </p:sp>
      <p:sp>
        <p:nvSpPr>
          <p:cNvPr id="15" name="CuadroTexto 14">
            <a:extLst>
              <a:ext uri="{FF2B5EF4-FFF2-40B4-BE49-F238E27FC236}">
                <a16:creationId xmlns:a16="http://schemas.microsoft.com/office/drawing/2014/main" id="{4222F61A-3835-08F0-17ED-0DDD696E3280}"/>
              </a:ext>
            </a:extLst>
          </p:cNvPr>
          <p:cNvSpPr txBox="1"/>
          <p:nvPr/>
        </p:nvSpPr>
        <p:spPr>
          <a:xfrm>
            <a:off x="285749" y="6120933"/>
            <a:ext cx="8770701" cy="707886"/>
          </a:xfrm>
          <a:prstGeom prst="rect">
            <a:avLst/>
          </a:prstGeom>
          <a:noFill/>
        </p:spPr>
        <p:txBody>
          <a:bodyPr wrap="square">
            <a:spAutoFit/>
          </a:bodyPr>
          <a:lstStyle/>
          <a:p>
            <a:pPr>
              <a:spcBef>
                <a:spcPts val="600"/>
              </a:spcBef>
            </a:pPr>
            <a:r>
              <a:rPr lang="en" sz="2000" b="1" dirty="0"/>
              <a:t>The Ten Commandments are ten promises God makes to us, intended to guide us on the right path.</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anim calcmode="lin" valueType="num">
                                      <p:cBhvr>
                                        <p:cTn id="52" dur="500" fill="hold"/>
                                        <p:tgtEl>
                                          <p:spTgt spid="9"/>
                                        </p:tgtEl>
                                        <p:attrNameLst>
                                          <p:attrName>style.rotation</p:attrName>
                                        </p:attrNameLst>
                                      </p:cBhvr>
                                      <p:tavLst>
                                        <p:tav tm="0">
                                          <p:val>
                                            <p:fltVal val="360"/>
                                          </p:val>
                                        </p:tav>
                                        <p:tav tm="100000">
                                          <p:val>
                                            <p:fltVal val="0"/>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wipe(left)">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7" grpId="0"/>
      <p:bldP spid="11" grpId="0"/>
      <p:bldP spid="8" grpId="0"/>
      <p:bldP spid="12"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0" y="-68096"/>
            <a:ext cx="6595353" cy="769441"/>
          </a:xfrm>
          <a:prstGeom prst="rect">
            <a:avLst/>
          </a:prstGeom>
          <a:noFill/>
        </p:spPr>
        <p:txBody>
          <a:bodyPr wrap="square">
            <a:spAutoFit/>
            <a:scene3d>
              <a:camera prst="orthographicFront"/>
              <a:lightRig rig="twoPt" dir="t"/>
            </a:scene3d>
            <a:sp3d extrusionH="57150">
              <a:bevelT w="69850" h="69850" prst="divot"/>
            </a:sp3d>
          </a:bodyPr>
          <a:lstStyle/>
          <a:p>
            <a:pPr algn="ctr"/>
            <a:r>
              <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LAW AS AN END</a:t>
            </a:r>
          </a:p>
        </p:txBody>
      </p:sp>
      <p:sp>
        <p:nvSpPr>
          <p:cNvPr id="4" name="CuadroTexto 3">
            <a:extLst>
              <a:ext uri="{FF2B5EF4-FFF2-40B4-BE49-F238E27FC236}">
                <a16:creationId xmlns:a16="http://schemas.microsoft.com/office/drawing/2014/main" id="{ACC24E48-6B50-6AAB-7ECE-765006E2987D}"/>
              </a:ext>
            </a:extLst>
          </p:cNvPr>
          <p:cNvSpPr txBox="1"/>
          <p:nvPr/>
        </p:nvSpPr>
        <p:spPr>
          <a:xfrm>
            <a:off x="343404" y="770457"/>
            <a:ext cx="6067835" cy="64633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en" b="1" dirty="0">
                <a:solidFill>
                  <a:schemeClr val="tx1"/>
                </a:solidFill>
                <a:latin typeface="Comic Sans MS" panose="030F0702030302020204" pitchFamily="66" charset="0"/>
              </a:rPr>
              <a:t>“</a:t>
            </a:r>
            <a:r>
              <a:rPr lang="en-US" b="1" dirty="0">
                <a:solidFill>
                  <a:schemeClr val="tx1"/>
                </a:solidFill>
                <a:latin typeface="Comic Sans MS" panose="030F0702030302020204" pitchFamily="66" charset="0"/>
              </a:rPr>
              <a:t>For Christ is the end of the law for righteousness to everyone who believes</a:t>
            </a:r>
            <a:r>
              <a:rPr lang="en" b="1" dirty="0">
                <a:solidFill>
                  <a:schemeClr val="tx1"/>
                </a:solidFill>
                <a:latin typeface="Comic Sans MS" panose="030F0702030302020204" pitchFamily="66" charset="0"/>
              </a:rPr>
              <a:t>” </a:t>
            </a:r>
            <a:r>
              <a:rPr lang="en" sz="1400" b="1" dirty="0">
                <a:solidFill>
                  <a:schemeClr val="tx1"/>
                </a:solidFill>
                <a:latin typeface="Comic Sans MS" panose="030F0702030302020204" pitchFamily="66" charset="0"/>
              </a:rPr>
              <a:t>(Romans 10:4)</a:t>
            </a:r>
          </a:p>
        </p:txBody>
      </p:sp>
      <p:sp>
        <p:nvSpPr>
          <p:cNvPr id="5" name="CuadroTexto 4">
            <a:extLst>
              <a:ext uri="{FF2B5EF4-FFF2-40B4-BE49-F238E27FC236}">
                <a16:creationId xmlns:a16="http://schemas.microsoft.com/office/drawing/2014/main" id="{5A401DBD-7BD3-4C1C-CDD7-056A57AC4AE1}"/>
              </a:ext>
            </a:extLst>
          </p:cNvPr>
          <p:cNvSpPr txBox="1"/>
          <p:nvPr/>
        </p:nvSpPr>
        <p:spPr>
          <a:xfrm>
            <a:off x="200024" y="1485900"/>
            <a:ext cx="6534883" cy="707886"/>
          </a:xfrm>
          <a:prstGeom prst="rect">
            <a:avLst/>
          </a:prstGeom>
          <a:noFill/>
        </p:spPr>
        <p:txBody>
          <a:bodyPr wrap="square" rtlCol="0">
            <a:spAutoFit/>
          </a:bodyPr>
          <a:lstStyle/>
          <a:p>
            <a:pPr>
              <a:spcBef>
                <a:spcPts val="600"/>
              </a:spcBef>
            </a:pPr>
            <a:r>
              <a:rPr lang="en" sz="2000" b="1" dirty="0"/>
              <a:t>The word “end” applied to the law by Paul in Romans 10:4 is “</a:t>
            </a:r>
            <a:r>
              <a:rPr lang="en" sz="2000" b="1" i="1" dirty="0"/>
              <a:t>telos</a:t>
            </a:r>
            <a:r>
              <a:rPr lang="en" sz="2000" b="1" dirty="0"/>
              <a:t>.” What is the meaning of this word?</a:t>
            </a: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735074"/>
            <a:ext cx="4196878" cy="1938992"/>
          </a:xfrm>
          <a:prstGeom prst="rect">
            <a:avLst/>
          </a:prstGeom>
          <a:noFill/>
        </p:spPr>
        <p:txBody>
          <a:bodyPr wrap="square">
            <a:spAutoFit/>
          </a:bodyPr>
          <a:lstStyle/>
          <a:p>
            <a:pPr>
              <a:spcBef>
                <a:spcPts val="600"/>
              </a:spcBef>
            </a:pPr>
            <a:r>
              <a:rPr lang="en" sz="2000" b="1" dirty="0"/>
              <a:t>If we translate this as “Christ is </a:t>
            </a:r>
            <a:r>
              <a:rPr lang="en" sz="2000" i="1" dirty="0"/>
              <a:t>the termination </a:t>
            </a:r>
            <a:r>
              <a:rPr lang="en" sz="2000" b="1" dirty="0"/>
              <a:t>of the law,” there is no longer any law since Jesus’ death. Therefore, there is no sin. Paul would be contradicting himself (Rom. 7:7).</a:t>
            </a:r>
          </a:p>
        </p:txBody>
      </p:sp>
      <p:sp>
        <p:nvSpPr>
          <p:cNvPr id="9" name="CuadroTexto 8">
            <a:extLst>
              <a:ext uri="{FF2B5EF4-FFF2-40B4-BE49-F238E27FC236}">
                <a16:creationId xmlns:a16="http://schemas.microsoft.com/office/drawing/2014/main" id="{910333BE-B63D-E4C3-98AE-5F1B27AEF3C1}"/>
              </a:ext>
            </a:extLst>
          </p:cNvPr>
          <p:cNvSpPr txBox="1"/>
          <p:nvPr/>
        </p:nvSpPr>
        <p:spPr>
          <a:xfrm>
            <a:off x="2419350" y="5629103"/>
            <a:ext cx="6650403" cy="1015663"/>
          </a:xfrm>
          <a:prstGeom prst="rect">
            <a:avLst/>
          </a:prstGeom>
          <a:noFill/>
        </p:spPr>
        <p:txBody>
          <a:bodyPr wrap="square">
            <a:spAutoFit/>
          </a:bodyPr>
          <a:lstStyle/>
          <a:p>
            <a:pPr>
              <a:spcBef>
                <a:spcPts val="600"/>
              </a:spcBef>
            </a:pPr>
            <a:r>
              <a:rPr lang="en" sz="2000" b="1" dirty="0"/>
              <a:t>If we translate “Christ is </a:t>
            </a:r>
            <a:r>
              <a:rPr lang="en" sz="2000" i="1" dirty="0"/>
              <a:t>the point to which </a:t>
            </a:r>
            <a:r>
              <a:rPr lang="en" sz="2000" b="1" dirty="0"/>
              <a:t>the law </a:t>
            </a:r>
            <a:r>
              <a:rPr lang="en" sz="2000" i="1" dirty="0"/>
              <a:t>points</a:t>
            </a:r>
            <a:r>
              <a:rPr lang="en" sz="2000" b="1" dirty="0"/>
              <a:t>,” Paul is consistent, because the law is still in force, and leads us to Christ (Rom. 3:31; </a:t>
            </a:r>
            <a:r>
              <a:rPr lang="en" sz="2000" b="1" dirty="0" err="1"/>
              <a:t>Gal. </a:t>
            </a:r>
            <a:r>
              <a:rPr lang="en" sz="2000" b="1" dirty="0"/>
              <a:t>3:24).</a:t>
            </a: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200024" y="2148822"/>
            <a:ext cx="6354595" cy="1631216"/>
          </a:xfrm>
          <a:prstGeom prst="rect">
            <a:avLst/>
          </a:prstGeom>
          <a:noFill/>
        </p:spPr>
        <p:txBody>
          <a:bodyPr wrap="square">
            <a:spAutoFit/>
          </a:bodyPr>
          <a:lstStyle/>
          <a:p>
            <a:pPr>
              <a:spcBef>
                <a:spcPts val="600"/>
              </a:spcBef>
            </a:pPr>
            <a:r>
              <a:rPr lang="en" sz="2000" b="1" dirty="0"/>
              <a:t>The primary meaning is: the point indicated as a limit or purpose. By implication (secondary meanings): the conclusion, the termination, the result, the purpose. Its specific meaning must be determined by the sentence in which it is used.</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ppt_x</p:attrName>
                                        </p:attrNameLst>
                                      </p:cBhvr>
                                      <p:tavLst>
                                        <p:tav tm="0">
                                          <p:val>
                                            <p:strVal val="#ppt_x-#ppt_w/2"/>
                                          </p:val>
                                        </p:tav>
                                        <p:tav tm="100000">
                                          <p:val>
                                            <p:strVal val="#ppt_x"/>
                                          </p:val>
                                        </p:tav>
                                      </p:tavLst>
                                    </p:anim>
                                    <p:anim calcmode="lin" valueType="num">
                                      <p:cBhvr>
                                        <p:cTn id="32" dur="500" fill="hold"/>
                                        <p:tgtEl>
                                          <p:spTgt spid="11"/>
                                        </p:tgtEl>
                                        <p:attrNameLst>
                                          <p:attrName>ppt_y</p:attrName>
                                        </p:attrNameLst>
                                      </p:cBhvr>
                                      <p:tavLst>
                                        <p:tav tm="0">
                                          <p:val>
                                            <p:strVal val="#ppt_y"/>
                                          </p:val>
                                        </p:tav>
                                        <p:tav tm="100000">
                                          <p:val>
                                            <p:strVal val="#ppt_y"/>
                                          </p:val>
                                        </p:tav>
                                      </p:tavLst>
                                    </p:anim>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728589"/>
            <a:ext cx="8638769" cy="4832092"/>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The law was not spoken at this time exclusively for the benefit of the Hebrews. God honored them by making them the guardians and keepers of His law, but it was to be held as a sacred trust for the whole world. The precepts of the Decalogue are adapted to all mankind, and they were given for the instruction and government of all. Ten precepts, brief, comprehensive, and authoritative, cover the duty of man to God and to his fellow man; and all based upon the great fundamental principle of love.</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8C325FA-E2A6-FDCB-CC0C-B28A7747D35F}"/>
              </a:ext>
            </a:extLst>
          </p:cNvPr>
          <p:cNvSpPr txBox="1"/>
          <p:nvPr/>
        </p:nvSpPr>
        <p:spPr>
          <a:xfrm>
            <a:off x="2854325" y="460753"/>
            <a:ext cx="3685945" cy="338554"/>
          </a:xfrm>
          <a:prstGeom prst="rect">
            <a:avLst/>
          </a:prstGeom>
          <a:noFill/>
        </p:spPr>
        <p:txBody>
          <a:bodyPr wrap="none" rtlCol="0">
            <a:spAutoFit/>
          </a:bodyPr>
          <a:lstStyle/>
          <a:p>
            <a:pPr algn="ctr"/>
            <a:r>
              <a:rPr lang="en" sz="1600" b="1" dirty="0">
                <a:solidFill>
                  <a:srgbClr val="518399"/>
                </a:solidFill>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59091" y="2926951"/>
            <a:ext cx="4127159" cy="3785652"/>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a:t>
            </a:r>
            <a:r>
              <a:rPr kumimoji="0" lang="en-U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You have seen what I did to the Egyptians, and how I bore you on eagles’ wings and brought you to Myself. Now therefore, if you will indeed obey My voice and keep My covenant, then you shall be a special treasure to Me above all people; for all the earth is Mine. And you shall be to Me a kingdom of priests and a holy nation</a:t>
            </a:r>
            <a:r>
              <a:rPr kumimoji="0" lang="es-ES" sz="20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a:t>
            </a:r>
            <a:r>
              <a:rPr kumimoji="0" lang="es-ES" sz="16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Exodus</a:t>
            </a:r>
            <a:r>
              <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rPr>
              <a:t> 19:4–6, </a:t>
            </a:r>
            <a:r>
              <a:rPr kumimoji="0" lang="es-ES" sz="1200" b="1" i="0" u="none" strike="noStrike" kern="1200" cap="none" spc="0" normalizeH="0" baseline="0" noProof="0" dirty="0" err="1">
                <a:ln w="12700" cmpd="sng">
                  <a:noFill/>
                  <a:prstDash val="solid"/>
                </a:ln>
                <a:solidFill>
                  <a:prstClr val="black"/>
                </a:solidFill>
                <a:effectLst/>
                <a:uLnTx/>
                <a:uFillTx/>
                <a:latin typeface="Comic Sans MS" panose="030F0702030302020204" pitchFamily="66" charset="0"/>
                <a:ea typeface="+mn-ea"/>
                <a:cs typeface="+mn-cs"/>
              </a:rPr>
              <a:t>NKJV</a:t>
            </a:r>
            <a:endParaRPr kumimoji="0" lang="es-ES" sz="1600" b="1" i="0" u="none" strike="noStrike" kern="1200" cap="none" spc="0" normalizeH="0" baseline="0" noProof="0" dirty="0">
              <a:ln w="12700" cmpd="sng">
                <a:noFill/>
                <a:prstDash val="solid"/>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140586" y="3381980"/>
            <a:ext cx="5879964" cy="337015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400" b="1" dirty="0">
                <a:solidFill>
                  <a:srgbClr val="407EFF"/>
                </a:solidFill>
              </a:rPr>
              <a:t>The delivery of the Law:</a:t>
            </a:r>
          </a:p>
          <a:p>
            <a:pPr lvl="1">
              <a:spcBef>
                <a:spcPts val="600"/>
              </a:spcBef>
            </a:pPr>
            <a:r>
              <a:rPr lang="en" sz="2000" b="1" dirty="0"/>
              <a:t>The </a:t>
            </a:r>
            <a:r>
              <a:rPr lang="es-ES" sz="2000" b="1" dirty="0"/>
              <a:t>receivers</a:t>
            </a:r>
            <a:r>
              <a:rPr lang="en" sz="2000" b="1" dirty="0"/>
              <a:t> of the Law (Exodus 19:1-8)</a:t>
            </a:r>
          </a:p>
          <a:p>
            <a:pPr lvl="1">
              <a:spcBef>
                <a:spcPts val="600"/>
              </a:spcBef>
            </a:pPr>
            <a:r>
              <a:rPr lang="en" sz="2000" b="1" dirty="0"/>
              <a:t>The Law Giver (Exodus 19:9-25)</a:t>
            </a:r>
          </a:p>
          <a:p>
            <a:pPr lvl="1">
              <a:spcBef>
                <a:spcPts val="600"/>
              </a:spcBef>
            </a:pPr>
            <a:r>
              <a:rPr lang="en" sz="2000" b="1" dirty="0"/>
              <a:t>The Ten Commandments (Exodus 20:1-17)</a:t>
            </a:r>
          </a:p>
          <a:p>
            <a:pPr>
              <a:spcBef>
                <a:spcPts val="1800"/>
              </a:spcBef>
            </a:pPr>
            <a:r>
              <a:rPr lang="en" sz="2400" b="1" dirty="0">
                <a:solidFill>
                  <a:srgbClr val="FF42B9"/>
                </a:solidFill>
              </a:rPr>
              <a:t>The meaning of the Law:</a:t>
            </a:r>
          </a:p>
          <a:p>
            <a:pPr lvl="1">
              <a:spcBef>
                <a:spcPts val="600"/>
              </a:spcBef>
            </a:pPr>
            <a:r>
              <a:rPr lang="en" sz="2000" b="1" dirty="0"/>
              <a:t>The function of the Law.</a:t>
            </a:r>
          </a:p>
          <a:p>
            <a:pPr lvl="1">
              <a:spcBef>
                <a:spcPts val="600"/>
              </a:spcBef>
            </a:pPr>
            <a:r>
              <a:rPr lang="en" sz="2000" b="1" dirty="0"/>
              <a:t>The Law as a promise.</a:t>
            </a:r>
          </a:p>
          <a:p>
            <a:pPr lvl="1">
              <a:spcBef>
                <a:spcPts val="600"/>
              </a:spcBef>
            </a:pPr>
            <a:r>
              <a:rPr lang="en" sz="2000" b="1" dirty="0"/>
              <a:t>The Law as an end.</a:t>
            </a: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664"/>
            <a:ext cx="7272439" cy="1015663"/>
          </a:xfrm>
          <a:prstGeom prst="rect">
            <a:avLst/>
          </a:prstGeom>
          <a:noFill/>
        </p:spPr>
        <p:txBody>
          <a:bodyPr wrap="square" rtlCol="0">
            <a:spAutoFit/>
          </a:bodyPr>
          <a:lstStyle/>
          <a:p>
            <a:pPr>
              <a:spcBef>
                <a:spcPts val="600"/>
              </a:spcBef>
            </a:pPr>
            <a:r>
              <a:rPr lang="en" sz="2000" b="1" dirty="0"/>
              <a:t>The crossing of the Red Sea was a milestone for Israel.                          The second milestone was the proclamation of the Law through the mouth of God himself.</a:t>
            </a: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76225" y="3134943"/>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77580" y="4285347"/>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7580" y="6010586"/>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77580" y="5625496"/>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77580" y="467043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77580" y="3906011"/>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277580" y="6395330"/>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85693" y="345247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785693" y="5185278"/>
            <a:ext cx="350555" cy="3107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D291FDAC-D41E-5217-16B9-8E305632A0E4}"/>
              </a:ext>
            </a:extLst>
          </p:cNvPr>
          <p:cNvSpPr txBox="1"/>
          <p:nvPr/>
        </p:nvSpPr>
        <p:spPr>
          <a:xfrm>
            <a:off x="198400" y="1701285"/>
            <a:ext cx="7346815" cy="1323439"/>
          </a:xfrm>
          <a:prstGeom prst="rect">
            <a:avLst/>
          </a:prstGeom>
          <a:noFill/>
        </p:spPr>
        <p:txBody>
          <a:bodyPr wrap="square">
            <a:spAutoFit/>
          </a:bodyPr>
          <a:lstStyle/>
          <a:p>
            <a:pPr>
              <a:spcBef>
                <a:spcPts val="600"/>
              </a:spcBef>
            </a:pPr>
            <a:r>
              <a:rPr lang="en" sz="2000" b="1" dirty="0"/>
              <a:t>But they were more than just religious, civil, or health laws.                  The Ten Commandments, the foundation of all these laws, are a reflection of God's very character and, therefore, do not apply only to Israel, but to every one of God's children.</a:t>
            </a:r>
          </a:p>
        </p:txBody>
      </p:sp>
      <p:sp>
        <p:nvSpPr>
          <p:cNvPr id="8" name="CuadroTexto 7">
            <a:extLst>
              <a:ext uri="{FF2B5EF4-FFF2-40B4-BE49-F238E27FC236}">
                <a16:creationId xmlns:a16="http://schemas.microsoft.com/office/drawing/2014/main" id="{ED733A8B-7962-F84D-ED9D-E7BC7A679112}"/>
              </a:ext>
            </a:extLst>
          </p:cNvPr>
          <p:cNvSpPr txBox="1"/>
          <p:nvPr/>
        </p:nvSpPr>
        <p:spPr>
          <a:xfrm>
            <a:off x="198400" y="1039363"/>
            <a:ext cx="7346815" cy="707886"/>
          </a:xfrm>
          <a:prstGeom prst="rect">
            <a:avLst/>
          </a:prstGeom>
          <a:noFill/>
        </p:spPr>
        <p:txBody>
          <a:bodyPr wrap="square">
            <a:spAutoFit/>
          </a:bodyPr>
          <a:lstStyle/>
          <a:p>
            <a:pPr>
              <a:spcBef>
                <a:spcPts val="600"/>
              </a:spcBef>
            </a:pPr>
            <a:r>
              <a:rPr lang="en" sz="2000" b="1" dirty="0"/>
              <a:t>At that moment, Israel was born as a holy nation. It received the rules that would govern its existence.</a:t>
            </a:r>
          </a:p>
        </p:txBody>
      </p:sp>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750"/>
                                        <p:tgtEl>
                                          <p:spTgt spid="13"/>
                                        </p:tgtEl>
                                      </p:cBhvr>
                                    </p:animEffect>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 calcmode="lin" valueType="num">
                                      <p:cBhvr>
                                        <p:cTn id="33" dur="500" fill="hold"/>
                                        <p:tgtEl>
                                          <p:spTgt spid="25"/>
                                        </p:tgtEl>
                                        <p:attrNameLst>
                                          <p:attrName>style.rotation</p:attrName>
                                        </p:attrNameLst>
                                      </p:cBhvr>
                                      <p:tavLst>
                                        <p:tav tm="0">
                                          <p:val>
                                            <p:fltVal val="90"/>
                                          </p:val>
                                        </p:tav>
                                        <p:tav tm="100000">
                                          <p:val>
                                            <p:fltVal val="0"/>
                                          </p:val>
                                        </p:tav>
                                      </p:tavLst>
                                    </p:anim>
                                    <p:animEffect transition="in" filter="fade">
                                      <p:cBhvr>
                                        <p:cTn id="34" dur="500"/>
                                        <p:tgtEl>
                                          <p:spTgt spid="2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17" presetClass="entr" presetSubtype="8"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ppt_x</p:attrName>
                                        </p:attrNameLst>
                                      </p:cBhvr>
                                      <p:tavLst>
                                        <p:tav tm="0">
                                          <p:val>
                                            <p:strVal val="#ppt_x-#ppt_w/2"/>
                                          </p:val>
                                        </p:tav>
                                        <p:tav tm="100000">
                                          <p:val>
                                            <p:strVal val="#ppt_x"/>
                                          </p:val>
                                        </p:tav>
                                      </p:tavLst>
                                    </p:anim>
                                    <p:anim calcmode="lin" valueType="num">
                                      <p:cBhvr>
                                        <p:cTn id="43" dur="500" fill="hold"/>
                                        <p:tgtEl>
                                          <p:spTgt spid="23"/>
                                        </p:tgtEl>
                                        <p:attrNameLst>
                                          <p:attrName>ppt_y</p:attrName>
                                        </p:attrNameLst>
                                      </p:cBhvr>
                                      <p:tavLst>
                                        <p:tav tm="0">
                                          <p:val>
                                            <p:strVal val="#ppt_y"/>
                                          </p:val>
                                        </p:tav>
                                        <p:tav tm="100000">
                                          <p:val>
                                            <p:strVal val="#ppt_y"/>
                                          </p:val>
                                        </p:tav>
                                      </p:tavLst>
                                    </p:anim>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strVal val="#ppt_h"/>
                                          </p:val>
                                        </p:tav>
                                        <p:tav tm="100000">
                                          <p:val>
                                            <p:strVal val="#ppt_h"/>
                                          </p:val>
                                        </p:tav>
                                      </p:tavLst>
                                    </p:anim>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17"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ppt_x</p:attrName>
                                        </p:attrNameLst>
                                      </p:cBhvr>
                                      <p:tavLst>
                                        <p:tav tm="0">
                                          <p:val>
                                            <p:strVal val="#ppt_x-#ppt_w/2"/>
                                          </p:val>
                                        </p:tav>
                                        <p:tav tm="100000">
                                          <p:val>
                                            <p:strVal val="#ppt_x"/>
                                          </p:val>
                                        </p:tav>
                                      </p:tavLst>
                                    </p:anim>
                                    <p:anim calcmode="lin" valueType="num">
                                      <p:cBhvr>
                                        <p:cTn id="54" dur="500" fill="hold"/>
                                        <p:tgtEl>
                                          <p:spTgt spid="15"/>
                                        </p:tgtEl>
                                        <p:attrNameLst>
                                          <p:attrName>ppt_y</p:attrName>
                                        </p:attrNameLst>
                                      </p:cBhvr>
                                      <p:tavLst>
                                        <p:tav tm="0">
                                          <p:val>
                                            <p:strVal val="#ppt_y"/>
                                          </p:val>
                                        </p:tav>
                                        <p:tav tm="100000">
                                          <p:val>
                                            <p:strVal val="#ppt_y"/>
                                          </p:val>
                                        </p:tav>
                                      </p:tavLst>
                                    </p:anim>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strVal val="#ppt_h"/>
                                          </p:val>
                                        </p:tav>
                                        <p:tav tm="100000">
                                          <p:val>
                                            <p:strVal val="#ppt_h"/>
                                          </p:val>
                                        </p:tav>
                                      </p:tavLst>
                                    </p:anim>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17" presetClass="entr" presetSubtype="8" fill="hold"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ppt_x</p:attrName>
                                        </p:attrNameLst>
                                      </p:cBhvr>
                                      <p:tavLst>
                                        <p:tav tm="0">
                                          <p:val>
                                            <p:strVal val="#ppt_x-#ppt_w/2"/>
                                          </p:val>
                                        </p:tav>
                                        <p:tav tm="100000">
                                          <p:val>
                                            <p:strVal val="#ppt_x"/>
                                          </p:val>
                                        </p:tav>
                                      </p:tavLst>
                                    </p:anim>
                                    <p:anim calcmode="lin" valueType="num">
                                      <p:cBhvr>
                                        <p:cTn id="65" dur="500" fill="hold"/>
                                        <p:tgtEl>
                                          <p:spTgt spid="21"/>
                                        </p:tgtEl>
                                        <p:attrNameLst>
                                          <p:attrName>ppt_y</p:attrName>
                                        </p:attrNameLst>
                                      </p:cBhvr>
                                      <p:tavLst>
                                        <p:tav tm="0">
                                          <p:val>
                                            <p:strVal val="#ppt_y"/>
                                          </p:val>
                                        </p:tav>
                                        <p:tav tm="100000">
                                          <p:val>
                                            <p:strVal val="#ppt_y"/>
                                          </p:val>
                                        </p:tav>
                                      </p:tavLst>
                                    </p:anim>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strVal val="#ppt_h"/>
                                          </p:val>
                                        </p:tav>
                                        <p:tav tm="100000">
                                          <p:val>
                                            <p:strVal val="#ppt_h"/>
                                          </p:val>
                                        </p:tav>
                                      </p:tavLst>
                                    </p:anim>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p:cTn id="76" dur="500" fill="hold"/>
                                        <p:tgtEl>
                                          <p:spTgt spid="26"/>
                                        </p:tgtEl>
                                        <p:attrNameLst>
                                          <p:attrName>ppt_w</p:attrName>
                                        </p:attrNameLst>
                                      </p:cBhvr>
                                      <p:tavLst>
                                        <p:tav tm="0">
                                          <p:val>
                                            <p:fltVal val="0"/>
                                          </p:val>
                                        </p:tav>
                                        <p:tav tm="100000">
                                          <p:val>
                                            <p:strVal val="#ppt_w"/>
                                          </p:val>
                                        </p:tav>
                                      </p:tavLst>
                                    </p:anim>
                                    <p:anim calcmode="lin" valueType="num">
                                      <p:cBhvr>
                                        <p:cTn id="77" dur="500" fill="hold"/>
                                        <p:tgtEl>
                                          <p:spTgt spid="26"/>
                                        </p:tgtEl>
                                        <p:attrNameLst>
                                          <p:attrName>ppt_h</p:attrName>
                                        </p:attrNameLst>
                                      </p:cBhvr>
                                      <p:tavLst>
                                        <p:tav tm="0">
                                          <p:val>
                                            <p:fltVal val="0"/>
                                          </p:val>
                                        </p:tav>
                                        <p:tav tm="100000">
                                          <p:val>
                                            <p:strVal val="#ppt_h"/>
                                          </p:val>
                                        </p:tav>
                                      </p:tavLst>
                                    </p:anim>
                                    <p:anim calcmode="lin" valueType="num">
                                      <p:cBhvr>
                                        <p:cTn id="78" dur="500" fill="hold"/>
                                        <p:tgtEl>
                                          <p:spTgt spid="26"/>
                                        </p:tgtEl>
                                        <p:attrNameLst>
                                          <p:attrName>style.rotation</p:attrName>
                                        </p:attrNameLst>
                                      </p:cBhvr>
                                      <p:tavLst>
                                        <p:tav tm="0">
                                          <p:val>
                                            <p:fltVal val="90"/>
                                          </p:val>
                                        </p:tav>
                                        <p:tav tm="100000">
                                          <p:val>
                                            <p:fltVal val="0"/>
                                          </p:val>
                                        </p:tav>
                                      </p:tavLst>
                                    </p:anim>
                                    <p:animEffect transition="in" filter="fade">
                                      <p:cBhvr>
                                        <p:cTn id="79" dur="500"/>
                                        <p:tgtEl>
                                          <p:spTgt spid="26"/>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17"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500" fill="hold"/>
                                        <p:tgtEl>
                                          <p:spTgt spid="20"/>
                                        </p:tgtEl>
                                        <p:attrNameLst>
                                          <p:attrName>ppt_x</p:attrName>
                                        </p:attrNameLst>
                                      </p:cBhvr>
                                      <p:tavLst>
                                        <p:tav tm="0">
                                          <p:val>
                                            <p:strVal val="#ppt_x-#ppt_w/2"/>
                                          </p:val>
                                        </p:tav>
                                        <p:tav tm="100000">
                                          <p:val>
                                            <p:strVal val="#ppt_x"/>
                                          </p:val>
                                        </p:tav>
                                      </p:tavLst>
                                    </p:anim>
                                    <p:anim calcmode="lin" valueType="num">
                                      <p:cBhvr>
                                        <p:cTn id="88" dur="500" fill="hold"/>
                                        <p:tgtEl>
                                          <p:spTgt spid="20"/>
                                        </p:tgtEl>
                                        <p:attrNameLst>
                                          <p:attrName>ppt_y</p:attrName>
                                        </p:attrNameLst>
                                      </p:cBhvr>
                                      <p:tavLst>
                                        <p:tav tm="0">
                                          <p:val>
                                            <p:strVal val="#ppt_y"/>
                                          </p:val>
                                        </p:tav>
                                        <p:tav tm="100000">
                                          <p:val>
                                            <p:strVal val="#ppt_y"/>
                                          </p:val>
                                        </p:tav>
                                      </p:tavLst>
                                    </p:anim>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strVal val="#ppt_h"/>
                                          </p:val>
                                        </p:tav>
                                        <p:tav tm="100000">
                                          <p:val>
                                            <p:strVal val="#ppt_h"/>
                                          </p:val>
                                        </p:tav>
                                      </p:tavLst>
                                    </p:anim>
                                  </p:childTnLst>
                                </p:cTn>
                              </p:par>
                            </p:childTnLst>
                          </p:cTn>
                        </p:par>
                        <p:par>
                          <p:cTn id="91" fill="hold">
                            <p:stCondLst>
                              <p:cond delay="15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par>
                          <p:cTn id="95" fill="hold">
                            <p:stCondLst>
                              <p:cond delay="2000"/>
                            </p:stCondLst>
                            <p:childTnLst>
                              <p:par>
                                <p:cTn id="96" presetID="17" presetClass="entr" presetSubtype="8" fill="hold"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500" fill="hold"/>
                                        <p:tgtEl>
                                          <p:spTgt spid="18"/>
                                        </p:tgtEl>
                                        <p:attrNameLst>
                                          <p:attrName>ppt_x</p:attrName>
                                        </p:attrNameLst>
                                      </p:cBhvr>
                                      <p:tavLst>
                                        <p:tav tm="0">
                                          <p:val>
                                            <p:strVal val="#ppt_x-#ppt_w/2"/>
                                          </p:val>
                                        </p:tav>
                                        <p:tav tm="100000">
                                          <p:val>
                                            <p:strVal val="#ppt_x"/>
                                          </p:val>
                                        </p:tav>
                                      </p:tavLst>
                                    </p:anim>
                                    <p:anim calcmode="lin" valueType="num">
                                      <p:cBhvr>
                                        <p:cTn id="99" dur="500" fill="hold"/>
                                        <p:tgtEl>
                                          <p:spTgt spid="18"/>
                                        </p:tgtEl>
                                        <p:attrNameLst>
                                          <p:attrName>ppt_y</p:attrName>
                                        </p:attrNameLst>
                                      </p:cBhvr>
                                      <p:tavLst>
                                        <p:tav tm="0">
                                          <p:val>
                                            <p:strVal val="#ppt_y"/>
                                          </p:val>
                                        </p:tav>
                                        <p:tav tm="100000">
                                          <p:val>
                                            <p:strVal val="#ppt_y"/>
                                          </p:val>
                                        </p:tav>
                                      </p:tavLst>
                                    </p:anim>
                                    <p:anim calcmode="lin" valueType="num">
                                      <p:cBhvr>
                                        <p:cTn id="100" dur="500" fill="hold"/>
                                        <p:tgtEl>
                                          <p:spTgt spid="18"/>
                                        </p:tgtEl>
                                        <p:attrNameLst>
                                          <p:attrName>ppt_w</p:attrName>
                                        </p:attrNameLst>
                                      </p:cBhvr>
                                      <p:tavLst>
                                        <p:tav tm="0">
                                          <p:val>
                                            <p:fltVal val="0"/>
                                          </p:val>
                                        </p:tav>
                                        <p:tav tm="100000">
                                          <p:val>
                                            <p:strVal val="#ppt_w"/>
                                          </p:val>
                                        </p:tav>
                                      </p:tavLst>
                                    </p:anim>
                                    <p:anim calcmode="lin" valueType="num">
                                      <p:cBhvr>
                                        <p:cTn id="101" dur="500" fill="hold"/>
                                        <p:tgtEl>
                                          <p:spTgt spid="18"/>
                                        </p:tgtEl>
                                        <p:attrNameLst>
                                          <p:attrName>ppt_h</p:attrName>
                                        </p:attrNameLst>
                                      </p:cBhvr>
                                      <p:tavLst>
                                        <p:tav tm="0">
                                          <p:val>
                                            <p:strVal val="#ppt_h"/>
                                          </p:val>
                                        </p:tav>
                                        <p:tav tm="100000">
                                          <p:val>
                                            <p:strVal val="#ppt_h"/>
                                          </p:val>
                                        </p:tav>
                                      </p:tavLst>
                                    </p:anim>
                                  </p:childTnLst>
                                </p:cTn>
                              </p:par>
                            </p:childTnLst>
                          </p:cTn>
                        </p:par>
                        <p:par>
                          <p:cTn id="102" fill="hold">
                            <p:stCondLst>
                              <p:cond delay="2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3000"/>
                            </p:stCondLst>
                            <p:childTnLst>
                              <p:par>
                                <p:cTn id="107" presetID="17"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ppt_x</p:attrName>
                                        </p:attrNameLst>
                                      </p:cBhvr>
                                      <p:tavLst>
                                        <p:tav tm="0">
                                          <p:val>
                                            <p:strVal val="#ppt_x-#ppt_w/2"/>
                                          </p:val>
                                        </p:tav>
                                        <p:tav tm="100000">
                                          <p:val>
                                            <p:strVal val="#ppt_x"/>
                                          </p:val>
                                        </p:tav>
                                      </p:tavLst>
                                    </p:anim>
                                    <p:anim calcmode="lin" valueType="num">
                                      <p:cBhvr>
                                        <p:cTn id="110" dur="500" fill="hold"/>
                                        <p:tgtEl>
                                          <p:spTgt spid="24"/>
                                        </p:tgtEl>
                                        <p:attrNameLst>
                                          <p:attrName>ppt_y</p:attrName>
                                        </p:attrNameLst>
                                      </p:cBhvr>
                                      <p:tavLst>
                                        <p:tav tm="0">
                                          <p:val>
                                            <p:strVal val="#ppt_y"/>
                                          </p:val>
                                        </p:tav>
                                        <p:tav tm="100000">
                                          <p:val>
                                            <p:strVal val="#ppt_y"/>
                                          </p:val>
                                        </p:tav>
                                      </p:tavLst>
                                    </p:anim>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strVal val="#ppt_h"/>
                                          </p:val>
                                        </p:tav>
                                        <p:tav tm="100000">
                                          <p:val>
                                            <p:strVal val="#ppt_h"/>
                                          </p:val>
                                        </p:tav>
                                      </p:tavLst>
                                    </p:anim>
                                  </p:childTnLst>
                                </p:cTn>
                              </p:par>
                            </p:childTnLst>
                          </p:cTn>
                        </p:par>
                        <p:par>
                          <p:cTn id="113" fill="hold">
                            <p:stCondLst>
                              <p:cond delay="35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76326" y="623275"/>
            <a:ext cx="6039349" cy="3785652"/>
          </a:xfrm>
          <a:prstGeom prst="rect">
            <a:avLst/>
          </a:prstGeom>
          <a:noFill/>
        </p:spPr>
        <p:txBody>
          <a:bodyPr wrap="square">
            <a:spAutoFit/>
          </a:bodyPr>
          <a:lstStyle/>
          <a:p>
            <a:r>
              <a:rPr lang="en" sz="8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DELIVERY OF THE LAW</a:t>
            </a: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1" y="0"/>
            <a:ext cx="8336756" cy="707886"/>
          </a:xfrm>
          <a:prstGeom prst="rect">
            <a:avLst/>
          </a:prstGeom>
          <a:noFill/>
          <a:effectLst>
            <a:outerShdw blurRad="50800" dist="25400" dir="5400000" algn="ctr" rotWithShape="0">
              <a:schemeClr val="tx2">
                <a:lumMod val="50000"/>
              </a:schemeClr>
            </a:outerShdw>
          </a:effectLst>
        </p:spPr>
        <p:txBody>
          <a:bodyPr wrap="square">
            <a:spAutoFit/>
          </a:bodyPr>
          <a:lstStyle/>
          <a:p>
            <a:pPr algn="ctr"/>
            <a:r>
              <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RECEIVERS OF THE LAW</a:t>
            </a:r>
          </a:p>
        </p:txBody>
      </p:sp>
      <p:sp>
        <p:nvSpPr>
          <p:cNvPr id="5" name="CuadroTexto 4">
            <a:extLst>
              <a:ext uri="{FF2B5EF4-FFF2-40B4-BE49-F238E27FC236}">
                <a16:creationId xmlns:a16="http://schemas.microsoft.com/office/drawing/2014/main" id="{B05A7828-8C7F-68B2-A1A0-B4D809DC43FB}"/>
              </a:ext>
            </a:extLst>
          </p:cNvPr>
          <p:cNvSpPr txBox="1"/>
          <p:nvPr/>
        </p:nvSpPr>
        <p:spPr>
          <a:xfrm>
            <a:off x="219078" y="769441"/>
            <a:ext cx="7781924" cy="641734"/>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a:r>
              <a:rPr lang="en-US" b="1" dirty="0">
                <a:solidFill>
                  <a:schemeClr val="accent4">
                    <a:lumMod val="50000"/>
                  </a:schemeClr>
                </a:solidFill>
                <a:latin typeface="Comic Sans MS" panose="030F0702030302020204" pitchFamily="66" charset="0"/>
              </a:rPr>
              <a:t>“You yourselves have seen what I did to Egypt, and how I carried you on eagles’ wings and brought you to myself.” </a:t>
            </a:r>
            <a:r>
              <a:rPr lang="en" sz="1400" b="1" dirty="0">
                <a:solidFill>
                  <a:schemeClr val="accent4">
                    <a:lumMod val="50000"/>
                  </a:schemeClr>
                </a:solidFill>
                <a:latin typeface="Comic Sans MS" panose="030F0702030302020204" pitchFamily="66" charset="0"/>
              </a:rPr>
              <a:t>(Exodus 19:4)</a:t>
            </a:r>
          </a:p>
        </p:txBody>
      </p:sp>
      <p:sp>
        <p:nvSpPr>
          <p:cNvPr id="6" name="CuadroTexto 5">
            <a:extLst>
              <a:ext uri="{FF2B5EF4-FFF2-40B4-BE49-F238E27FC236}">
                <a16:creationId xmlns:a16="http://schemas.microsoft.com/office/drawing/2014/main" id="{B59CA289-B39F-7D39-BFBC-F5C9DBD8E379}"/>
              </a:ext>
            </a:extLst>
          </p:cNvPr>
          <p:cNvSpPr txBox="1"/>
          <p:nvPr/>
        </p:nvSpPr>
        <p:spPr>
          <a:xfrm>
            <a:off x="157166" y="1524685"/>
            <a:ext cx="7905749" cy="400110"/>
          </a:xfrm>
          <a:prstGeom prst="rect">
            <a:avLst/>
          </a:prstGeom>
          <a:noFill/>
        </p:spPr>
        <p:txBody>
          <a:bodyPr wrap="square" rtlCol="0">
            <a:spAutoFit/>
          </a:bodyPr>
          <a:lstStyle/>
          <a:p>
            <a:pPr>
              <a:spcBef>
                <a:spcPts val="600"/>
              </a:spcBef>
            </a:pPr>
            <a:r>
              <a:rPr lang="en" sz="2000" b="1" dirty="0"/>
              <a:t>Why had God brought Israel out of Egypt?</a:t>
            </a: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4229676902"/>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400110"/>
          </a:xfrm>
          <a:prstGeom prst="rect">
            <a:avLst/>
          </a:prstGeom>
          <a:noFill/>
        </p:spPr>
        <p:txBody>
          <a:bodyPr wrap="square">
            <a:spAutoFit/>
          </a:bodyPr>
          <a:lstStyle/>
          <a:p>
            <a:pPr>
              <a:spcBef>
                <a:spcPts val="600"/>
              </a:spcBef>
            </a:pPr>
            <a:r>
              <a:rPr lang="en" sz="2000" b="1" dirty="0"/>
              <a:t>By accepting the covenant, what would Israel become (Ex. 19:5-6)?</a:t>
            </a:r>
          </a:p>
        </p:txBody>
      </p:sp>
      <p:sp>
        <p:nvSpPr>
          <p:cNvPr id="10" name="CuadroTexto 9">
            <a:extLst>
              <a:ext uri="{FF2B5EF4-FFF2-40B4-BE49-F238E27FC236}">
                <a16:creationId xmlns:a16="http://schemas.microsoft.com/office/drawing/2014/main" id="{AFBDB315-48E5-FA78-3148-9DECF3C98324}"/>
              </a:ext>
            </a:extLst>
          </p:cNvPr>
          <p:cNvSpPr txBox="1"/>
          <p:nvPr/>
        </p:nvSpPr>
        <p:spPr>
          <a:xfrm>
            <a:off x="157164" y="2617292"/>
            <a:ext cx="7905749" cy="1323439"/>
          </a:xfrm>
          <a:prstGeom prst="rect">
            <a:avLst/>
          </a:prstGeom>
          <a:noFill/>
        </p:spPr>
        <p:txBody>
          <a:bodyPr wrap="square">
            <a:spAutoFit/>
          </a:bodyPr>
          <a:lstStyle/>
          <a:p>
            <a:pPr>
              <a:spcBef>
                <a:spcPts val="600"/>
              </a:spcBef>
            </a:pPr>
            <a:r>
              <a:rPr lang="en" sz="2000" b="1" dirty="0"/>
              <a:t>In the third month after their departure from Egypt, they camped near Mount Sinai. There the foundation for the creation of the nation of Israel was laid. God proposed a covenant with them, and they accepted (Exod. 19:1-8).</a:t>
            </a: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707886"/>
          </a:xfrm>
          <a:prstGeom prst="rect">
            <a:avLst/>
          </a:prstGeom>
          <a:noFill/>
        </p:spPr>
        <p:txBody>
          <a:bodyPr wrap="square">
            <a:spAutoFit/>
          </a:bodyPr>
          <a:lstStyle/>
          <a:p>
            <a:pPr>
              <a:spcBef>
                <a:spcPts val="600"/>
              </a:spcBef>
            </a:pPr>
            <a:r>
              <a:rPr lang="en" sz="2000" b="1" dirty="0"/>
              <a:t>To serve him (Ex. 5:1; 7:16; 8:1, 20; 9:1, 13; 10:3). In doing so, they would receive great benefits (among them the land of Canaan).</a:t>
            </a: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5"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6"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7" dur="500"/>
                                        <p:tgtEl>
                                          <p:spTgt spid="4">
                                            <p:graphicEl>
                                              <a:dgm id="{84A85831-E5C6-4C90-BC7E-860D5C9C7927}"/>
                                            </p:graphicEl>
                                          </p:spTgt>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60"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61"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62" dur="500"/>
                                        <p:tgtEl>
                                          <p:spTgt spid="4">
                                            <p:graphicEl>
                                              <a:dgm id="{486F65B6-F1D9-43E6-B3E6-A126C91E839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7"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8"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9" dur="500"/>
                                        <p:tgtEl>
                                          <p:spTgt spid="4">
                                            <p:graphicEl>
                                              <a:dgm id="{1470BD67-A7B6-42E6-8609-E8959345C4B0}"/>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2"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C251453C-30B4-4FB1-97E7-5821C9512D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9"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B4B71305-2C36-48A9-9474-85EF77B71A34}"/>
                                            </p:graphicEl>
                                          </p:spTgt>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4"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5"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6"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rPr>
              <a:t>THE LAW GIVER</a:t>
            </a:r>
          </a:p>
        </p:txBody>
      </p:sp>
      <p:sp>
        <p:nvSpPr>
          <p:cNvPr id="5" name="CuadroTexto 4">
            <a:extLst>
              <a:ext uri="{FF2B5EF4-FFF2-40B4-BE49-F238E27FC236}">
                <a16:creationId xmlns:a16="http://schemas.microsoft.com/office/drawing/2014/main" id="{4F2742B6-3BF1-05FA-2EEE-084080CDD09F}"/>
              </a:ext>
            </a:extLst>
          </p:cNvPr>
          <p:cNvSpPr txBox="1"/>
          <p:nvPr/>
        </p:nvSpPr>
        <p:spPr>
          <a:xfrm>
            <a:off x="0" y="655141"/>
            <a:ext cx="121920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2">
                    <a:lumMod val="50000"/>
                  </a:schemeClr>
                </a:solidFill>
                <a:latin typeface="Comic Sans MS" panose="030F0702030302020204" pitchFamily="66" charset="0"/>
              </a:rPr>
              <a:t>“</a:t>
            </a:r>
            <a:r>
              <a:rPr lang="en-US" b="1" dirty="0">
                <a:solidFill>
                  <a:schemeClr val="accent2">
                    <a:lumMod val="50000"/>
                  </a:schemeClr>
                </a:solidFill>
                <a:latin typeface="Comic Sans MS" panose="030F0702030302020204" pitchFamily="66" charset="0"/>
              </a:rPr>
              <a:t>Mount Sinai was covered with smoke, because the Lord descended on it in fire. The smoke billowed up from it like smoke from a furnace, and the whole mountain trembled violently</a:t>
            </a:r>
            <a:r>
              <a:rPr lang="en" b="1" dirty="0">
                <a:solidFill>
                  <a:schemeClr val="accent2">
                    <a:lumMod val="50000"/>
                  </a:schemeClr>
                </a:solidFill>
                <a:latin typeface="Comic Sans MS" panose="030F0702030302020204" pitchFamily="66" charset="0"/>
              </a:rPr>
              <a:t>” </a:t>
            </a:r>
            <a:r>
              <a:rPr lang="en" sz="1400" b="1" dirty="0">
                <a:solidFill>
                  <a:schemeClr val="accent2">
                    <a:lumMod val="50000"/>
                  </a:schemeClr>
                </a:solidFill>
                <a:latin typeface="Comic Sans MS" panose="030F0702030302020204" pitchFamily="66" charset="0"/>
              </a:rPr>
              <a:t>(Exodus 19:18)</a:t>
            </a: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631216"/>
          </a:xfrm>
          <a:prstGeom prst="rect">
            <a:avLst/>
          </a:prstGeom>
          <a:noFill/>
        </p:spPr>
        <p:txBody>
          <a:bodyPr wrap="square" rtlCol="0">
            <a:spAutoFit/>
          </a:bodyPr>
          <a:lstStyle/>
          <a:p>
            <a:pPr>
              <a:spcBef>
                <a:spcPts val="600"/>
              </a:spcBef>
            </a:pPr>
            <a:r>
              <a:rPr lang="en" sz="2000" b="1" dirty="0"/>
              <a:t>The presentation of God's Law at Sinai was something superb and terrifying (Heb. 12:18-21). No one is prepared for something like that. Therefore, the people needed to purify themselves in advance and maintain the appropriate distance so as not to be consumed by divine glory (Ex. 19:10-12).</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809852"/>
            <a:ext cx="6184332" cy="1015663"/>
          </a:xfrm>
          <a:prstGeom prst="rect">
            <a:avLst/>
          </a:prstGeom>
          <a:noFill/>
        </p:spPr>
        <p:txBody>
          <a:bodyPr wrap="square">
            <a:spAutoFit/>
          </a:bodyPr>
          <a:lstStyle/>
          <a:p>
            <a:pPr>
              <a:spcBef>
                <a:spcPts val="600"/>
              </a:spcBef>
            </a:pPr>
            <a:r>
              <a:rPr lang="en" sz="2000" b="1" dirty="0"/>
              <a:t>Two versions of this Law have been recorded: one at the beginning of the Exodus, and another as part of Moses' final speeches before entering Canaan.</a:t>
            </a:r>
          </a:p>
        </p:txBody>
      </p:sp>
      <p:sp>
        <p:nvSpPr>
          <p:cNvPr id="12" name="CuadroTexto 11">
            <a:extLst>
              <a:ext uri="{FF2B5EF4-FFF2-40B4-BE49-F238E27FC236}">
                <a16:creationId xmlns:a16="http://schemas.microsoft.com/office/drawing/2014/main" id="{0D4FB74E-998C-9D3E-9B59-46E976074EA4}"/>
              </a:ext>
            </a:extLst>
          </p:cNvPr>
          <p:cNvSpPr txBox="1"/>
          <p:nvPr/>
        </p:nvSpPr>
        <p:spPr>
          <a:xfrm>
            <a:off x="3618688" y="5837477"/>
            <a:ext cx="6040877" cy="1015663"/>
          </a:xfrm>
          <a:prstGeom prst="rect">
            <a:avLst/>
          </a:prstGeom>
          <a:noFill/>
        </p:spPr>
        <p:txBody>
          <a:bodyPr wrap="square">
            <a:spAutoFit/>
          </a:bodyPr>
          <a:lstStyle/>
          <a:p>
            <a:pPr>
              <a:spcBef>
                <a:spcPts val="600"/>
              </a:spcBef>
            </a:pPr>
            <a:r>
              <a:rPr lang="en" sz="2000" b="1" dirty="0"/>
              <a:t>Although it may seem frightening in its presentation, the Law reflects the best of God's character: love (Rom. 13:10).</a:t>
            </a: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618688" y="3474450"/>
            <a:ext cx="8530960" cy="1323439"/>
          </a:xfrm>
          <a:prstGeom prst="rect">
            <a:avLst/>
          </a:prstGeom>
          <a:noFill/>
        </p:spPr>
        <p:txBody>
          <a:bodyPr wrap="square">
            <a:spAutoFit/>
          </a:bodyPr>
          <a:lstStyle/>
          <a:p>
            <a:pPr>
              <a:spcBef>
                <a:spcPts val="600"/>
              </a:spcBef>
            </a:pPr>
            <a:r>
              <a:rPr lang="en" sz="2000" b="1" dirty="0"/>
              <a:t>The words God was about to address to them were a manifestation of His own character. To obey them is life; to disobey them is death. Israel needed to be fully aware of the seriousness and significance of “the words of the covenant, the Ten Commandments” (Ex. 34:28).</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3618688" y="3062377"/>
            <a:ext cx="8530960" cy="400110"/>
          </a:xfrm>
          <a:prstGeom prst="rect">
            <a:avLst/>
          </a:prstGeom>
          <a:noFill/>
        </p:spPr>
        <p:txBody>
          <a:bodyPr wrap="square">
            <a:spAutoFit/>
          </a:bodyPr>
          <a:lstStyle/>
          <a:p>
            <a:pPr>
              <a:spcBef>
                <a:spcPts val="600"/>
              </a:spcBef>
            </a:pPr>
            <a:r>
              <a:rPr lang="en" sz="2000" b="1" dirty="0"/>
              <a:t>Why was such a staging necessary?</a:t>
            </a: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fltVal val="0"/>
                                          </p:val>
                                        </p:tav>
                                        <p:tav tm="100000">
                                          <p:val>
                                            <p:strVal val="#ppt_w"/>
                                          </p:val>
                                        </p:tav>
                                      </p:tavLst>
                                    </p:anim>
                                    <p:anim calcmode="lin" valueType="num">
                                      <p:cBhvr>
                                        <p:cTn id="39" dur="1000" fill="hold"/>
                                        <p:tgtEl>
                                          <p:spTgt spid="14"/>
                                        </p:tgtEl>
                                        <p:attrNameLst>
                                          <p:attrName>ppt_h</p:attrName>
                                        </p:attrNameLst>
                                      </p:cBhvr>
                                      <p:tavLst>
                                        <p:tav tm="0">
                                          <p:val>
                                            <p:fltVal val="0"/>
                                          </p:val>
                                        </p:tav>
                                        <p:tav tm="100000">
                                          <p:val>
                                            <p:strVal val="#ppt_h"/>
                                          </p:val>
                                        </p:tav>
                                      </p:tavLst>
                                    </p:anim>
                                    <p:anim calcmode="lin" valueType="num">
                                      <p:cBhvr>
                                        <p:cTn id="40" dur="1000" fill="hold"/>
                                        <p:tgtEl>
                                          <p:spTgt spid="14"/>
                                        </p:tgtEl>
                                        <p:attrNameLst>
                                          <p:attrName>style.rotation</p:attrName>
                                        </p:attrNameLst>
                                      </p:cBhvr>
                                      <p:tavLst>
                                        <p:tav tm="0">
                                          <p:val>
                                            <p:fltVal val="90"/>
                                          </p:val>
                                        </p:tav>
                                        <p:tav tm="100000">
                                          <p:val>
                                            <p:fltVal val="0"/>
                                          </p:val>
                                        </p:tav>
                                      </p:tavLst>
                                    </p:anim>
                                    <p:animEffect transition="in" filter="fade">
                                      <p:cBhvr>
                                        <p:cTn id="41" dur="1000"/>
                                        <p:tgtEl>
                                          <p:spTgt spid="14"/>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900" decel="100000" fill="hold"/>
                                        <p:tgtEl>
                                          <p:spTgt spid="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900" decel="100000" fill="hold"/>
                                        <p:tgtEl>
                                          <p:spTgt spid="1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0" y="-48640"/>
            <a:ext cx="12192000" cy="769441"/>
          </a:xfrm>
          <a:prstGeom prst="rect">
            <a:avLst/>
          </a:prstGeom>
          <a:noFill/>
        </p:spPr>
        <p:txBody>
          <a:bodyPr wrap="square">
            <a:spAutoFit/>
          </a:bodyPr>
          <a:lstStyle/>
          <a:p>
            <a:pPr algn="ctr"/>
            <a:r>
              <a:rPr lang="en" sz="4400" b="1" dirty="0">
                <a:ln w="13462">
                  <a:solidFill>
                    <a:schemeClr val="bg1"/>
                  </a:solidFill>
                  <a:prstDash val="solid"/>
                </a:ln>
                <a:solidFill>
                  <a:schemeClr val="accent3">
                    <a:lumMod val="75000"/>
                  </a:schemeClr>
                </a:solidFill>
                <a:effectLst>
                  <a:outerShdw dist="38100" dir="2700000" algn="bl" rotWithShape="0">
                    <a:schemeClr val="accent5"/>
                  </a:outerShdw>
                </a:effectLst>
              </a:rPr>
              <a:t>THE TEN COMMANDMENTS</a:t>
            </a:r>
          </a:p>
        </p:txBody>
      </p:sp>
      <p:sp>
        <p:nvSpPr>
          <p:cNvPr id="5" name="CuadroTexto 4">
            <a:extLst>
              <a:ext uri="{FF2B5EF4-FFF2-40B4-BE49-F238E27FC236}">
                <a16:creationId xmlns:a16="http://schemas.microsoft.com/office/drawing/2014/main" id="{26FCAA5F-DC11-3036-0AB5-95A36B8FB3AA}"/>
              </a:ext>
            </a:extLst>
          </p:cNvPr>
          <p:cNvSpPr txBox="1"/>
          <p:nvPr/>
        </p:nvSpPr>
        <p:spPr>
          <a:xfrm>
            <a:off x="0" y="601592"/>
            <a:ext cx="11930062"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1">
                    <a:lumMod val="75000"/>
                  </a:schemeClr>
                </a:solidFill>
                <a:latin typeface="Comic Sans MS" panose="030F0702030302020204" pitchFamily="66" charset="0"/>
              </a:rPr>
              <a:t>“</a:t>
            </a:r>
            <a:r>
              <a:rPr lang="en-US" b="1" dirty="0">
                <a:solidFill>
                  <a:schemeClr val="accent1">
                    <a:lumMod val="75000"/>
                  </a:schemeClr>
                </a:solidFill>
                <a:latin typeface="Comic Sans MS" panose="030F0702030302020204" pitchFamily="66" charset="0"/>
              </a:rPr>
              <a:t>I am the Lord your God, who brought you out of Egypt, out of the land of slavery</a:t>
            </a:r>
            <a:r>
              <a:rPr lang="en" b="1" dirty="0">
                <a:solidFill>
                  <a:schemeClr val="accent1">
                    <a:lumMod val="75000"/>
                  </a:schemeClr>
                </a:solidFill>
                <a:latin typeface="Comic Sans MS" panose="030F0702030302020204" pitchFamily="66" charset="0"/>
              </a:rPr>
              <a:t>” </a:t>
            </a:r>
            <a:r>
              <a:rPr lang="en" sz="1400" b="1" dirty="0">
                <a:solidFill>
                  <a:schemeClr val="accent1">
                    <a:lumMod val="75000"/>
                  </a:schemeClr>
                </a:solidFill>
                <a:latin typeface="Comic Sans MS" panose="030F0702030302020204" pitchFamily="66" charset="0"/>
              </a:rPr>
              <a:t>(Exodus 20:2)</a:t>
            </a:r>
          </a:p>
        </p:txBody>
      </p:sp>
      <p:sp>
        <p:nvSpPr>
          <p:cNvPr id="6" name="CuadroTexto 5">
            <a:extLst>
              <a:ext uri="{FF2B5EF4-FFF2-40B4-BE49-F238E27FC236}">
                <a16:creationId xmlns:a16="http://schemas.microsoft.com/office/drawing/2014/main" id="{323C455F-7809-6272-68A8-F8280B1328E8}"/>
              </a:ext>
            </a:extLst>
          </p:cNvPr>
          <p:cNvSpPr txBox="1"/>
          <p:nvPr/>
        </p:nvSpPr>
        <p:spPr>
          <a:xfrm>
            <a:off x="18183" y="980449"/>
            <a:ext cx="8563842" cy="1323439"/>
          </a:xfrm>
          <a:prstGeom prst="rect">
            <a:avLst/>
          </a:prstGeom>
          <a:noFill/>
        </p:spPr>
        <p:txBody>
          <a:bodyPr wrap="square" rtlCol="0">
            <a:spAutoFit/>
          </a:bodyPr>
          <a:lstStyle/>
          <a:p>
            <a:pPr>
              <a:spcBef>
                <a:spcPts val="600"/>
              </a:spcBef>
            </a:pPr>
            <a:r>
              <a:rPr lang="en" sz="2000" b="1" dirty="0"/>
              <a:t>God introduces the Law by making its primary function clear: “I have redeemed you from sin, therefore, this is what you must do from now on” (Ex. 20:2). Observing the Law is, for us, the response to Redemption. It is a response of love to the love received.</a:t>
            </a: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595157155"/>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3600986"/>
          </a:xfrm>
          <a:prstGeom prst="rect">
            <a:avLst/>
          </a:prstGeom>
          <a:noFill/>
        </p:spPr>
        <p:txBody>
          <a:bodyPr wrap="square">
            <a:spAutoFit/>
          </a:bodyPr>
          <a:lstStyle/>
          <a:p>
            <a:r>
              <a:rPr lang="en" sz="7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MEANING OF THE LAW</a:t>
            </a: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3267074" y="0"/>
            <a:ext cx="8924925" cy="769441"/>
          </a:xfrm>
          <a:prstGeom prst="rect">
            <a:avLst/>
          </a:prstGeom>
          <a:noFill/>
        </p:spPr>
        <p:txBody>
          <a:bodyPr wrap="square">
            <a:spAutoFit/>
          </a:bodyPr>
          <a:lstStyle/>
          <a:p>
            <a:pPr algn="ctr"/>
            <a:r>
              <a:rPr lang="en" sz="4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rPr>
              <a:t>THE FUNCTION OF THE LAW</a:t>
            </a: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719706"/>
            <a:ext cx="8924926" cy="646331"/>
          </a:xfrm>
          <a:prstGeom prst="rect">
            <a:avLst/>
          </a:prstGeom>
          <a:noFill/>
        </p:spPr>
        <p:txBody>
          <a:bodyPr wrap="square">
            <a:spAutoFit/>
          </a:bodyPr>
          <a:lstStyle/>
          <a:p>
            <a:pPr algn="ctr"/>
            <a:r>
              <a:rPr lang="en" b="1" dirty="0">
                <a:solidFill>
                  <a:schemeClr val="accent3">
                    <a:lumMod val="75000"/>
                  </a:schemeClr>
                </a:solidFill>
                <a:latin typeface="Comic Sans MS" panose="030F0702030302020204" pitchFamily="66" charset="0"/>
              </a:rPr>
              <a:t>“</a:t>
            </a:r>
            <a:r>
              <a:rPr lang="en-US" b="1" dirty="0">
                <a:solidFill>
                  <a:schemeClr val="accent3">
                    <a:lumMod val="75000"/>
                  </a:schemeClr>
                </a:solidFill>
                <a:latin typeface="Comic Sans MS" panose="030F0702030302020204" pitchFamily="66" charset="0"/>
              </a:rPr>
              <a:t>So the law was our guardian until Christ came that we might                                  be justified by faith</a:t>
            </a:r>
            <a:r>
              <a:rPr lang="en" b="1" dirty="0">
                <a:solidFill>
                  <a:schemeClr val="accent3">
                    <a:lumMod val="75000"/>
                  </a:schemeClr>
                </a:solidFill>
                <a:latin typeface="Comic Sans MS" panose="030F0702030302020204" pitchFamily="66" charset="0"/>
              </a:rPr>
              <a:t>” </a:t>
            </a:r>
            <a:r>
              <a:rPr lang="en" sz="1400" b="1" dirty="0">
                <a:solidFill>
                  <a:schemeClr val="accent3">
                    <a:lumMod val="75000"/>
                  </a:schemeClr>
                </a:solidFill>
                <a:latin typeface="Comic Sans MS" panose="030F0702030302020204" pitchFamily="66" charset="0"/>
              </a:rPr>
              <a:t>(Galatians 3:24 </a:t>
            </a:r>
            <a:r>
              <a:rPr lang="en" sz="1100" b="1" dirty="0">
                <a:solidFill>
                  <a:schemeClr val="accent3">
                    <a:lumMod val="75000"/>
                  </a:schemeClr>
                </a:solidFill>
                <a:latin typeface="Comic Sans MS" panose="030F0702030302020204" pitchFamily="66" charset="0"/>
              </a:rPr>
              <a:t>NIV</a:t>
            </a:r>
            <a:r>
              <a:rPr lang="en" sz="1400" b="1" dirty="0">
                <a:solidFill>
                  <a:schemeClr val="accent3">
                    <a:lumMod val="75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662D0300-6BB8-EFA2-664F-7F4643627543}"/>
              </a:ext>
            </a:extLst>
          </p:cNvPr>
          <p:cNvSpPr txBox="1"/>
          <p:nvPr/>
        </p:nvSpPr>
        <p:spPr>
          <a:xfrm>
            <a:off x="295275" y="1492091"/>
            <a:ext cx="6334125" cy="40011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chemeClr val="accent6">
                    <a:lumMod val="75000"/>
                  </a:schemeClr>
                </a:solidFill>
              </a:rPr>
              <a:t>What are some of the functions of the Law?</a:t>
            </a: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1094147161"/>
              </p:ext>
            </p:extLst>
          </p:nvPr>
        </p:nvGraphicFramePr>
        <p:xfrm>
          <a:off x="387425" y="1784438"/>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629400" y="1527463"/>
            <a:ext cx="5562601" cy="1015663"/>
          </a:xfrm>
          <a:prstGeom prst="rect">
            <a:avLst/>
          </a:prstGeom>
          <a:noFill/>
        </p:spPr>
        <p:txBody>
          <a:bodyPr wrap="square" rtlCol="0">
            <a:spAutoFit/>
          </a:bodyPr>
          <a:lstStyle/>
          <a:p>
            <a:pPr>
              <a:spcBef>
                <a:spcPts val="600"/>
              </a:spcBef>
            </a:pPr>
            <a:r>
              <a:rPr lang="en" sz="2000" b="1" dirty="0"/>
              <a:t>Salvation is not among its functions (Gal. 2:16). The Law is like a mirror in which our sins are reflected (James 1 :23-25).</a:t>
            </a:r>
            <a:endParaRPr lang="es-ES" sz="2000" b="1" dirty="0"/>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75622" y="4287979"/>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7603" y="4287979"/>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8950" y="4287980"/>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41814" y="5840529"/>
            <a:ext cx="6797136" cy="1015663"/>
          </a:xfrm>
          <a:prstGeom prst="rect">
            <a:avLst/>
          </a:prstGeom>
          <a:noFill/>
        </p:spPr>
        <p:txBody>
          <a:bodyPr wrap="square">
            <a:spAutoFit/>
          </a:bodyPr>
          <a:lstStyle/>
          <a:p>
            <a:pPr>
              <a:spcBef>
                <a:spcPts val="600"/>
              </a:spcBef>
            </a:pPr>
            <a:r>
              <a:rPr lang="en" sz="2000" b="1" dirty="0"/>
              <a:t>The Bible is clear: the Law is good (Rom. 7:12); meditating on it is a delight (Ps. 1:2). “</a:t>
            </a:r>
            <a:r>
              <a:rPr lang="en-US" sz="2000" b="1" dirty="0"/>
              <a:t>Oh, how I love your law! I meditate on it all day long</a:t>
            </a:r>
            <a:r>
              <a:rPr lang="en" sz="2000" b="1" dirty="0"/>
              <a:t>” (Ps. 119:97).</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6629398" y="2578498"/>
            <a:ext cx="5562601" cy="1631216"/>
          </a:xfrm>
          <a:prstGeom prst="rect">
            <a:avLst/>
          </a:prstGeom>
          <a:noFill/>
        </p:spPr>
        <p:txBody>
          <a:bodyPr wrap="square">
            <a:spAutoFit/>
          </a:bodyPr>
          <a:lstStyle/>
          <a:p>
            <a:pPr>
              <a:spcBef>
                <a:spcPts val="600"/>
              </a:spcBef>
            </a:pPr>
            <a:r>
              <a:rPr lang="en" sz="2000" b="1" dirty="0"/>
              <a:t>Breaking the mirror doesn't remove the stains; ignoring it doesn't either. But without the “mirror” [the law] we wouldn't know we were stained [with sin], and that we needed the “handkerchief” [Christ] to cleanse us.</a:t>
            </a: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childTnLst>
                          </p:cTn>
                        </p:par>
                        <p:par>
                          <p:cTn id="41" fill="hold">
                            <p:stCondLst>
                              <p:cond delay="25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4"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1BC030F-E416-4E9A-A26F-3C619E40BC26}"/>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1"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2"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3"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4" dur="250"/>
                                        <p:tgtEl>
                                          <p:spTgt spid="2">
                                            <p:graphicEl>
                                              <a:dgm id="{01773855-98DE-46D6-BBE7-191E056DDB72}"/>
                                            </p:graphicEl>
                                          </p:spTgt>
                                        </p:tgtEl>
                                      </p:cBhvr>
                                    </p:animEffect>
                                  </p:childTnLst>
                                </p:cTn>
                              </p:par>
                            </p:childTnLst>
                          </p:cTn>
                        </p:par>
                        <p:par>
                          <p:cTn id="55" fill="hold">
                            <p:stCondLst>
                              <p:cond delay="250"/>
                            </p:stCondLst>
                            <p:childTnLst>
                              <p:par>
                                <p:cTn id="56" presetID="53" presetClass="entr" presetSubtype="16" fill="hold" grpId="0" nodeType="afterEffect">
                                  <p:stCondLst>
                                    <p:cond delay="0"/>
                                  </p:stCondLst>
                                  <p:childTnLst>
                                    <p:set>
                                      <p:cBhvr>
                                        <p:cTn id="57"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58"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F8244D3-82C0-4CB0-A398-F58A473D9688}"/>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5"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6"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7"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8" dur="250"/>
                                        <p:tgtEl>
                                          <p:spTgt spid="2">
                                            <p:graphicEl>
                                              <a:dgm id="{B3794581-CAFB-4374-ADF0-749EF7D6687B}"/>
                                            </p:graphicEl>
                                          </p:spTgt>
                                        </p:tgtEl>
                                      </p:cBhvr>
                                    </p:animEffect>
                                  </p:childTnLst>
                                </p:cTn>
                              </p:par>
                            </p:childTnLst>
                          </p:cTn>
                        </p:par>
                        <p:par>
                          <p:cTn id="69" fill="hold">
                            <p:stCondLst>
                              <p:cond delay="250"/>
                            </p:stCondLst>
                            <p:childTnLst>
                              <p:par>
                                <p:cTn id="70" presetID="53" presetClass="entr" presetSubtype="16" fill="hold" grpId="0" nodeType="afterEffect">
                                  <p:stCondLst>
                                    <p:cond delay="0"/>
                                  </p:stCondLst>
                                  <p:childTnLst>
                                    <p:set>
                                      <p:cBhvr>
                                        <p:cTn id="71"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72"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73"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74" dur="500"/>
                                        <p:tgtEl>
                                          <p:spTgt spid="2">
                                            <p:graphicEl>
                                              <a:dgm id="{10168C84-CF3C-4627-A18A-73B3B73A36ED}"/>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9"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80"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81"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82" dur="250"/>
                                        <p:tgtEl>
                                          <p:spTgt spid="2">
                                            <p:graphicEl>
                                              <a:dgm id="{2948A12B-36CA-4BE9-ADA1-58358E0571AA}"/>
                                            </p:graphicEl>
                                          </p:spTgt>
                                        </p:tgtEl>
                                      </p:cBhvr>
                                    </p:animEffect>
                                  </p:childTnLst>
                                </p:cTn>
                              </p:par>
                            </p:childTnLst>
                          </p:cTn>
                        </p:par>
                        <p:par>
                          <p:cTn id="83" fill="hold">
                            <p:stCondLst>
                              <p:cond delay="250"/>
                            </p:stCondLst>
                            <p:childTnLst>
                              <p:par>
                                <p:cTn id="84" presetID="53" presetClass="entr" presetSubtype="16" fill="hold" grpId="0" nodeType="afterEffect">
                                  <p:stCondLst>
                                    <p:cond delay="0"/>
                                  </p:stCondLst>
                                  <p:childTnLst>
                                    <p:set>
                                      <p:cBhvr>
                                        <p:cTn id="85"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86"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857B4924-5818-4C63-B3E8-0A967285E5AA}"/>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grpId="0" nodeType="clickEffect">
                                  <p:stCondLst>
                                    <p:cond delay="0"/>
                                  </p:stCondLst>
                                  <p:childTnLst>
                                    <p:set>
                                      <p:cBhvr>
                                        <p:cTn id="92"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93"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4"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5"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6" dur="250"/>
                                        <p:tgtEl>
                                          <p:spTgt spid="2">
                                            <p:graphicEl>
                                              <a:dgm id="{F31445A7-B1B2-4106-A467-85A5BD7D7E72}"/>
                                            </p:graphicEl>
                                          </p:spTgt>
                                        </p:tgtEl>
                                      </p:cBhvr>
                                    </p:animEffect>
                                  </p:childTnLst>
                                </p:cTn>
                              </p:par>
                            </p:childTnLst>
                          </p:cTn>
                        </p:par>
                        <p:par>
                          <p:cTn id="97" fill="hold">
                            <p:stCondLst>
                              <p:cond delay="250"/>
                            </p:stCondLst>
                            <p:childTnLst>
                              <p:par>
                                <p:cTn id="98" presetID="53" presetClass="entr" presetSubtype="16" fill="hold" grpId="0" nodeType="afterEffect">
                                  <p:stCondLst>
                                    <p:cond delay="0"/>
                                  </p:stCondLst>
                                  <p:childTnLst>
                                    <p:set>
                                      <p:cBhvr>
                                        <p:cTn id="99"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100"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101"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102" dur="500"/>
                                        <p:tgtEl>
                                          <p:spTgt spid="2">
                                            <p:graphicEl>
                                              <a:dgm id="{5B47DAD3-5C8B-47C1-BB23-9D48BEEB80B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7"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8"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9"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10" dur="250"/>
                                        <p:tgtEl>
                                          <p:spTgt spid="2">
                                            <p:graphicEl>
                                              <a:dgm id="{841133F3-4289-4088-A1C7-11FD40326061}"/>
                                            </p:graphicEl>
                                          </p:spTgt>
                                        </p:tgtEl>
                                      </p:cBhvr>
                                    </p:animEffect>
                                  </p:childTnLst>
                                </p:cTn>
                              </p:par>
                            </p:childTnLst>
                          </p:cTn>
                        </p:par>
                        <p:par>
                          <p:cTn id="111" fill="hold">
                            <p:stCondLst>
                              <p:cond delay="250"/>
                            </p:stCondLst>
                            <p:childTnLst>
                              <p:par>
                                <p:cTn id="112" presetID="53" presetClass="entr" presetSubtype="16" fill="hold" grpId="0" nodeType="afterEffect">
                                  <p:stCondLst>
                                    <p:cond delay="0"/>
                                  </p:stCondLst>
                                  <p:childTnLst>
                                    <p:set>
                                      <p:cBhvr>
                                        <p:cTn id="113"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114"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115"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116" dur="500"/>
                                        <p:tgtEl>
                                          <p:spTgt spid="2">
                                            <p:graphicEl>
                                              <a:dgm id="{EBB7216E-93A8-4F0D-ABDC-CFD96121F723}"/>
                                            </p:graphicEl>
                                          </p:spTgt>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21"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22"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23"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24" dur="250"/>
                                        <p:tgtEl>
                                          <p:spTgt spid="2">
                                            <p:graphicEl>
                                              <a:dgm id="{0A48C909-9AF7-4595-8DB7-E64E0BE454BF}"/>
                                            </p:graphicEl>
                                          </p:spTgt>
                                        </p:tgtEl>
                                      </p:cBhvr>
                                    </p:animEffect>
                                  </p:childTnLst>
                                </p:cTn>
                              </p:par>
                            </p:childTnLst>
                          </p:cTn>
                        </p:par>
                        <p:par>
                          <p:cTn id="125" fill="hold">
                            <p:stCondLst>
                              <p:cond delay="250"/>
                            </p:stCondLst>
                            <p:childTnLst>
                              <p:par>
                                <p:cTn id="126" presetID="53" presetClass="entr" presetSubtype="16" fill="hold" grpId="0" nodeType="afterEffect">
                                  <p:stCondLst>
                                    <p:cond delay="0"/>
                                  </p:stCondLst>
                                  <p:childTnLst>
                                    <p:set>
                                      <p:cBhvr>
                                        <p:cTn id="127"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128"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129"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130" dur="500"/>
                                        <p:tgtEl>
                                          <p:spTgt spid="2">
                                            <p:graphicEl>
                                              <a:dgm id="{4EB3F0A6-67E1-45C1-ADD5-AE7CA6A22F28}"/>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5"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 calcmode="lin" valueType="num">
                                      <p:cBhvr>
                                        <p:cTn id="13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3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8" dur="1000" fill="hold"/>
                                        <p:tgtEl>
                                          <p:spTgt spid="12"/>
                                        </p:tgtEl>
                                        <p:attrNameLst>
                                          <p:attrName>ppt_h</p:attrName>
                                        </p:attrNameLst>
                                      </p:cBhvr>
                                      <p:tavLst>
                                        <p:tav tm="0">
                                          <p:val>
                                            <p:strVal val="#ppt_h"/>
                                          </p:val>
                                        </p:tav>
                                        <p:tav tm="100000">
                                          <p:val>
                                            <p:strVal val="#ppt_h"/>
                                          </p:val>
                                        </p:tav>
                                      </p:tavLst>
                                    </p:anim>
                                    <p:anim calcmode="lin" valueType="num">
                                      <p:cBhvr>
                                        <p:cTn id="13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4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4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2" dur="1000" decel="50000">
                                          <p:stCondLst>
                                            <p:cond delay="0"/>
                                          </p:stCondLst>
                                        </p:cTn>
                                        <p:tgtEl>
                                          <p:spTgt spid="12"/>
                                        </p:tgtEl>
                                      </p:cBhvr>
                                    </p:animEffect>
                                  </p:childTnLst>
                                </p:cTn>
                              </p:par>
                            </p:childTnLst>
                          </p:cTn>
                        </p:par>
                        <p:par>
                          <p:cTn id="143" fill="hold">
                            <p:stCondLst>
                              <p:cond delay="1000"/>
                            </p:stCondLst>
                            <p:childTnLst>
                              <p:par>
                                <p:cTn id="144" presetID="22" presetClass="entr" presetSubtype="8" fill="hold" grpId="0" nodeType="after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wipe(left)">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25" presetClass="entr" presetSubtype="0" fill="hold" nodeType="clickEffect">
                                  <p:stCondLst>
                                    <p:cond delay="0"/>
                                  </p:stCondLst>
                                  <p:childTnLst>
                                    <p:set>
                                      <p:cBhvr>
                                        <p:cTn id="150" dur="1" fill="hold">
                                          <p:stCondLst>
                                            <p:cond delay="0"/>
                                          </p:stCondLst>
                                        </p:cTn>
                                        <p:tgtEl>
                                          <p:spTgt spid="10"/>
                                        </p:tgtEl>
                                        <p:attrNameLst>
                                          <p:attrName>style.visibility</p:attrName>
                                        </p:attrNameLst>
                                      </p:cBhvr>
                                      <p:to>
                                        <p:strVal val="visible"/>
                                      </p:to>
                                    </p:set>
                                    <p:anim calcmode="lin" valueType="num">
                                      <p:cBhvr>
                                        <p:cTn id="15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5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5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54" dur="1000" fill="hold"/>
                                        <p:tgtEl>
                                          <p:spTgt spid="10"/>
                                        </p:tgtEl>
                                        <p:attrNameLst>
                                          <p:attrName>ppt_h</p:attrName>
                                        </p:attrNameLst>
                                      </p:cBhvr>
                                      <p:tavLst>
                                        <p:tav tm="0">
                                          <p:val>
                                            <p:strVal val="#ppt_h"/>
                                          </p:val>
                                        </p:tav>
                                        <p:tav tm="100000">
                                          <p:val>
                                            <p:strVal val="#ppt_h"/>
                                          </p:val>
                                        </p:tav>
                                      </p:tavLst>
                                    </p:anim>
                                    <p:anim calcmode="lin" valueType="num">
                                      <p:cBhvr>
                                        <p:cTn id="15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5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8" dur="1000" decel="50000">
                                          <p:stCondLst>
                                            <p:cond delay="0"/>
                                          </p:stCondLst>
                                        </p:cTn>
                                        <p:tgtEl>
                                          <p:spTgt spid="10"/>
                                        </p:tgtEl>
                                      </p:cBhvr>
                                    </p:animEffect>
                                  </p:childTnLst>
                                </p:cTn>
                              </p:par>
                              <p:par>
                                <p:cTn id="159" presetID="25" presetClass="entr" presetSubtype="0" fill="hold"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p:cTn id="16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64" dur="1000" fill="hold"/>
                                        <p:tgtEl>
                                          <p:spTgt spid="8"/>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8"/>
                                        </p:tgtEl>
                                      </p:cBhvr>
                                    </p:animEffect>
                                  </p:childTnLst>
                                </p:cTn>
                              </p:par>
                            </p:childTnLst>
                          </p:cTn>
                        </p:par>
                        <p:par>
                          <p:cTn id="169" fill="hold">
                            <p:stCondLst>
                              <p:cond delay="1500"/>
                            </p:stCondLst>
                            <p:childTnLst>
                              <p:par>
                                <p:cTn id="170" presetID="22" presetClass="entr" presetSubtype="8" fill="hold" grpId="0" nodeType="afterEffect">
                                  <p:stCondLst>
                                    <p:cond delay="0"/>
                                  </p:stCondLst>
                                  <p:childTnLst>
                                    <p:set>
                                      <p:cBhvr>
                                        <p:cTn id="171" dur="1" fill="hold">
                                          <p:stCondLst>
                                            <p:cond delay="0"/>
                                          </p:stCondLst>
                                        </p:cTn>
                                        <p:tgtEl>
                                          <p:spTgt spid="9"/>
                                        </p:tgtEl>
                                        <p:attrNameLst>
                                          <p:attrName>style.visibility</p:attrName>
                                        </p:attrNameLst>
                                      </p:cBhvr>
                                      <p:to>
                                        <p:strVal val="visible"/>
                                      </p:to>
                                    </p:set>
                                    <p:animEffect transition="in" filter="wipe(left)">
                                      <p:cBhvr>
                                        <p:cTn id="172" dur="500"/>
                                        <p:tgtEl>
                                          <p:spTgt spid="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11"/>
                                        </p:tgtEl>
                                        <p:attrNameLst>
                                          <p:attrName>style.visibility</p:attrName>
                                        </p:attrNameLst>
                                      </p:cBhvr>
                                      <p:to>
                                        <p:strVal val="visible"/>
                                      </p:to>
                                    </p:set>
                                    <p:animEffect transition="in" filter="wipe(left)">
                                      <p:cBhvr>
                                        <p:cTn id="1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595</TotalTime>
  <Words>1565</Words>
  <Application>Microsoft Office PowerPoint</Application>
  <PresentationFormat>Panorámica</PresentationFormat>
  <Paragraphs>80</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Wingdings</vt:lpstr>
      <vt:lpstr>Comic Sans MS</vt:lpstr>
      <vt:lpstr>Constantia</vt:lpstr>
      <vt:lpstr>Arial</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106</cp:revision>
  <dcterms:created xsi:type="dcterms:W3CDTF">2025-07-19T15:42:14Z</dcterms:created>
  <dcterms:modified xsi:type="dcterms:W3CDTF">2025-07-22T06:52:15Z</dcterms:modified>
</cp:coreProperties>
</file>