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7" r:id="rId3"/>
    <p:sldId id="293" r:id="rId4"/>
    <p:sldId id="259" r:id="rId5"/>
    <p:sldId id="260" r:id="rId6"/>
    <p:sldId id="261" r:id="rId7"/>
    <p:sldId id="294" r:id="rId8"/>
    <p:sldId id="264" r:id="rId9"/>
    <p:sldId id="265"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en" sz="2000" b="1" dirty="0">
              <a:effectLst>
                <a:outerShdw blurRad="38100" dist="38100" dir="2700000" algn="tl">
                  <a:srgbClr val="000000">
                    <a:alpha val="43137"/>
                  </a:srgbClr>
                </a:outerShdw>
              </a:effectLst>
            </a:rPr>
            <a:t>Clean water (Exodus 15:22-27)</a:t>
          </a:r>
          <a:endParaRPr lang="es-ES" sz="2000"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en" sz="2000" b="1">
              <a:effectLst>
                <a:outerShdw blurRad="38100" dist="38100" dir="2700000" algn="tl">
                  <a:srgbClr val="000000">
                    <a:alpha val="43137"/>
                  </a:srgbClr>
                </a:outerShdw>
              </a:effectLst>
            </a:rPr>
            <a:t>The bread from heaven (Exodus 16:1-36)</a:t>
          </a:r>
          <a:endParaRPr lang="es-ES" sz="200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en" sz="2000" b="1" dirty="0">
              <a:effectLst>
                <a:outerShdw blurRad="38100" dist="38100" dir="2700000" algn="tl">
                  <a:srgbClr val="000000">
                    <a:alpha val="43137"/>
                  </a:srgbClr>
                </a:outerShdw>
              </a:effectLst>
            </a:rPr>
            <a:t>The Rock of Horeb (Exodus 17:1-7)</a:t>
          </a:r>
          <a:endParaRPr lang="es-ES" sz="200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en" sz="2000" b="1">
              <a:effectLst>
                <a:outerShdw blurRad="38100" dist="38100" dir="2700000" algn="tl">
                  <a:srgbClr val="000000">
                    <a:alpha val="43137"/>
                  </a:srgbClr>
                </a:outerShdw>
              </a:effectLst>
            </a:rPr>
            <a:t>The raised hands (Exodus 17:8-16)</a:t>
          </a:r>
          <a:endParaRPr lang="es-ES" sz="200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en" sz="2000" b="1" dirty="0">
              <a:effectLst>
                <a:outerShdw blurRad="38100" dist="38100" dir="2700000" algn="tl">
                  <a:srgbClr val="000000">
                    <a:alpha val="43137"/>
                  </a:srgbClr>
                </a:outerShdw>
              </a:effectLst>
            </a:rPr>
            <a:t>Good advice (Exodus 18:1-27)</a:t>
          </a:r>
          <a:endParaRPr lang="es-ES" sz="200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The bread and water of life: Jesus</a:t>
          </a: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en" sz="1800" b="1" dirty="0">
              <a:effectLst>
                <a:outerShdw blurRad="38100" dist="38100" dir="2700000" algn="tl">
                  <a:srgbClr val="000000">
                    <a:alpha val="43137"/>
                  </a:srgbClr>
                </a:outerShdw>
              </a:effectLst>
            </a:rPr>
            <a:t>They forgot the </a:t>
          </a:r>
          <a:r>
            <a:rPr lang="en" sz="1800" b="1" dirty="0">
              <a:solidFill>
                <a:schemeClr val="accent3">
                  <a:lumMod val="60000"/>
                  <a:lumOff val="40000"/>
                </a:schemeClr>
              </a:solidFill>
              <a:effectLst>
                <a:outerShdw blurRad="38100" dist="38100" dir="2700000" algn="tl">
                  <a:srgbClr val="000000">
                    <a:alpha val="43137"/>
                  </a:srgbClr>
                </a:outerShdw>
              </a:effectLst>
            </a:rPr>
            <a:t>past</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en" sz="1800" b="1" dirty="0">
              <a:effectLst>
                <a:outerShdw blurRad="38100" dist="38100" dir="2700000" algn="tl">
                  <a:srgbClr val="000000">
                    <a:alpha val="43137"/>
                  </a:srgbClr>
                </a:outerShdw>
              </a:effectLst>
            </a:rPr>
            <a:t>They focused on the difficulties of the </a:t>
          </a:r>
          <a:r>
            <a:rPr lang="en" sz="1800" b="1" dirty="0">
              <a:solidFill>
                <a:schemeClr val="accent3">
                  <a:lumMod val="60000"/>
                  <a:lumOff val="40000"/>
                </a:schemeClr>
              </a:solidFill>
              <a:effectLst>
                <a:outerShdw blurRad="38100" dist="38100" dir="2700000" algn="tl">
                  <a:srgbClr val="000000">
                    <a:alpha val="43137"/>
                  </a:srgbClr>
                </a:outerShdw>
              </a:effectLst>
            </a:rPr>
            <a:t>present</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lang="en" sz="1800" b="1" dirty="0">
              <a:effectLst>
                <a:outerShdw blurRad="38100" dist="38100" dir="2700000" algn="tl">
                  <a:srgbClr val="000000">
                    <a:alpha val="43137"/>
                  </a:srgbClr>
                </a:outerShdw>
              </a:effectLst>
            </a:rPr>
            <a:t>They lost sight of the promised </a:t>
          </a:r>
          <a:r>
            <a:rPr lang="en" sz="1800" b="1" dirty="0">
              <a:solidFill>
                <a:schemeClr val="accent3">
                  <a:lumMod val="60000"/>
                  <a:lumOff val="40000"/>
                </a:schemeClr>
              </a:solidFill>
              <a:effectLst>
                <a:outerShdw blurRad="38100" dist="38100" dir="2700000" algn="tl">
                  <a:srgbClr val="000000">
                    <a:alpha val="43137"/>
                  </a:srgbClr>
                </a:outerShdw>
              </a:effectLst>
            </a:rPr>
            <a:t>future</a:t>
          </a:r>
          <a:r>
            <a:rPr lang="en" sz="1800" b="1" dirty="0">
              <a:effectLst>
                <a:outerShdw blurRad="38100" dist="38100" dir="2700000" algn="tl">
                  <a:srgbClr val="000000">
                    <a:alpha val="43137"/>
                  </a:srgbClr>
                </a:outerShdw>
              </a:effectLst>
            </a:rPr>
            <a:t>  </a:t>
          </a:r>
          <a:endParaRPr lang="es-ES" sz="1800" dirty="0">
            <a:effectLst>
              <a:outerShdw blurRad="38100" dist="38100" dir="2700000" algn="tl">
                <a:srgbClr val="000000">
                  <a:alpha val="43137"/>
                </a:srgbClr>
              </a:outerShdw>
            </a:effectLst>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lang="en" sz="2000" b="1" dirty="0">
              <a:effectLst>
                <a:outerShdw blurRad="38100" dist="38100" dir="2700000" algn="tl">
                  <a:srgbClr val="000000">
                    <a:alpha val="43137"/>
                  </a:srgbClr>
                </a:outerShdw>
              </a:effectLst>
            </a:rPr>
            <a:t>Its characteristics (Ex. 18:21):</a:t>
          </a:r>
          <a:endParaRPr lang="es-ES" sz="2000" dirty="0">
            <a:effectLst>
              <a:outerShdw blurRad="38100" dist="38100" dir="2700000" algn="tl">
                <a:srgbClr val="000000">
                  <a:alpha val="43137"/>
                </a:srgbClr>
              </a:outerShdw>
            </a:effectLst>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lang="en" sz="2000" b="1" dirty="0">
              <a:solidFill>
                <a:schemeClr val="tx1"/>
              </a:solidFill>
            </a:rPr>
            <a:t>Respect God</a:t>
          </a:r>
          <a:endParaRPr lang="es-ES" sz="2000" dirty="0">
            <a:solidFill>
              <a:schemeClr val="tx1"/>
            </a:solidFill>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lang="en" sz="2000" b="1" dirty="0">
              <a:solidFill>
                <a:schemeClr val="tx1"/>
              </a:solidFill>
            </a:rPr>
            <a:t>Be trustworthy</a:t>
          </a:r>
          <a:endParaRPr lang="es-ES" sz="2000" dirty="0">
            <a:solidFill>
              <a:schemeClr val="tx1"/>
            </a:solidFill>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lang="en" sz="2000" b="1" dirty="0">
              <a:solidFill>
                <a:schemeClr val="tx1"/>
              </a:solidFill>
            </a:rPr>
            <a:t>Hate bribery</a:t>
          </a:r>
          <a:endParaRPr lang="es-ES" sz="2000" dirty="0">
            <a:solidFill>
              <a:schemeClr val="tx1"/>
            </a:solidFill>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The bread and water of life: Jesus</a:t>
          </a: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Good advice (Exodus 18:1-27)</a:t>
          </a:r>
          <a:endParaRPr lang="es-ES" sz="2000" kern="1200" dirty="0">
            <a:effectLst>
              <a:outerShdw blurRad="38100" dist="38100" dir="2700000" algn="tl">
                <a:srgbClr val="000000">
                  <a:alpha val="43137"/>
                </a:srgbClr>
              </a:outerShdw>
            </a:effectLst>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a:effectLst>
                <a:outerShdw blurRad="38100" dist="38100" dir="2700000" algn="tl">
                  <a:srgbClr val="000000">
                    <a:alpha val="43137"/>
                  </a:srgbClr>
                </a:outerShdw>
              </a:effectLst>
            </a:rPr>
            <a:t>The raised hands (Exodus 17:8-16)</a:t>
          </a:r>
          <a:endParaRPr lang="es-ES" sz="2000" kern="1200">
            <a:effectLst>
              <a:outerShdw blurRad="38100" dist="38100" dir="2700000" algn="tl">
                <a:srgbClr val="000000">
                  <a:alpha val="43137"/>
                </a:srgbClr>
              </a:outerShdw>
            </a:effectLst>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The Rock of Horeb (Exodus 17:1-7)</a:t>
          </a:r>
          <a:endParaRPr lang="es-ES" sz="2000" kern="1200" dirty="0">
            <a:effectLst>
              <a:outerShdw blurRad="38100" dist="38100" dir="2700000" algn="tl">
                <a:srgbClr val="000000">
                  <a:alpha val="43137"/>
                </a:srgbClr>
              </a:outerShdw>
            </a:effectLst>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a:effectLst>
                <a:outerShdw blurRad="38100" dist="38100" dir="2700000" algn="tl">
                  <a:srgbClr val="000000">
                    <a:alpha val="43137"/>
                  </a:srgbClr>
                </a:outerShdw>
              </a:effectLst>
            </a:rPr>
            <a:t>The bread from heaven (Exodus 16:1-36)</a:t>
          </a:r>
          <a:endParaRPr lang="es-ES" sz="2000" kern="1200">
            <a:effectLst>
              <a:outerShdw blurRad="38100" dist="38100" dir="2700000" algn="tl">
                <a:srgbClr val="000000">
                  <a:alpha val="43137"/>
                </a:srgbClr>
              </a:outerShdw>
            </a:effectLst>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Clean water (Exodus 15:22-27)</a:t>
          </a:r>
          <a:endParaRPr lang="es-ES" sz="2000" kern="1200" dirty="0">
            <a:effectLst>
              <a:outerShdw blurRad="38100" dist="38100" dir="2700000" algn="tl">
                <a:srgbClr val="000000">
                  <a:alpha val="43137"/>
                </a:srgbClr>
              </a:outerShdw>
            </a:effectLst>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They forgot the </a:t>
          </a:r>
          <a:r>
            <a:rPr lang="en" sz="1800" b="1" kern="1200" dirty="0">
              <a:solidFill>
                <a:schemeClr val="accent3">
                  <a:lumMod val="60000"/>
                  <a:lumOff val="40000"/>
                </a:schemeClr>
              </a:solidFill>
              <a:effectLst>
                <a:outerShdw blurRad="38100" dist="38100" dir="2700000" algn="tl">
                  <a:srgbClr val="000000">
                    <a:alpha val="43137"/>
                  </a:srgbClr>
                </a:outerShdw>
              </a:effectLst>
            </a:rPr>
            <a:t>past</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26458"/>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They focused on the difficulties of the </a:t>
          </a:r>
          <a:r>
            <a:rPr lang="en" sz="1800" b="1" kern="1200" dirty="0">
              <a:solidFill>
                <a:schemeClr val="accent3">
                  <a:lumMod val="60000"/>
                  <a:lumOff val="40000"/>
                </a:schemeClr>
              </a:solidFill>
              <a:effectLst>
                <a:outerShdw blurRad="38100" dist="38100" dir="2700000" algn="tl">
                  <a:srgbClr val="000000">
                    <a:alpha val="43137"/>
                  </a:srgbClr>
                </a:outerShdw>
              </a:effectLst>
            </a:rPr>
            <a:t>present</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They lost sight of the promised </a:t>
          </a:r>
          <a:r>
            <a:rPr lang="en" sz="1800" b="1" kern="1200" dirty="0">
              <a:solidFill>
                <a:schemeClr val="accent3">
                  <a:lumMod val="60000"/>
                  <a:lumOff val="40000"/>
                </a:schemeClr>
              </a:solidFill>
              <a:effectLst>
                <a:outerShdw blurRad="38100" dist="38100" dir="2700000" algn="tl">
                  <a:srgbClr val="000000">
                    <a:alpha val="43137"/>
                  </a:srgbClr>
                </a:outerShdw>
              </a:effectLst>
            </a:rPr>
            <a:t>future</a:t>
          </a:r>
          <a:r>
            <a:rPr lang="en" sz="1800" b="1" kern="1200" dirty="0">
              <a:effectLst>
                <a:outerShdw blurRad="38100" dist="38100" dir="2700000" algn="tl">
                  <a:srgbClr val="000000">
                    <a:alpha val="43137"/>
                  </a:srgbClr>
                </a:outerShdw>
              </a:effectLst>
            </a:rPr>
            <a:t>  </a:t>
          </a:r>
          <a:endParaRPr lang="es-ES" sz="1800" kern="1200" dirty="0">
            <a:effectLst>
              <a:outerShdw blurRad="38100" dist="38100" dir="2700000" algn="tl">
                <a:srgbClr val="000000">
                  <a:alpha val="43137"/>
                </a:srgbClr>
              </a:outerShdw>
            </a:effectLst>
          </a:endParaRPr>
        </a:p>
      </dsp:txBody>
      <dsp:txXfrm>
        <a:off x="120915" y="1130395"/>
        <a:ext cx="4405542" cy="474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Its characteristics (Ex. 18:21):</a:t>
          </a:r>
          <a:endParaRPr lang="es-ES" sz="2000" kern="1200" dirty="0">
            <a:effectLst>
              <a:outerShdw blurRad="38100" dist="38100" dir="2700000" algn="tl">
                <a:srgbClr val="000000">
                  <a:alpha val="43137"/>
                </a:srgbClr>
              </a:outerShdw>
            </a:effectLst>
          </a:endParaRPr>
        </a:p>
      </dsp:txBody>
      <dsp:txXfrm>
        <a:off x="274873" y="11596"/>
        <a:ext cx="4965227" cy="352697"/>
      </dsp:txXfrm>
    </dsp:sp>
    <dsp:sp modelId="{A5BC1136-7AB0-4B0C-A76E-5ADA0EC67691}">
      <dsp:nvSpPr>
        <dsp:cNvPr id="0" name=""/>
        <dsp:cNvSpPr/>
      </dsp:nvSpPr>
      <dsp:spPr>
        <a:xfrm>
          <a:off x="26390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61022"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tx1"/>
              </a:solidFill>
            </a:rPr>
            <a:t>Respect God</a:t>
          </a:r>
          <a:endParaRPr lang="es-ES" sz="2000" kern="1200" dirty="0">
            <a:solidFill>
              <a:schemeClr val="tx1"/>
            </a:solidFill>
          </a:endParaRPr>
        </a:p>
      </dsp:txBody>
      <dsp:txXfrm>
        <a:off x="679314" y="460994"/>
        <a:ext cx="4553467" cy="338059"/>
      </dsp:txXfrm>
    </dsp:sp>
    <dsp:sp modelId="{B3D9C14E-83C8-4248-BED5-4F63A04A2943}">
      <dsp:nvSpPr>
        <dsp:cNvPr id="0" name=""/>
        <dsp:cNvSpPr/>
      </dsp:nvSpPr>
      <dsp:spPr>
        <a:xfrm>
          <a:off x="26390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61022"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tx1"/>
              </a:solidFill>
            </a:rPr>
            <a:t>Be trustworthy</a:t>
          </a:r>
          <a:endParaRPr lang="es-ES" sz="2000" kern="1200" dirty="0">
            <a:solidFill>
              <a:schemeClr val="tx1"/>
            </a:solidFill>
          </a:endParaRPr>
        </a:p>
      </dsp:txBody>
      <dsp:txXfrm>
        <a:off x="679314" y="880595"/>
        <a:ext cx="4553467" cy="338059"/>
      </dsp:txXfrm>
    </dsp:sp>
    <dsp:sp modelId="{22CA8874-A2BE-4681-8FD8-D91CAE23CEBD}">
      <dsp:nvSpPr>
        <dsp:cNvPr id="0" name=""/>
        <dsp:cNvSpPr/>
      </dsp:nvSpPr>
      <dsp:spPr>
        <a:xfrm>
          <a:off x="26390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61022"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tx1"/>
              </a:solidFill>
            </a:rPr>
            <a:t>Hate bribery</a:t>
          </a:r>
          <a:endParaRPr lang="es-ES" sz="2000" kern="1200" dirty="0">
            <a:solidFill>
              <a:schemeClr val="tx1"/>
            </a:solidFill>
          </a:endParaRPr>
        </a:p>
      </dsp:txBody>
      <dsp:txXfrm>
        <a:off x="679314"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QuickStyle" Target="../diagrams/quickStyle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Layout" Target="../diagrams/layout2.xml"/><Relationship Id="rId5" Type="http://schemas.openxmlformats.org/officeDocument/2006/relationships/image" Target="../media/image18.jpeg"/><Relationship Id="rId15" Type="http://schemas.openxmlformats.org/officeDocument/2006/relationships/image" Target="../media/image23.jpeg"/><Relationship Id="rId10" Type="http://schemas.openxmlformats.org/officeDocument/2006/relationships/diagramData" Target="../diagrams/data2.xml"/><Relationship Id="rId4" Type="http://schemas.openxmlformats.org/officeDocument/2006/relationships/image" Target="../media/image17.jpeg"/><Relationship Id="rId9" Type="http://schemas.openxmlformats.org/officeDocument/2006/relationships/image" Target="../media/image22.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5.wdp"/><Relationship Id="rId7" Type="http://schemas.openxmlformats.org/officeDocument/2006/relationships/diagramQuickStyle" Target="../diagrams/quickStyle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5.jpeg"/><Relationship Id="rId5" Type="http://schemas.openxmlformats.org/officeDocument/2006/relationships/diagramData" Target="../diagrams/data3.xml"/><Relationship Id="rId10" Type="http://schemas.openxmlformats.org/officeDocument/2006/relationships/image" Target="../media/image34.jpg"/><Relationship Id="rId4" Type="http://schemas.openxmlformats.org/officeDocument/2006/relationships/image" Target="../media/image33.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545311" y="402978"/>
            <a:ext cx="3108959" cy="5170646"/>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THE BREAD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AND </a:t>
            </a:r>
            <a:r>
              <a:rPr kumimoji="0" lang="en"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rPr>
              <a:t>WATER OF LIFE</a:t>
            </a:r>
          </a:p>
        </p:txBody>
      </p:sp>
      <p:sp>
        <p:nvSpPr>
          <p:cNvPr id="8" name="CuadroTexto 7">
            <a:extLst>
              <a:ext uri="{FF2B5EF4-FFF2-40B4-BE49-F238E27FC236}">
                <a16:creationId xmlns:a16="http://schemas.microsoft.com/office/drawing/2014/main" id="{BE1A1F88-57C2-8AF1-044C-68B29D9D27E5}"/>
              </a:ext>
            </a:extLst>
          </p:cNvPr>
          <p:cNvSpPr txBox="1"/>
          <p:nvPr/>
        </p:nvSpPr>
        <p:spPr>
          <a:xfrm>
            <a:off x="4443079" y="6424378"/>
            <a:ext cx="32111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002060"/>
                </a:solidFill>
                <a:effectLst/>
                <a:uLnTx/>
                <a:uFillTx/>
                <a:latin typeface="Aptos" panose="02110004020202020204"/>
                <a:ea typeface="+mn-ea"/>
                <a:cs typeface="+mn-cs"/>
              </a:rPr>
              <a:t>Lesson 7 for August 16, 2025</a:t>
            </a:r>
          </a:p>
        </p:txBody>
      </p:sp>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26060A1B-EA49-2A50-778F-A5389A92F71A}"/>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rPr>
              <a:t>THE BREAD AND WATER OF LIFE: JESUS</a:t>
            </a:r>
          </a:p>
        </p:txBody>
      </p:sp>
      <p:sp>
        <p:nvSpPr>
          <p:cNvPr id="5" name="CuadroTexto 4">
            <a:extLst>
              <a:ext uri="{FF2B5EF4-FFF2-40B4-BE49-F238E27FC236}">
                <a16:creationId xmlns:a16="http://schemas.microsoft.com/office/drawing/2014/main" id="{E9BB6094-2D28-1760-DF7F-C4C780D65318}"/>
              </a:ext>
            </a:extLst>
          </p:cNvPr>
          <p:cNvSpPr txBox="1"/>
          <p:nvPr/>
        </p:nvSpPr>
        <p:spPr>
          <a:xfrm>
            <a:off x="652463" y="642848"/>
            <a:ext cx="10887074"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I am the living bread that came down from heaven. Whoever eats this bread will live forever. This bread is my flesh, which I will give for the life of the world</a:t>
            </a:r>
            <a:r>
              <a:rPr kumimoji="0" lang="en" sz="18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(John 6:51)</a:t>
            </a:r>
          </a:p>
        </p:txBody>
      </p:sp>
      <p:sp>
        <p:nvSpPr>
          <p:cNvPr id="6" name="CuadroTexto 5">
            <a:extLst>
              <a:ext uri="{FF2B5EF4-FFF2-40B4-BE49-F238E27FC236}">
                <a16:creationId xmlns:a16="http://schemas.microsoft.com/office/drawing/2014/main" id="{1BAAAD48-2491-A308-5E5F-52242FF76AF0}"/>
              </a:ext>
            </a:extLst>
          </p:cNvPr>
          <p:cNvSpPr txBox="1"/>
          <p:nvPr/>
        </p:nvSpPr>
        <p:spPr>
          <a:xfrm>
            <a:off x="2501316" y="1399999"/>
            <a:ext cx="7078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 tells us that the Exodus stories were written for our instruction, that is, they have a spiritual application for our lives (1 Cor. 10:1-11).</a:t>
            </a: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BAD7A-27CB-A87A-7622-54E0C848B2B7}"/>
              </a:ext>
            </a:extLst>
          </p:cNvPr>
          <p:cNvSpPr txBox="1"/>
          <p:nvPr/>
        </p:nvSpPr>
        <p:spPr>
          <a:xfrm>
            <a:off x="2501316" y="4894238"/>
            <a:ext cx="707888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Jesus said He is the true bread that came down from heaven. That bread is His own flesh (John 6:51). It is His body, broken on the cross to bring salvation to all who will “eat” it—that is, accept Him as Savior and have a daily relationship with Him. Only Christ can satisfy our spiritual thirst and hunger.</a:t>
            </a:r>
          </a:p>
        </p:txBody>
      </p:sp>
      <p:sp>
        <p:nvSpPr>
          <p:cNvPr id="11" name="CuadroTexto 10">
            <a:extLst>
              <a:ext uri="{FF2B5EF4-FFF2-40B4-BE49-F238E27FC236}">
                <a16:creationId xmlns:a16="http://schemas.microsoft.com/office/drawing/2014/main" id="{5BD9A574-F04A-69E6-02A7-8911006863B5}"/>
              </a:ext>
            </a:extLst>
          </p:cNvPr>
          <p:cNvSpPr txBox="1"/>
          <p:nvPr/>
        </p:nvSpPr>
        <p:spPr>
          <a:xfrm>
            <a:off x="2501316" y="3866789"/>
            <a:ext cx="707888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He is the one who provides the water of life, symbolizing the Holy Spirit (Jn. 4:14; 7:37-39). He is the only one who can satisfy our inner thirst for peace, joy, and happiness.</a:t>
            </a:r>
          </a:p>
        </p:txBody>
      </p:sp>
      <p:sp>
        <p:nvSpPr>
          <p:cNvPr id="13" name="CuadroTexto 12">
            <a:extLst>
              <a:ext uri="{FF2B5EF4-FFF2-40B4-BE49-F238E27FC236}">
                <a16:creationId xmlns:a16="http://schemas.microsoft.com/office/drawing/2014/main" id="{E2651094-BD90-D5B2-3FAB-DD230BA33D7D}"/>
              </a:ext>
            </a:extLst>
          </p:cNvPr>
          <p:cNvSpPr txBox="1"/>
          <p:nvPr/>
        </p:nvSpPr>
        <p:spPr>
          <a:xfrm>
            <a:off x="2491880" y="3147118"/>
            <a:ext cx="70883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Furthermore, Jesus applied especially to himself the stories of the water from the rock and the bread from heaven.</a:t>
            </a: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501322" y="2427447"/>
            <a:ext cx="707887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These stories warn us against covetousness; idolatry; fornication; tempting God; and gossip.</a:t>
            </a:r>
          </a:p>
        </p:txBody>
      </p:sp>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189737" y="1165552"/>
            <a:ext cx="9941683" cy="4231928"/>
          </a:xfrm>
          <a:prstGeom prst="rect">
            <a:avLst/>
          </a:prstGeom>
          <a:noFill/>
        </p:spPr>
        <p:txBody>
          <a:bodyPr wrap="square">
            <a:spAutoFit/>
          </a:bodyPr>
          <a:lstStyle/>
          <a:p>
            <a:pPr lvl="0">
              <a:spcBef>
                <a:spcPts val="600"/>
              </a:spcBef>
              <a:defRPr/>
            </a:pPr>
            <a:r>
              <a:rPr kumimoji="0" lang="e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2400" b="1" dirty="0">
                <a:solidFill>
                  <a:prstClr val="black"/>
                </a:solidFill>
                <a:latin typeface="Constantia" panose="02030602050306030303" pitchFamily="18" charset="0"/>
              </a:rPr>
              <a:t>The world's Redeemer knows the necessities of every soul. When we are oppressed and languid, he knows it, and he it is that supplies the spiritual refreshment. Ask ye of him; watch unto prayer, and it will come. Jesus is the bread of life, to be eaten every day; he is the water of life to the parched and fainting soul, and all may partake of his grace.</a:t>
            </a:r>
          </a:p>
          <a:p>
            <a:pPr lvl="0">
              <a:spcBef>
                <a:spcPts val="600"/>
              </a:spcBef>
              <a:defRPr/>
            </a:pPr>
            <a:r>
              <a:rPr lang="en-US" sz="2400" b="1" dirty="0">
                <a:solidFill>
                  <a:prstClr val="black"/>
                </a:solidFill>
                <a:latin typeface="Constantia" panose="02030602050306030303" pitchFamily="18" charset="0"/>
              </a:rPr>
              <a:t>Earth's cisterns will often be emptied, its pools become dry; but in Christ there is a living spring from which we may continually draw. However much we draw and give to others, an abundance will remain. There is no danger of exhausting the supply; for Christ is the inexhaustible well-spring of truth”</a:t>
            </a:r>
          </a:p>
        </p:txBody>
      </p:sp>
      <p:sp>
        <p:nvSpPr>
          <p:cNvPr id="4" name="CuadroTexto 3">
            <a:extLst>
              <a:ext uri="{FF2B5EF4-FFF2-40B4-BE49-F238E27FC236}">
                <a16:creationId xmlns:a16="http://schemas.microsoft.com/office/drawing/2014/main" id="{8B122C8B-B761-12DF-2918-63DAEA8A8DD4}"/>
              </a:ext>
            </a:extLst>
          </p:cNvPr>
          <p:cNvSpPr txBox="1"/>
          <p:nvPr/>
        </p:nvSpPr>
        <p:spPr>
          <a:xfrm>
            <a:off x="7033490" y="5587058"/>
            <a:ext cx="424411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Signs of </a:t>
            </a:r>
            <a:r>
              <a:rPr kumimoji="0" lang="en" sz="1600" b="1" i="0" u="none" strike="noStrike" kern="1200" cap="none" spc="0" normalizeH="0" baseline="0" noProof="0">
                <a:ln>
                  <a:noFill/>
                </a:ln>
                <a:solidFill>
                  <a:prstClr val="black"/>
                </a:solidFill>
                <a:effectLst/>
                <a:uLnTx/>
                <a:uFillTx/>
                <a:latin typeface="Aptos" panose="02110004020202020204"/>
                <a:ea typeface="+mn-ea"/>
                <a:cs typeface="+mn-cs"/>
              </a:rPr>
              <a:t>the Times,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April 22, 1897)</a:t>
            </a:r>
          </a:p>
        </p:txBody>
      </p:sp>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240596"/>
            <a:ext cx="5302343" cy="61863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n-US"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And the Lord said to Moses, ‘How long do you refuse to keep My commandments and My laws? See! For the Lord has given you the Sabbath; therefore He gives you on the sixth day bread for two days. Let every man remain in his place; let no man go out of his place on the seventh day.’ So the people rested on the seventh day</a:t>
            </a:r>
            <a:r>
              <a:rPr kumimoji="0" lang="es-ES"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Exodus</a:t>
            </a:r>
            <a:r>
              <a:rPr kumimoji="0" lang="es-ES"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16:28–30, </a:t>
            </a:r>
            <a:r>
              <a:rPr kumimoji="0" lang="es-ES" sz="16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NKJV</a:t>
            </a:r>
            <a:endParaRPr kumimoji="0" lang="es-ES"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9742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2709750080"/>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228600" y="139541"/>
            <a:ext cx="70580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They had finally crossed the border of Egypt. They were finally on the road to Canaan, the land flowing with milk and honey.</a:t>
            </a: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228600" y="2155477"/>
            <a:ext cx="70580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the first signs of trouble, the people began to complain. They would have preferred to have died in Egypt! Clearly, their faith needed to grow and strengthen. So God provided them with water and bread; protected them from their enemies; and helped them organize.</a:t>
            </a:r>
          </a:p>
        </p:txBody>
      </p:sp>
      <p:sp>
        <p:nvSpPr>
          <p:cNvPr id="8" name="CuadroTexto 7">
            <a:extLst>
              <a:ext uri="{FF2B5EF4-FFF2-40B4-BE49-F238E27FC236}">
                <a16:creationId xmlns:a16="http://schemas.microsoft.com/office/drawing/2014/main" id="{64D320CD-E2D6-656E-4886-AB214755631E}"/>
              </a:ext>
            </a:extLst>
          </p:cNvPr>
          <p:cNvSpPr txBox="1"/>
          <p:nvPr/>
        </p:nvSpPr>
        <p:spPr>
          <a:xfrm>
            <a:off x="228600" y="1149339"/>
            <a:ext cx="705802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For three days, everything seemed perfect. But the supplies they had were running out. How could they feed two million people in the desert?</a:t>
            </a:r>
          </a:p>
        </p:txBody>
      </p:sp>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367577" y="1291770"/>
            <a:ext cx="8851030" cy="4031873"/>
          </a:xfrm>
          <a:prstGeom prst="rect">
            <a:avLst/>
          </a:prstGeom>
          <a:noFill/>
        </p:spPr>
        <p:txBody>
          <a:bodyPr wrap="square">
            <a:spAutoFit/>
          </a:bodyPr>
          <a:lstStyle/>
          <a:p>
            <a:pPr lvl="0">
              <a:spcBef>
                <a:spcPts val="600"/>
              </a:spcBef>
              <a:defRPr/>
            </a:pP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3200" b="1" dirty="0">
                <a:solidFill>
                  <a:prstClr val="black"/>
                </a:solidFill>
                <a:latin typeface="Constantia" panose="02030602050306030303" pitchFamily="18" charset="0"/>
              </a:rPr>
              <a:t>The varied experience of the Hebrews was a school of preparation for their promised home in Canaan. God would have His people in these days review with a humble heart and teachable spirit the trials through which ancient Israel passed, that they may be instructed in their preparation for the heavenly Canaan</a:t>
            </a: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25079DD6-9B15-8E6F-3BAF-DDED7B6167B8}"/>
              </a:ext>
            </a:extLst>
          </p:cNvPr>
          <p:cNvSpPr txBox="1"/>
          <p:nvPr/>
        </p:nvSpPr>
        <p:spPr>
          <a:xfrm>
            <a:off x="8491552" y="5566230"/>
            <a:ext cx="354289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(Patriarchs and Prophets, p. 293)</a:t>
            </a: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8F3313-86E1-2B3F-00FE-2E5CEE1C6C39}"/>
              </a:ext>
            </a:extLst>
          </p:cNvPr>
          <p:cNvSpPr txBox="1"/>
          <p:nvPr/>
        </p:nvSpPr>
        <p:spPr>
          <a:xfrm>
            <a:off x="690358" y="165904"/>
            <a:ext cx="577463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SANITIZED WATER</a:t>
            </a:r>
          </a:p>
        </p:txBody>
      </p:sp>
      <p:sp>
        <p:nvSpPr>
          <p:cNvPr id="5" name="CuadroTexto 4">
            <a:extLst>
              <a:ext uri="{FF2B5EF4-FFF2-40B4-BE49-F238E27FC236}">
                <a16:creationId xmlns:a16="http://schemas.microsoft.com/office/drawing/2014/main" id="{BD444960-AFCA-6996-562F-5F1B5ECA270B}"/>
              </a:ext>
            </a:extLst>
          </p:cNvPr>
          <p:cNvSpPr txBox="1"/>
          <p:nvPr/>
        </p:nvSpPr>
        <p:spPr>
          <a:xfrm>
            <a:off x="6562165" y="160469"/>
            <a:ext cx="5495242"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a:t>
            </a:r>
            <a:r>
              <a:rPr lang="en-US" b="1" dirty="0">
                <a:solidFill>
                  <a:prstClr val="white"/>
                </a:solidFill>
                <a:effectLst>
                  <a:glow rad="127000">
                    <a:srgbClr val="C03600"/>
                  </a:glow>
                </a:effectLst>
                <a:latin typeface="Comic Sans MS" panose="030F0702030302020204" pitchFamily="66" charset="0"/>
              </a:rPr>
              <a:t>When they came to Marah, they could not drink its water because it was bitter. (That is why the place is called Marah.)</a:t>
            </a:r>
            <a:r>
              <a:rPr kumimoji="0" lang="en"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(Exodus 15:23)</a:t>
            </a:r>
          </a:p>
        </p:txBody>
      </p:sp>
      <p:sp>
        <p:nvSpPr>
          <p:cNvPr id="6" name="CuadroTexto 5">
            <a:extLst>
              <a:ext uri="{FF2B5EF4-FFF2-40B4-BE49-F238E27FC236}">
                <a16:creationId xmlns:a16="http://schemas.microsoft.com/office/drawing/2014/main" id="{005BF254-468E-492A-754F-614F4206FCCF}"/>
              </a:ext>
            </a:extLst>
          </p:cNvPr>
          <p:cNvSpPr txBox="1"/>
          <p:nvPr/>
        </p:nvSpPr>
        <p:spPr>
          <a:xfrm>
            <a:off x="3870556" y="1377785"/>
            <a:ext cx="8321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If God is with us, how can anything bad happen to us? This seemed to be the philosophy of the people of Israel after crossing the Red Sea.</a:t>
            </a: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205" y="3177827"/>
            <a:ext cx="5117202" cy="3492922"/>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34593" y="5071456"/>
            <a:ext cx="66538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God wants us to be aware of His presence, to await His commands, and to cooperate with Him.</a:t>
            </a: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870556" y="3270277"/>
            <a:ext cx="302720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He also asked Moses to help perform the miracle, asking him to throw a tree to clear the waters (Ex. 15:25).</a:t>
            </a:r>
          </a:p>
        </p:txBody>
      </p:sp>
      <p:sp>
        <p:nvSpPr>
          <p:cNvPr id="4" name="CuadroTexto 3">
            <a:extLst>
              <a:ext uri="{FF2B5EF4-FFF2-40B4-BE49-F238E27FC236}">
                <a16:creationId xmlns:a16="http://schemas.microsoft.com/office/drawing/2014/main" id="{7BA9CE89-03DA-5A6B-E918-638A76B1DD36}"/>
              </a:ext>
            </a:extLst>
          </p:cNvPr>
          <p:cNvSpPr txBox="1"/>
          <p:nvPr/>
        </p:nvSpPr>
        <p:spPr>
          <a:xfrm>
            <a:off x="3870555" y="2084651"/>
            <a:ext cx="832144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Finding the water unsafe to drink, they complained, “What shall we drink?” (Ex. 15:24). God could have cleansed the water before they arrived, but He waited for the right moment.</a:t>
            </a:r>
          </a:p>
        </p:txBody>
      </p:sp>
      <p:sp>
        <p:nvSpPr>
          <p:cNvPr id="9" name="CuadroTexto 8">
            <a:extLst>
              <a:ext uri="{FF2B5EF4-FFF2-40B4-BE49-F238E27FC236}">
                <a16:creationId xmlns:a16="http://schemas.microsoft.com/office/drawing/2014/main" id="{F409450F-0D44-B6CA-8A05-C3940AC2F029}"/>
              </a:ext>
            </a:extLst>
          </p:cNvPr>
          <p:cNvSpPr txBox="1"/>
          <p:nvPr/>
        </p:nvSpPr>
        <p:spPr>
          <a:xfrm>
            <a:off x="184290" y="5779342"/>
            <a:ext cx="660413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If Israel fulfilled God's requirements, obeying the laws God gave them, they could be sure that they would be protected from evil (Ex. 15:26).</a:t>
            </a:r>
          </a:p>
        </p:txBody>
      </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46014E6F-87A7-8CE5-E0F3-9B6E44F35D60}"/>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67EC0DC-B6FE-832C-EE29-748DB5A3D930}"/>
              </a:ext>
            </a:extLst>
          </p:cNvPr>
          <p:cNvSpPr txBox="1"/>
          <p:nvPr/>
        </p:nvSpPr>
        <p:spPr>
          <a:xfrm>
            <a:off x="0" y="0"/>
            <a:ext cx="12192000"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rPr>
              <a:t>THE BREAD FROM HEAVEN</a:t>
            </a:r>
          </a:p>
        </p:txBody>
      </p:sp>
      <p:sp>
        <p:nvSpPr>
          <p:cNvPr id="5" name="CuadroTexto 4">
            <a:extLst>
              <a:ext uri="{FF2B5EF4-FFF2-40B4-BE49-F238E27FC236}">
                <a16:creationId xmlns:a16="http://schemas.microsoft.com/office/drawing/2014/main" id="{92D91EE3-4BFF-D19E-323E-8A9D8973ED40}"/>
              </a:ext>
            </a:extLst>
          </p:cNvPr>
          <p:cNvSpPr txBox="1"/>
          <p:nvPr/>
        </p:nvSpPr>
        <p:spPr>
          <a:xfrm>
            <a:off x="409575" y="600372"/>
            <a:ext cx="11372850"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a:t>
            </a:r>
            <a:r>
              <a:rPr lang="en-US" b="1" dirty="0">
                <a:solidFill>
                  <a:srgbClr val="00CC00">
                    <a:lumMod val="75000"/>
                  </a:srgbClr>
                </a:solidFill>
                <a:latin typeface="Comic Sans MS" panose="030F0702030302020204" pitchFamily="66" charset="0"/>
              </a:rPr>
              <a:t>When the Israelites saw it, they said to each other, “What is it?” For they did not know what it was. Moses said to them, “It is the bread the Lord has given you to eat</a:t>
            </a:r>
            <a:r>
              <a:rPr kumimoji="0" lang="en" sz="18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(Exodus 16:15)</a:t>
            </a:r>
          </a:p>
        </p:txBody>
      </p:sp>
      <p:sp>
        <p:nvSpPr>
          <p:cNvPr id="6" name="CuadroTexto 5">
            <a:extLst>
              <a:ext uri="{FF2B5EF4-FFF2-40B4-BE49-F238E27FC236}">
                <a16:creationId xmlns:a16="http://schemas.microsoft.com/office/drawing/2014/main" id="{76E7B4A7-FED2-47DC-2DB5-73FDC24196BD}"/>
              </a:ext>
            </a:extLst>
          </p:cNvPr>
          <p:cNvSpPr txBox="1"/>
          <p:nvPr/>
        </p:nvSpPr>
        <p:spPr>
          <a:xfrm>
            <a:off x="139148" y="1246703"/>
            <a:ext cx="47111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desire to eat meat caused Israel to grumble against Moses and Aaron                   (Ex. 16:2-3). But their grumbling was really against God Himself (Ex. 16:8). What was their problem?</a:t>
            </a:r>
          </a:p>
        </p:txBody>
      </p:sp>
      <p:grpSp>
        <p:nvGrpSpPr>
          <p:cNvPr id="30" name="Grupo 29">
            <a:extLst>
              <a:ext uri="{FF2B5EF4-FFF2-40B4-BE49-F238E27FC236}">
                <a16:creationId xmlns:a16="http://schemas.microsoft.com/office/drawing/2014/main" id="{6613660C-3A41-C1E7-84CC-92E48323A09C}"/>
              </a:ext>
            </a:extLst>
          </p:cNvPr>
          <p:cNvGrpSpPr/>
          <p:nvPr/>
        </p:nvGrpSpPr>
        <p:grpSpPr>
          <a:xfrm>
            <a:off x="4851738" y="1689968"/>
            <a:ext cx="2016785" cy="2372689"/>
            <a:chOff x="4851738" y="1689968"/>
            <a:chExt cx="2016785" cy="2372689"/>
          </a:xfrm>
        </p:grpSpPr>
        <p:sp>
          <p:nvSpPr>
            <p:cNvPr id="8" name="Rectángulo 7">
              <a:extLst>
                <a:ext uri="{FF2B5EF4-FFF2-40B4-BE49-F238E27FC236}">
                  <a16:creationId xmlns:a16="http://schemas.microsoft.com/office/drawing/2014/main" id="{BDA2D677-9CFE-7B13-5786-078EE36E6F35}"/>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54B1DE16-0954-431B-D52B-F25CF1422B29}"/>
                </a:ext>
              </a:extLst>
            </p:cNvPr>
            <p:cNvSpPr/>
            <p:nvPr/>
          </p:nvSpPr>
          <p:spPr>
            <a:xfrm>
              <a:off x="4952578"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01B3602A-2D78-093A-1B69-A23F5C7C1C2E}"/>
                </a:ext>
              </a:extLst>
            </p:cNvPr>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When the sun rose it melted </a:t>
              </a:r>
              <a:br>
                <a:rPr lang="es-ES" sz="1800" b="1" kern="1200" dirty="0"/>
              </a:br>
              <a:r>
                <a:rPr lang="en" sz="1800" b="1" kern="1200" dirty="0"/>
                <a:t>(Ex . 16:21)</a:t>
              </a:r>
              <a:endParaRPr lang="es-ES" sz="1800" kern="1200" dirty="0"/>
            </a:p>
          </p:txBody>
        </p:sp>
      </p:grpSp>
      <p:grpSp>
        <p:nvGrpSpPr>
          <p:cNvPr id="31" name="Grupo 30">
            <a:extLst>
              <a:ext uri="{FF2B5EF4-FFF2-40B4-BE49-F238E27FC236}">
                <a16:creationId xmlns:a16="http://schemas.microsoft.com/office/drawing/2014/main" id="{B645D603-42AE-F1DD-2D7C-6F4DA842ECBD}"/>
              </a:ext>
            </a:extLst>
          </p:cNvPr>
          <p:cNvGrpSpPr/>
          <p:nvPr/>
        </p:nvGrpSpPr>
        <p:grpSpPr>
          <a:xfrm>
            <a:off x="7197782" y="1689968"/>
            <a:ext cx="2340181" cy="2372689"/>
            <a:chOff x="7197782" y="1689968"/>
            <a:chExt cx="2340181" cy="2372689"/>
          </a:xfrm>
        </p:grpSpPr>
        <p:sp>
          <p:nvSpPr>
            <p:cNvPr id="13" name="Rectángulo 12">
              <a:extLst>
                <a:ext uri="{FF2B5EF4-FFF2-40B4-BE49-F238E27FC236}">
                  <a16:creationId xmlns:a16="http://schemas.microsoft.com/office/drawing/2014/main" id="{5F1C8EB4-31EA-5289-2CAE-9C7614705C8E}"/>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740BFDB7-3071-2657-2AEA-093AC3EB7990}"/>
                </a:ext>
              </a:extLst>
            </p:cNvPr>
            <p:cNvSpPr/>
            <p:nvPr/>
          </p:nvSpPr>
          <p:spPr>
            <a:xfrm>
              <a:off x="7460319" y="1745455"/>
              <a:ext cx="1815107"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7343C6E3-1021-DC13-476D-A428EEB89F28}"/>
                </a:ext>
              </a:extLst>
            </p:cNvPr>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The same amount fell for five days                              (Ex. 16:16)</a:t>
              </a:r>
              <a:endParaRPr lang="es-ES" sz="1800" kern="1200" dirty="0"/>
            </a:p>
          </p:txBody>
        </p:sp>
      </p:grpSp>
      <p:grpSp>
        <p:nvGrpSpPr>
          <p:cNvPr id="32" name="Grupo 31">
            <a:extLst>
              <a:ext uri="{FF2B5EF4-FFF2-40B4-BE49-F238E27FC236}">
                <a16:creationId xmlns:a16="http://schemas.microsoft.com/office/drawing/2014/main" id="{3C289420-3A68-68B4-735B-4774CD0B14D2}"/>
              </a:ext>
            </a:extLst>
          </p:cNvPr>
          <p:cNvGrpSpPr/>
          <p:nvPr/>
        </p:nvGrpSpPr>
        <p:grpSpPr>
          <a:xfrm>
            <a:off x="9741676" y="1689968"/>
            <a:ext cx="2263700" cy="2372689"/>
            <a:chOff x="9741676" y="1689968"/>
            <a:chExt cx="2263700" cy="2372689"/>
          </a:xfrm>
        </p:grpSpPr>
        <p:sp>
          <p:nvSpPr>
            <p:cNvPr id="18" name="Rectángulo 17">
              <a:extLst>
                <a:ext uri="{FF2B5EF4-FFF2-40B4-BE49-F238E27FC236}">
                  <a16:creationId xmlns:a16="http://schemas.microsoft.com/office/drawing/2014/main" id="{F2FBB4DD-3D3B-E464-2EFD-39B2ABD7B978}"/>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9" name="Rectángulo 18">
              <a:extLst>
                <a:ext uri="{FF2B5EF4-FFF2-40B4-BE49-F238E27FC236}">
                  <a16:creationId xmlns:a16="http://schemas.microsoft.com/office/drawing/2014/main" id="{B85D455D-AEBD-2DBD-E977-7388C8ADBBEA}"/>
                </a:ext>
              </a:extLst>
            </p:cNvPr>
            <p:cNvSpPr/>
            <p:nvPr/>
          </p:nvSpPr>
          <p:spPr>
            <a:xfrm>
              <a:off x="9965985" y="1745455"/>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0" name="Forma libre: forma 19">
              <a:extLst>
                <a:ext uri="{FF2B5EF4-FFF2-40B4-BE49-F238E27FC236}">
                  <a16:creationId xmlns:a16="http://schemas.microsoft.com/office/drawing/2014/main" id="{394A6C50-9F01-0D86-09A9-4D50F0EFB854}"/>
                </a:ext>
              </a:extLst>
            </p:cNvPr>
            <p:cNvSpPr/>
            <p:nvPr/>
          </p:nvSpPr>
          <p:spPr>
            <a:xfrm>
              <a:off x="9795011" y="336653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On the sixth day it fell twice as much </a:t>
              </a:r>
              <a:br>
                <a:rPr lang="es-ES" sz="1800" b="1" kern="1200" dirty="0"/>
              </a:br>
              <a:r>
                <a:rPr lang="en" sz="1800" b="1" kern="1200" dirty="0"/>
                <a:t>(Ex. 16:22)</a:t>
              </a:r>
              <a:endParaRPr lang="es-ES" sz="1800" kern="1200" dirty="0"/>
            </a:p>
          </p:txBody>
        </p:sp>
      </p:grpSp>
      <p:grpSp>
        <p:nvGrpSpPr>
          <p:cNvPr id="33" name="Grupo 32">
            <a:extLst>
              <a:ext uri="{FF2B5EF4-FFF2-40B4-BE49-F238E27FC236}">
                <a16:creationId xmlns:a16="http://schemas.microsoft.com/office/drawing/2014/main" id="{D3EEECF3-D9C1-477D-140A-A809A3453D2B}"/>
              </a:ext>
            </a:extLst>
          </p:cNvPr>
          <p:cNvGrpSpPr/>
          <p:nvPr/>
        </p:nvGrpSpPr>
        <p:grpSpPr>
          <a:xfrm>
            <a:off x="4875681" y="4264335"/>
            <a:ext cx="2016785" cy="2372689"/>
            <a:chOff x="4875681" y="4264335"/>
            <a:chExt cx="2016785" cy="2372689"/>
          </a:xfrm>
        </p:grpSpPr>
        <p:sp>
          <p:nvSpPr>
            <p:cNvPr id="21" name="Rectángulo 20">
              <a:extLst>
                <a:ext uri="{FF2B5EF4-FFF2-40B4-BE49-F238E27FC236}">
                  <a16:creationId xmlns:a16="http://schemas.microsoft.com/office/drawing/2014/main" id="{4F72F857-1A82-F7B2-E267-6A2A3959FAAC}"/>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1F80B1ED-28CA-461B-4FB6-1FD9A0DCD6D5}"/>
                </a:ext>
              </a:extLst>
            </p:cNvPr>
            <p:cNvSpPr/>
            <p:nvPr/>
          </p:nvSpPr>
          <p:spPr>
            <a:xfrm>
              <a:off x="4976520"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0229EE69-D486-3117-39E7-F7E08F081192}"/>
                </a:ext>
              </a:extLst>
            </p:cNvPr>
            <p:cNvSpPr/>
            <p:nvPr/>
          </p:nvSpPr>
          <p:spPr>
            <a:xfrm>
              <a:off x="4976520" y="5940902"/>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On Saturday nothing fell </a:t>
              </a:r>
              <a:br>
                <a:rPr lang="es-ES" sz="1800" b="1" kern="1200" dirty="0"/>
              </a:br>
              <a:r>
                <a:rPr lang="en" sz="1800" b="1" kern="1200" dirty="0"/>
                <a:t>(Ex. 16:26)</a:t>
              </a:r>
              <a:endParaRPr lang="es-ES" sz="1800" kern="1200" dirty="0"/>
            </a:p>
          </p:txBody>
        </p:sp>
      </p:grpSp>
      <p:grpSp>
        <p:nvGrpSpPr>
          <p:cNvPr id="34" name="Grupo 33">
            <a:extLst>
              <a:ext uri="{FF2B5EF4-FFF2-40B4-BE49-F238E27FC236}">
                <a16:creationId xmlns:a16="http://schemas.microsoft.com/office/drawing/2014/main" id="{9FF53F2C-F5AC-BD81-620C-AED4ACCB4247}"/>
              </a:ext>
            </a:extLst>
          </p:cNvPr>
          <p:cNvGrpSpPr/>
          <p:nvPr/>
        </p:nvGrpSpPr>
        <p:grpSpPr>
          <a:xfrm>
            <a:off x="7075263" y="4264335"/>
            <a:ext cx="2322773" cy="2372689"/>
            <a:chOff x="7221723" y="4264335"/>
            <a:chExt cx="2322773" cy="2372689"/>
          </a:xfrm>
        </p:grpSpPr>
        <p:sp>
          <p:nvSpPr>
            <p:cNvPr id="24" name="Rectángulo 23">
              <a:extLst>
                <a:ext uri="{FF2B5EF4-FFF2-40B4-BE49-F238E27FC236}">
                  <a16:creationId xmlns:a16="http://schemas.microsoft.com/office/drawing/2014/main" id="{D81240B1-99BF-49A6-FC06-0ECE3613F8B8}"/>
                </a:ext>
              </a:extLst>
            </p:cNvPr>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CD912226-356E-137F-2008-ABB4D1150C2D}"/>
                </a:ext>
              </a:extLst>
            </p:cNvPr>
            <p:cNvSpPr/>
            <p:nvPr/>
          </p:nvSpPr>
          <p:spPr>
            <a:xfrm>
              <a:off x="7478823" y="4319823"/>
              <a:ext cx="1815107" cy="1542247"/>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D2CDAB0A-E5ED-BF46-D67E-7C7D9FC97AC7}"/>
                </a:ext>
              </a:extLst>
            </p:cNvPr>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From one day to the next it was filled with worms (Ex. 16:20)</a:t>
              </a:r>
              <a:endParaRPr lang="es-ES" sz="1800" kern="1200" dirty="0"/>
            </a:p>
          </p:txBody>
        </p:sp>
      </p:grpSp>
      <p:grpSp>
        <p:nvGrpSpPr>
          <p:cNvPr id="35" name="Grupo 34">
            <a:extLst>
              <a:ext uri="{FF2B5EF4-FFF2-40B4-BE49-F238E27FC236}">
                <a16:creationId xmlns:a16="http://schemas.microsoft.com/office/drawing/2014/main" id="{866BF4AC-B7C2-E7AD-DF1C-5835894299D0}"/>
              </a:ext>
            </a:extLst>
          </p:cNvPr>
          <p:cNvGrpSpPr/>
          <p:nvPr/>
        </p:nvGrpSpPr>
        <p:grpSpPr>
          <a:xfrm>
            <a:off x="9580834" y="4264335"/>
            <a:ext cx="2526145" cy="2372689"/>
            <a:chOff x="9580834" y="4264335"/>
            <a:chExt cx="2526145" cy="2372689"/>
          </a:xfrm>
        </p:grpSpPr>
        <p:sp>
          <p:nvSpPr>
            <p:cNvPr id="27" name="Rectángulo 26">
              <a:extLst>
                <a:ext uri="{FF2B5EF4-FFF2-40B4-BE49-F238E27FC236}">
                  <a16:creationId xmlns:a16="http://schemas.microsoft.com/office/drawing/2014/main" id="{267AFA1B-B4AF-4D94-341E-16B68DC4F693}"/>
                </a:ext>
              </a:extLst>
            </p:cNvPr>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36B6AEEC-0F73-F30C-B55D-30F90D55049E}"/>
                </a:ext>
              </a:extLst>
            </p:cNvPr>
            <p:cNvSpPr/>
            <p:nvPr/>
          </p:nvSpPr>
          <p:spPr>
            <a:xfrm>
              <a:off x="9936353" y="4319823"/>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5B6D62D1-FA83-F0D0-4B25-1DAAC4EF5E10}"/>
                </a:ext>
              </a:extLst>
            </p:cNvPr>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From Friday to Saturday it was not spoiled (Ex. 16:23-24)</a:t>
              </a:r>
              <a:endParaRPr lang="es-ES" sz="1800" kern="1200" dirty="0"/>
            </a:p>
          </p:txBody>
        </p:sp>
      </p:grpSp>
      <p:sp>
        <p:nvSpPr>
          <p:cNvPr id="7" name="CuadroTexto 6">
            <a:extLst>
              <a:ext uri="{FF2B5EF4-FFF2-40B4-BE49-F238E27FC236}">
                <a16:creationId xmlns:a16="http://schemas.microsoft.com/office/drawing/2014/main" id="{3881F52B-DF63-5882-0634-11E1DDD32BB5}"/>
              </a:ext>
            </a:extLst>
          </p:cNvPr>
          <p:cNvSpPr txBox="1"/>
          <p:nvPr/>
        </p:nvSpPr>
        <p:spPr>
          <a:xfrm>
            <a:off x="1954076" y="4729241"/>
            <a:ext cx="283244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After giving them quail to eat, God provided them with enough bread to feed them every day… for 40 years! (Ex. 16:35)</a:t>
            </a:r>
          </a:p>
        </p:txBody>
      </p:sp>
      <p:graphicFrame>
        <p:nvGraphicFramePr>
          <p:cNvPr id="10" name="Diagrama 9">
            <a:extLst>
              <a:ext uri="{FF2B5EF4-FFF2-40B4-BE49-F238E27FC236}">
                <a16:creationId xmlns:a16="http://schemas.microsoft.com/office/drawing/2014/main" id="{15778F61-EECF-A140-ADE2-AF41EA95D538}"/>
              </a:ext>
            </a:extLst>
          </p:cNvPr>
          <p:cNvGraphicFramePr/>
          <p:nvPr/>
        </p:nvGraphicFramePr>
        <p:xfrm>
          <a:off x="139148" y="2877918"/>
          <a:ext cx="4647373" cy="16312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uadroTexto 11">
            <a:extLst>
              <a:ext uri="{FF2B5EF4-FFF2-40B4-BE49-F238E27FC236}">
                <a16:creationId xmlns:a16="http://schemas.microsoft.com/office/drawing/2014/main" id="{8741A5B7-BA5B-7066-2C63-DAF30BDC58D0}"/>
              </a:ext>
            </a:extLst>
          </p:cNvPr>
          <p:cNvSpPr txBox="1"/>
          <p:nvPr/>
        </p:nvSpPr>
        <p:spPr>
          <a:xfrm>
            <a:off x="4914068" y="1294267"/>
            <a:ext cx="71387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This bread from heaven was truly miraculous:</a:t>
            </a: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6104720C-AA4A-98A9-07ED-DF00738AF1B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a:fillRect/>
          </a:stretch>
        </p:blipFill>
        <p:spPr>
          <a:xfrm>
            <a:off x="139148" y="4631635"/>
            <a:ext cx="1699382" cy="2134205"/>
          </a:xfrm>
          <a:prstGeom prst="rect">
            <a:avLst/>
          </a:prstGeom>
          <a:effectLst>
            <a:innerShdw blurRad="114300">
              <a:prstClr val="black"/>
            </a:innerShdw>
          </a:effectLst>
        </p:spPr>
      </p:pic>
    </p:spTree>
    <p:extLst>
      <p:ext uri="{BB962C8B-B14F-4D97-AF65-F5344CB8AC3E}">
        <p14:creationId xmlns:p14="http://schemas.microsoft.com/office/powerpoint/2010/main" val="1166834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500" fill="hold"/>
                                        <p:tgtEl>
                                          <p:spTgt spid="34"/>
                                        </p:tgtEl>
                                        <p:attrNameLst>
                                          <p:attrName>ppt_w</p:attrName>
                                        </p:attrNameLst>
                                      </p:cBhvr>
                                      <p:tavLst>
                                        <p:tav tm="0">
                                          <p:val>
                                            <p:fltVal val="0"/>
                                          </p:val>
                                        </p:tav>
                                        <p:tav tm="100000">
                                          <p:val>
                                            <p:strVal val="#ppt_w"/>
                                          </p:val>
                                        </p:tav>
                                      </p:tavLst>
                                    </p:anim>
                                    <p:anim calcmode="lin" valueType="num">
                                      <p:cBhvr>
                                        <p:cTn id="96" dur="500" fill="hold"/>
                                        <p:tgtEl>
                                          <p:spTgt spid="34"/>
                                        </p:tgtEl>
                                        <p:attrNameLst>
                                          <p:attrName>ppt_h</p:attrName>
                                        </p:attrNameLst>
                                      </p:cBhvr>
                                      <p:tavLst>
                                        <p:tav tm="0">
                                          <p:val>
                                            <p:fltVal val="0"/>
                                          </p:val>
                                        </p:tav>
                                        <p:tav tm="100000">
                                          <p:val>
                                            <p:strVal val="#ppt_h"/>
                                          </p:val>
                                        </p:tav>
                                      </p:tavLst>
                                    </p:anim>
                                    <p:animEffect transition="in" filter="fade">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fltVal val="0"/>
                                          </p:val>
                                        </p:tav>
                                        <p:tav tm="100000">
                                          <p:val>
                                            <p:strVal val="#ppt_h"/>
                                          </p:val>
                                        </p:tav>
                                      </p:tavLst>
                                    </p:anim>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10" grpId="0">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68E53A22-1B9B-1F60-795C-22E6E084DE45}"/>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Aptos" panose="02110004020202020204"/>
                <a:ea typeface="+mn-ea"/>
                <a:cs typeface="+mn-cs"/>
              </a:rPr>
              <a:t>THE ROCK OF HOREB</a:t>
            </a:r>
          </a:p>
        </p:txBody>
      </p:sp>
      <p:sp>
        <p:nvSpPr>
          <p:cNvPr id="5" name="CuadroTexto 4">
            <a:extLst>
              <a:ext uri="{FF2B5EF4-FFF2-40B4-BE49-F238E27FC236}">
                <a16:creationId xmlns:a16="http://schemas.microsoft.com/office/drawing/2014/main" id="{CBD9F2CA-6C40-3AE6-39EB-575E322D8C4C}"/>
              </a:ext>
            </a:extLst>
          </p:cNvPr>
          <p:cNvSpPr txBox="1"/>
          <p:nvPr/>
        </p:nvSpPr>
        <p:spPr>
          <a:xfrm>
            <a:off x="1" y="604748"/>
            <a:ext cx="12191998"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a:t>
            </a:r>
            <a:r>
              <a:rPr lang="en-US" b="1" dirty="0">
                <a:solidFill>
                  <a:srgbClr val="785048"/>
                </a:solidFill>
                <a:latin typeface="Comic Sans MS" panose="030F0702030302020204" pitchFamily="66" charset="0"/>
              </a:rPr>
              <a:t>I will stand there before you by the rock at Horeb. Strike the rock, and water will come out of it for the people to drink.” So Moses did this in the sight of the elders of Israel</a:t>
            </a:r>
            <a:r>
              <a:rPr kumimoji="0" lang="en" sz="18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(Exodus 17:6)</a:t>
            </a:r>
          </a:p>
        </p:txBody>
      </p:sp>
      <p:sp>
        <p:nvSpPr>
          <p:cNvPr id="6" name="CuadroTexto 5">
            <a:extLst>
              <a:ext uri="{FF2B5EF4-FFF2-40B4-BE49-F238E27FC236}">
                <a16:creationId xmlns:a16="http://schemas.microsoft.com/office/drawing/2014/main" id="{F19D20A1-4C2B-7467-ABF1-33C5C5E0E9E7}"/>
              </a:ext>
            </a:extLst>
          </p:cNvPr>
          <p:cNvSpPr txBox="1"/>
          <p:nvPr/>
        </p:nvSpPr>
        <p:spPr>
          <a:xfrm>
            <a:off x="78440" y="1318582"/>
            <a:ext cx="46818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“Is the LORD among us or not?”                     (Exod. 17:7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NIV</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Didn’t God send them bread from heaven every day? Couldn’t they see it in the cloud?</a:t>
            </a:r>
          </a:p>
        </p:txBody>
      </p:sp>
      <p:sp>
        <p:nvSpPr>
          <p:cNvPr id="7" name="CuadroTexto 6">
            <a:extLst>
              <a:ext uri="{FF2B5EF4-FFF2-40B4-BE49-F238E27FC236}">
                <a16:creationId xmlns:a16="http://schemas.microsoft.com/office/drawing/2014/main" id="{DDA51EA4-BCD6-E2A2-BC34-D2BEF5CC8774}"/>
              </a:ext>
            </a:extLst>
          </p:cNvPr>
          <p:cNvSpPr txBox="1"/>
          <p:nvPr/>
        </p:nvSpPr>
        <p:spPr>
          <a:xfrm>
            <a:off x="78439" y="5873675"/>
            <a:ext cx="47915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For them, as for us, Christ is the Source of life and the Giver of eternal life.</a:t>
            </a:r>
          </a:p>
        </p:txBody>
      </p:sp>
      <p:sp>
        <p:nvSpPr>
          <p:cNvPr id="10" name="CuadroTexto 9">
            <a:extLst>
              <a:ext uri="{FF2B5EF4-FFF2-40B4-BE49-F238E27FC236}">
                <a16:creationId xmlns:a16="http://schemas.microsoft.com/office/drawing/2014/main" id="{5F56DCF8-7EDB-2635-920E-87E191589D12}"/>
              </a:ext>
            </a:extLst>
          </p:cNvPr>
          <p:cNvSpPr txBox="1"/>
          <p:nvPr/>
        </p:nvSpPr>
        <p:spPr>
          <a:xfrm>
            <a:off x="78440" y="4150126"/>
            <a:ext cx="479150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Despite their unbelief, Jesus himself split the rock and continued to provide them with water throughout their journey. He is “the spiritual rock that followed them” (1 Cor. 10:4).</a:t>
            </a:r>
          </a:p>
        </p:txBody>
      </p:sp>
      <p:sp>
        <p:nvSpPr>
          <p:cNvPr id="13" name="CuadroTexto 12">
            <a:extLst>
              <a:ext uri="{FF2B5EF4-FFF2-40B4-BE49-F238E27FC236}">
                <a16:creationId xmlns:a16="http://schemas.microsoft.com/office/drawing/2014/main" id="{E524A512-28C9-CA45-4F67-A33972936F23}"/>
              </a:ext>
            </a:extLst>
          </p:cNvPr>
          <p:cNvSpPr txBox="1"/>
          <p:nvPr/>
        </p:nvSpPr>
        <p:spPr>
          <a:xfrm>
            <a:off x="78440" y="2734354"/>
            <a:ext cx="479150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unbelief displayed by Israel is astonishing. But Paul warns us not to fall into the same example of unbelief                  (Heb. 3:12).</a:t>
            </a:r>
          </a:p>
        </p:txBody>
      </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186C62E2-AE28-F480-96F5-70E4C8E2A86D}"/>
              </a:ext>
            </a:extLst>
          </p:cNvPr>
          <p:cNvSpPr txBox="1"/>
          <p:nvPr/>
        </p:nvSpPr>
        <p:spPr>
          <a:xfrm>
            <a:off x="0" y="0"/>
            <a:ext cx="12191999" cy="76944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Aptos" panose="02110004020202020204"/>
                <a:ea typeface="+mn-ea"/>
                <a:cs typeface="+mn-cs"/>
              </a:rPr>
              <a:t>THE RAISED HANDS</a:t>
            </a:r>
          </a:p>
        </p:txBody>
      </p:sp>
      <p:sp>
        <p:nvSpPr>
          <p:cNvPr id="5" name="CuadroTexto 4">
            <a:extLst>
              <a:ext uri="{FF2B5EF4-FFF2-40B4-BE49-F238E27FC236}">
                <a16:creationId xmlns:a16="http://schemas.microsoft.com/office/drawing/2014/main" id="{F21593F3-51B7-60BA-1975-29C741CAC33D}"/>
              </a:ext>
            </a:extLst>
          </p:cNvPr>
          <p:cNvSpPr txBox="1"/>
          <p:nvPr/>
        </p:nvSpPr>
        <p:spPr>
          <a:xfrm>
            <a:off x="2038349" y="691247"/>
            <a:ext cx="9042516"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a:t>
            </a:r>
            <a:r>
              <a:rPr lang="en-US" b="1" dirty="0">
                <a:solidFill>
                  <a:srgbClr val="FFFF66">
                    <a:lumMod val="75000"/>
                  </a:srgbClr>
                </a:solidFill>
                <a:latin typeface="Comic Sans MS" panose="030F0702030302020204" pitchFamily="66" charset="0"/>
              </a:rPr>
              <a:t>The Amalekites came and attacked the Israelites at Rephidim</a:t>
            </a:r>
            <a:r>
              <a:rPr kumimoji="0" lang="en"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(Exodus 17:8)</a:t>
            </a:r>
          </a:p>
        </p:txBody>
      </p:sp>
      <p:sp>
        <p:nvSpPr>
          <p:cNvPr id="6" name="CuadroTexto 5">
            <a:extLst>
              <a:ext uri="{FF2B5EF4-FFF2-40B4-BE49-F238E27FC236}">
                <a16:creationId xmlns:a16="http://schemas.microsoft.com/office/drawing/2014/main" id="{89B3FCA8-C217-11C5-97DD-5BFCE9D4C0D2}"/>
              </a:ext>
            </a:extLst>
          </p:cNvPr>
          <p:cNvSpPr txBox="1"/>
          <p:nvPr/>
        </p:nvSpPr>
        <p:spPr>
          <a:xfrm>
            <a:off x="3674164" y="1256955"/>
            <a:ext cx="422589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As they advanced through the desert, the Amalekites attacked Israel, and Moses asked Joshua to defend them while he, Aaron, and Hur went up the mountain with “the rod of God” (Ex. 17:8-10).</a:t>
            </a: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877"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67445"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163995" y="3682169"/>
            <a:ext cx="773606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They had heard what God had done in Egypt. But, unlike the other Canaanites, they were not afraid. They mocked God and defied Him by attacking His people, just to prove they were stronger than Him (Ex. 17:16).</a:t>
            </a:r>
          </a:p>
        </p:txBody>
      </p:sp>
      <p:sp>
        <p:nvSpPr>
          <p:cNvPr id="8" name="CuadroTexto 7">
            <a:extLst>
              <a:ext uri="{FF2B5EF4-FFF2-40B4-BE49-F238E27FC236}">
                <a16:creationId xmlns:a16="http://schemas.microsoft.com/office/drawing/2014/main" id="{02F40EF4-ABE8-6431-B098-4C0130D6CB08}"/>
              </a:ext>
            </a:extLst>
          </p:cNvPr>
          <p:cNvSpPr txBox="1"/>
          <p:nvPr/>
        </p:nvSpPr>
        <p:spPr>
          <a:xfrm>
            <a:off x="3674164" y="3195947"/>
            <a:ext cx="422589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Why did the Amalekites attack?</a:t>
            </a:r>
          </a:p>
        </p:txBody>
      </p:sp>
      <p:sp>
        <p:nvSpPr>
          <p:cNvPr id="12" name="CuadroTexto 11">
            <a:extLst>
              <a:ext uri="{FF2B5EF4-FFF2-40B4-BE49-F238E27FC236}">
                <a16:creationId xmlns:a16="http://schemas.microsoft.com/office/drawing/2014/main" id="{E0E70140-9B3A-2515-E455-420967464020}"/>
              </a:ext>
            </a:extLst>
          </p:cNvPr>
          <p:cNvSpPr txBox="1"/>
          <p:nvPr/>
        </p:nvSpPr>
        <p:spPr>
          <a:xfrm>
            <a:off x="163995" y="5698105"/>
            <a:ext cx="77360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It was time for the burden of action to be shared by other leaders. Aaron and Hur supported Moses and helped him make God's work successful, thus defeating the enemy (Ex. 17:12).</a:t>
            </a:r>
          </a:p>
        </p:txBody>
      </p:sp>
      <p:sp>
        <p:nvSpPr>
          <p:cNvPr id="14" name="CuadroTexto 13">
            <a:extLst>
              <a:ext uri="{FF2B5EF4-FFF2-40B4-BE49-F238E27FC236}">
                <a16:creationId xmlns:a16="http://schemas.microsoft.com/office/drawing/2014/main" id="{21E494E1-B3AC-0C99-FCF0-415FC6B61A09}"/>
              </a:ext>
            </a:extLst>
          </p:cNvPr>
          <p:cNvSpPr txBox="1"/>
          <p:nvPr/>
        </p:nvSpPr>
        <p:spPr>
          <a:xfrm>
            <a:off x="163995" y="5005608"/>
            <a:ext cx="77360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As long as Moses raised God's rod, Israel won. But when his arms grew weary, Israel was defeated (Exod. 17:11).</a:t>
            </a:r>
          </a:p>
        </p:txBody>
      </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plus(out)">
                                      <p:cBhvr>
                                        <p:cTn id="51" dur="750"/>
                                        <p:tgtEl>
                                          <p:spTgt spid="4"/>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40675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E9C99D86-3B63-D9A4-5ED4-D1C8C5E50D8C}"/>
              </a:ext>
            </a:extLst>
          </p:cNvPr>
          <p:cNvSpPr txBox="1"/>
          <p:nvPr/>
        </p:nvSpPr>
        <p:spPr>
          <a:xfrm>
            <a:off x="0" y="-68824"/>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rPr>
              <a:t>GOOD ADVICE</a:t>
            </a:r>
          </a:p>
        </p:txBody>
      </p:sp>
      <p:sp>
        <p:nvSpPr>
          <p:cNvPr id="5" name="CuadroTexto 4">
            <a:extLst>
              <a:ext uri="{FF2B5EF4-FFF2-40B4-BE49-F238E27FC236}">
                <a16:creationId xmlns:a16="http://schemas.microsoft.com/office/drawing/2014/main" id="{BADC779F-8227-4772-19F2-980564FE9725}"/>
              </a:ext>
            </a:extLst>
          </p:cNvPr>
          <p:cNvSpPr txBox="1"/>
          <p:nvPr/>
        </p:nvSpPr>
        <p:spPr>
          <a:xfrm>
            <a:off x="257175" y="595842"/>
            <a:ext cx="11677649" cy="646331"/>
          </a:xfrm>
          <a:prstGeom prst="rect">
            <a:avLst/>
          </a:prstGeom>
          <a:solidFill>
            <a:schemeClr val="accent3">
              <a:lumMod val="40000"/>
              <a:lumOff val="60000"/>
              <a:alpha val="78000"/>
            </a:schemeClr>
          </a:solidFill>
          <a:effectLst>
            <a:softEdge rad="50800"/>
          </a:effectLst>
        </p:spPr>
        <p:txBody>
          <a:bodyPr wrap="square">
            <a:spAutoFit/>
          </a:bodyPr>
          <a:lstStyle/>
          <a:p>
            <a:pPr lvl="0" algn="ctr">
              <a:defRPr/>
            </a:pPr>
            <a:r>
              <a:rPr kumimoji="0" lang="en"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a:t>
            </a:r>
            <a:r>
              <a:rPr lang="en-US" b="1" dirty="0">
                <a:solidFill>
                  <a:srgbClr val="FF5050">
                    <a:lumMod val="50000"/>
                  </a:srgbClr>
                </a:solidFill>
                <a:latin typeface="Comic Sans MS" panose="030F0702030302020204" pitchFamily="66" charset="0"/>
              </a:rPr>
              <a:t>But select capable men from all the people—men who fear God, trustworthy men who hate dishonest gain—and appoint them as officials over thousands, hundreds, fifties and tens</a:t>
            </a:r>
            <a:r>
              <a:rPr kumimoji="0" lang="en"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(Exodus 18:21)</a:t>
            </a:r>
          </a:p>
        </p:txBody>
      </p:sp>
      <p:sp>
        <p:nvSpPr>
          <p:cNvPr id="6" name="CuadroTexto 5">
            <a:extLst>
              <a:ext uri="{FF2B5EF4-FFF2-40B4-BE49-F238E27FC236}">
                <a16:creationId xmlns:a16="http://schemas.microsoft.com/office/drawing/2014/main" id="{F732FC7D-9C23-7179-A268-2B6A4E7D5AF6}"/>
              </a:ext>
            </a:extLst>
          </p:cNvPr>
          <p:cNvSpPr txBox="1"/>
          <p:nvPr/>
        </p:nvSpPr>
        <p:spPr>
          <a:xfrm>
            <a:off x="4438650" y="1511388"/>
            <a:ext cx="77533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Seeing the sign that God had announced to Moses, Jethro, with Zipporah and his sons, went to see him at Horeb (Ex. 3:12; 18:1-5).</a:t>
            </a: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453478705"/>
              </p:ext>
            </p:extLst>
          </p:nvPr>
        </p:nvGraphicFramePr>
        <p:xfrm>
          <a:off x="4419601" y="5162729"/>
          <a:ext cx="5514974" cy="16571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1904" y="1586035"/>
            <a:ext cx="4181475"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643FF370-CE0E-FF59-0A32-020171BC17BB}"/>
              </a:ext>
            </a:extLst>
          </p:cNvPr>
          <p:cNvSpPr txBox="1"/>
          <p:nvPr/>
        </p:nvSpPr>
        <p:spPr>
          <a:xfrm>
            <a:off x="4438650" y="4153294"/>
            <a:ext cx="775335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Moses humbly acknowledged God's words in this advice. Therefore, he heeded his father-in-law's advice and chose people capable of carrying the responsibilities.</a:t>
            </a:r>
          </a:p>
        </p:txBody>
      </p:sp>
      <p:sp>
        <p:nvSpPr>
          <p:cNvPr id="12" name="CuadroTexto 11">
            <a:extLst>
              <a:ext uri="{FF2B5EF4-FFF2-40B4-BE49-F238E27FC236}">
                <a16:creationId xmlns:a16="http://schemas.microsoft.com/office/drawing/2014/main" id="{5E8C4D05-0BA3-6BFB-0A3C-0E24BF7261FE}"/>
              </a:ext>
            </a:extLst>
          </p:cNvPr>
          <p:cNvSpPr txBox="1"/>
          <p:nvPr/>
        </p:nvSpPr>
        <p:spPr>
          <a:xfrm>
            <a:off x="4438650" y="3170067"/>
            <a:ext cx="775334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next day, after watching Moses judge the entire people alone, he gave him some wise advice: share out the responsibilities</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(Ex. 18:17-23).</a:t>
            </a:r>
          </a:p>
        </p:txBody>
      </p:sp>
      <p:sp>
        <p:nvSpPr>
          <p:cNvPr id="14" name="CuadroTexto 13">
            <a:extLst>
              <a:ext uri="{FF2B5EF4-FFF2-40B4-BE49-F238E27FC236}">
                <a16:creationId xmlns:a16="http://schemas.microsoft.com/office/drawing/2014/main" id="{A082FE61-D15B-DCBD-9FC1-29CD3203F076}"/>
              </a:ext>
            </a:extLst>
          </p:cNvPr>
          <p:cNvSpPr txBox="1"/>
          <p:nvPr/>
        </p:nvSpPr>
        <p:spPr>
          <a:xfrm>
            <a:off x="4438650" y="2186839"/>
            <a:ext cx="775334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Jethro, although not an Israelite, did worship God. Therefore, after receiving Moses' report of what had happened in Egypt, he praised God and offered sacrifices to him (Exod. 18:8-12).</a:t>
            </a:r>
          </a:p>
        </p:txBody>
      </p:sp>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TotalTime>
  <Words>1610</Words>
  <Application>Microsoft Office PowerPoint</Application>
  <PresentationFormat>Panorámica</PresentationFormat>
  <Paragraphs>70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Aptos Display</vt:lpstr>
      <vt:lpstr>Arial</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39</cp:revision>
  <dcterms:created xsi:type="dcterms:W3CDTF">2025-07-19T23:48:58Z</dcterms:created>
  <dcterms:modified xsi:type="dcterms:W3CDTF">2025-07-20T07:37:16Z</dcterms:modified>
</cp:coreProperties>
</file>