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10" r:id="rId4"/>
    <p:sldId id="257" r:id="rId5"/>
    <p:sldId id="258" r:id="rId6"/>
    <p:sldId id="259" r:id="rId7"/>
    <p:sldId id="260" r:id="rId8"/>
    <p:sldId id="261" r:id="rId9"/>
    <p:sldId id="304" r:id="rId10"/>
    <p:sldId id="308" r:id="rId11"/>
    <p:sldId id="309" r:id="rId12"/>
    <p:sldId id="264" r:id="rId13"/>
    <p:sldId id="305"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6B7"/>
    <a:srgbClr val="CF280D"/>
    <a:srgbClr val="AA470C"/>
    <a:srgbClr val="00C000"/>
    <a:srgbClr val="FFB7B7"/>
    <a:srgbClr val="CDC800"/>
    <a:srgbClr val="B2F0B2"/>
    <a:srgbClr val="FFCACA"/>
    <a:srgbClr val="F488C6"/>
    <a:srgbClr val="CA8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BA84F-7DE3-4D2E-82A9-6AC569F8614D}" type="doc">
      <dgm:prSet loTypeId="urn:microsoft.com/office/officeart/2005/8/layout/vList3" loCatId="list" qsTypeId="urn:microsoft.com/office/officeart/2005/8/quickstyle/simple5" qsCatId="simple" csTypeId="urn:microsoft.com/office/officeart/2005/8/colors/colorful4" csCatId="colorful" phldr="1"/>
      <dgm:spPr/>
      <dgm:t>
        <a:bodyPr/>
        <a:lstStyle/>
        <a:p>
          <a:endParaRPr lang="es-ES"/>
        </a:p>
      </dgm:t>
    </dgm:pt>
    <dgm:pt modelId="{9AA8D972-095C-4762-84B8-AEC8574C638D}">
      <dgm:prSet custT="1"/>
      <dgm:spPr>
        <a:solidFill>
          <a:schemeClr val="accent6">
            <a:lumMod val="40000"/>
            <a:lumOff val="60000"/>
          </a:schemeClr>
        </a:solidFill>
      </dgm:spPr>
      <dgm:t>
        <a:bodyPr/>
        <a:lstStyle/>
        <a:p>
          <a:r>
            <a:rPr lang="en" sz="2000" b="1" dirty="0">
              <a:solidFill>
                <a:schemeClr val="tx1"/>
              </a:solidFill>
            </a:rPr>
            <a:t>Satan –represented by Haman– decrees the death of anyone who does not bow down before him</a:t>
          </a:r>
          <a:endParaRPr lang="es-ES" sz="2000" dirty="0">
            <a:solidFill>
              <a:schemeClr val="tx1"/>
            </a:solidFill>
          </a:endParaRPr>
        </a:p>
      </dgm:t>
    </dgm:pt>
    <dgm:pt modelId="{893362F7-BB15-4610-A2A3-D414634A5D23}" type="parTrans" cxnId="{6288179C-D746-4304-944C-6923C7A9E1DB}">
      <dgm:prSet/>
      <dgm:spPr/>
      <dgm:t>
        <a:bodyPr/>
        <a:lstStyle/>
        <a:p>
          <a:endParaRPr lang="es-ES" sz="2000">
            <a:solidFill>
              <a:schemeClr val="tx1"/>
            </a:solidFill>
          </a:endParaRPr>
        </a:p>
      </dgm:t>
    </dgm:pt>
    <dgm:pt modelId="{1FFE6A88-C286-4E03-A6BB-9425D60FE661}" type="sibTrans" cxnId="{6288179C-D746-4304-944C-6923C7A9E1DB}">
      <dgm:prSet/>
      <dgm:spPr/>
      <dgm:t>
        <a:bodyPr/>
        <a:lstStyle/>
        <a:p>
          <a:endParaRPr lang="es-ES" sz="2000">
            <a:solidFill>
              <a:schemeClr val="tx1"/>
            </a:solidFill>
          </a:endParaRPr>
        </a:p>
      </dgm:t>
    </dgm:pt>
    <dgm:pt modelId="{77423128-D167-4806-ACA8-F7460FDBF904}">
      <dgm:prSet custT="1"/>
      <dgm:spPr>
        <a:solidFill>
          <a:schemeClr val="accent4">
            <a:lumMod val="40000"/>
            <a:lumOff val="60000"/>
          </a:schemeClr>
        </a:solidFill>
      </dgm:spPr>
      <dgm:t>
        <a:bodyPr/>
        <a:lstStyle/>
        <a:p>
          <a:r>
            <a:rPr lang="en" sz="2000" b="1" dirty="0">
              <a:solidFill>
                <a:schemeClr val="tx1"/>
              </a:solidFill>
            </a:rPr>
            <a:t>The remnant Church – represented by Esther – acts at the right time</a:t>
          </a:r>
          <a:endParaRPr lang="es-ES" sz="2000" dirty="0">
            <a:solidFill>
              <a:schemeClr val="tx1"/>
            </a:solidFill>
          </a:endParaRPr>
        </a:p>
      </dgm:t>
    </dgm:pt>
    <dgm:pt modelId="{E93047CE-6B5D-4B54-B66E-2BAD5785460E}" type="parTrans" cxnId="{8C08E6F5-EBA8-4B80-B85D-EFFBBB2EC01E}">
      <dgm:prSet/>
      <dgm:spPr/>
      <dgm:t>
        <a:bodyPr/>
        <a:lstStyle/>
        <a:p>
          <a:endParaRPr lang="es-ES" sz="2000">
            <a:solidFill>
              <a:schemeClr val="tx1"/>
            </a:solidFill>
          </a:endParaRPr>
        </a:p>
      </dgm:t>
    </dgm:pt>
    <dgm:pt modelId="{EB9BE8B9-3B48-4F55-A775-603E523DBDF9}" type="sibTrans" cxnId="{8C08E6F5-EBA8-4B80-B85D-EFFBBB2EC01E}">
      <dgm:prSet/>
      <dgm:spPr/>
      <dgm:t>
        <a:bodyPr/>
        <a:lstStyle/>
        <a:p>
          <a:endParaRPr lang="es-ES" sz="2000">
            <a:solidFill>
              <a:schemeClr val="tx1"/>
            </a:solidFill>
          </a:endParaRPr>
        </a:p>
      </dgm:t>
    </dgm:pt>
    <dgm:pt modelId="{A34E751E-2710-443A-9525-2B631B95DB61}">
      <dgm:prSet custT="1"/>
      <dgm:spPr>
        <a:solidFill>
          <a:schemeClr val="accent5">
            <a:lumMod val="40000"/>
            <a:lumOff val="60000"/>
          </a:schemeClr>
        </a:solidFill>
      </dgm:spPr>
      <dgm:t>
        <a:bodyPr/>
        <a:lstStyle/>
        <a:p>
          <a:r>
            <a:rPr lang="en" sz="2000" b="1" dirty="0">
              <a:solidFill>
                <a:schemeClr val="tx1"/>
              </a:solidFill>
            </a:rPr>
            <a:t>Finally, the Church is delivered, and Satan and his followers </a:t>
          </a:r>
          <a:r>
            <a:rPr lang="en" sz="2000" b="1">
              <a:solidFill>
                <a:schemeClr val="tx1"/>
              </a:solidFill>
            </a:rPr>
            <a:t>are destroyed.</a:t>
          </a:r>
          <a:endParaRPr lang="es-ES" sz="2000" dirty="0">
            <a:solidFill>
              <a:schemeClr val="tx1"/>
            </a:solidFill>
          </a:endParaRPr>
        </a:p>
      </dgm:t>
    </dgm:pt>
    <dgm:pt modelId="{485E517C-D71A-4BBE-ACB3-1D0ED930FBC5}" type="parTrans" cxnId="{5194EFDA-42BE-4275-8794-03A96A0AF1E1}">
      <dgm:prSet/>
      <dgm:spPr/>
      <dgm:t>
        <a:bodyPr/>
        <a:lstStyle/>
        <a:p>
          <a:endParaRPr lang="es-ES" sz="2000">
            <a:solidFill>
              <a:schemeClr val="tx1"/>
            </a:solidFill>
          </a:endParaRPr>
        </a:p>
      </dgm:t>
    </dgm:pt>
    <dgm:pt modelId="{35F741E4-2F46-4BE6-938D-55A202C6F892}" type="sibTrans" cxnId="{5194EFDA-42BE-4275-8794-03A96A0AF1E1}">
      <dgm:prSet/>
      <dgm:spPr/>
      <dgm:t>
        <a:bodyPr/>
        <a:lstStyle/>
        <a:p>
          <a:endParaRPr lang="es-ES" sz="2000">
            <a:solidFill>
              <a:schemeClr val="tx1"/>
            </a:solidFill>
          </a:endParaRPr>
        </a:p>
      </dgm:t>
    </dgm:pt>
    <dgm:pt modelId="{5310CF8B-2292-4969-A20C-82092CDCE489}" type="pres">
      <dgm:prSet presAssocID="{E7EBA84F-7DE3-4D2E-82A9-6AC569F8614D}" presName="linearFlow" presStyleCnt="0">
        <dgm:presLayoutVars>
          <dgm:dir/>
          <dgm:resizeHandles val="exact"/>
        </dgm:presLayoutVars>
      </dgm:prSet>
      <dgm:spPr/>
    </dgm:pt>
    <dgm:pt modelId="{88AD38E0-0156-4ECB-9F2C-89B1903BB9E2}" type="pres">
      <dgm:prSet presAssocID="{9AA8D972-095C-4762-84B8-AEC8574C638D}" presName="composite" presStyleCnt="0"/>
      <dgm:spPr/>
    </dgm:pt>
    <dgm:pt modelId="{52CC2B43-355A-4787-B78E-84CE1D72FE3B}" type="pres">
      <dgm:prSet presAssocID="{9AA8D972-095C-4762-84B8-AEC8574C638D}" presName="imgShp" presStyleLbl="fgImgPlace1" presStyleIdx="0" presStyleCnt="3" custLinFactX="-62038" custLinFactNeighborX="-100000"/>
      <dgm:spPr>
        <a:prstGeom prst="stripedRightArrow">
          <a:avLst/>
        </a:prstGeom>
        <a:solidFill>
          <a:schemeClr val="accent6"/>
        </a:solidFill>
        <a:scene3d>
          <a:camera prst="orthographicFront"/>
          <a:lightRig rig="threePt" dir="t"/>
        </a:scene3d>
        <a:sp3d>
          <a:bevelT/>
        </a:sp3d>
      </dgm:spPr>
    </dgm:pt>
    <dgm:pt modelId="{5F54C511-62BD-41D6-B118-0FE54AC91D9A}" type="pres">
      <dgm:prSet presAssocID="{9AA8D972-095C-4762-84B8-AEC8574C638D}" presName="txShp" presStyleLbl="node1" presStyleIdx="0" presStyleCnt="3" custScaleX="143440" custLinFactNeighborX="4838">
        <dgm:presLayoutVars>
          <dgm:bulletEnabled val="1"/>
        </dgm:presLayoutVars>
      </dgm:prSet>
      <dgm:spPr/>
    </dgm:pt>
    <dgm:pt modelId="{C7DB179B-62C0-403E-B9EA-35B026C1D3C0}" type="pres">
      <dgm:prSet presAssocID="{1FFE6A88-C286-4E03-A6BB-9425D60FE661}" presName="spacing" presStyleCnt="0"/>
      <dgm:spPr/>
    </dgm:pt>
    <dgm:pt modelId="{D8B100AD-FA07-4F9B-8E44-410FFFDB60BD}" type="pres">
      <dgm:prSet presAssocID="{77423128-D167-4806-ACA8-F7460FDBF904}" presName="composite" presStyleCnt="0"/>
      <dgm:spPr/>
    </dgm:pt>
    <dgm:pt modelId="{1919FEAF-6291-41E1-BAF2-043D3FEDCC1F}" type="pres">
      <dgm:prSet presAssocID="{77423128-D167-4806-ACA8-F7460FDBF904}" presName="imgShp" presStyleLbl="fgImgPlace1" presStyleIdx="1" presStyleCnt="3" custLinFactX="-62038" custLinFactNeighborX="-100000"/>
      <dgm:spPr>
        <a:prstGeom prst="stripedRightArrow">
          <a:avLst/>
        </a:prstGeom>
        <a:solidFill>
          <a:schemeClr val="accent4"/>
        </a:solidFill>
        <a:scene3d>
          <a:camera prst="orthographicFront"/>
          <a:lightRig rig="threePt" dir="t"/>
        </a:scene3d>
        <a:sp3d>
          <a:bevelT/>
        </a:sp3d>
      </dgm:spPr>
    </dgm:pt>
    <dgm:pt modelId="{54D2E94B-A0E8-4067-880F-65A3F7FCF369}" type="pres">
      <dgm:prSet presAssocID="{77423128-D167-4806-ACA8-F7460FDBF904}" presName="txShp" presStyleLbl="node1" presStyleIdx="1" presStyleCnt="3" custScaleX="143440" custLinFactNeighborX="4838">
        <dgm:presLayoutVars>
          <dgm:bulletEnabled val="1"/>
        </dgm:presLayoutVars>
      </dgm:prSet>
      <dgm:spPr/>
    </dgm:pt>
    <dgm:pt modelId="{681424ED-69DD-4F66-BBDF-BCA2F433F2F1}" type="pres">
      <dgm:prSet presAssocID="{EB9BE8B9-3B48-4F55-A775-603E523DBDF9}" presName="spacing" presStyleCnt="0"/>
      <dgm:spPr/>
    </dgm:pt>
    <dgm:pt modelId="{A7B9550B-2988-4B43-B3B9-287DA96EDB25}" type="pres">
      <dgm:prSet presAssocID="{A34E751E-2710-443A-9525-2B631B95DB61}" presName="composite" presStyleCnt="0"/>
      <dgm:spPr/>
    </dgm:pt>
    <dgm:pt modelId="{30692D15-3FA9-46F5-9CF7-70475C50662A}" type="pres">
      <dgm:prSet presAssocID="{A34E751E-2710-443A-9525-2B631B95DB61}" presName="imgShp" presStyleLbl="fgImgPlace1" presStyleIdx="2" presStyleCnt="3" custLinFactX="-62038" custLinFactNeighborX="-100000"/>
      <dgm:spPr>
        <a:prstGeom prst="stripedRightArrow">
          <a:avLst/>
        </a:prstGeom>
        <a:solidFill>
          <a:schemeClr val="accent5"/>
        </a:solidFill>
        <a:scene3d>
          <a:camera prst="orthographicFront"/>
          <a:lightRig rig="threePt" dir="t"/>
        </a:scene3d>
        <a:sp3d>
          <a:bevelT/>
        </a:sp3d>
      </dgm:spPr>
    </dgm:pt>
    <dgm:pt modelId="{9E14E609-A74C-49F6-8FAB-9ED35A27AD93}" type="pres">
      <dgm:prSet presAssocID="{A34E751E-2710-443A-9525-2B631B95DB61}" presName="txShp" presStyleLbl="node1" presStyleIdx="2" presStyleCnt="3" custScaleX="143440" custLinFactNeighborX="4838">
        <dgm:presLayoutVars>
          <dgm:bulletEnabled val="1"/>
        </dgm:presLayoutVars>
      </dgm:prSet>
      <dgm:spPr/>
    </dgm:pt>
  </dgm:ptLst>
  <dgm:cxnLst>
    <dgm:cxn modelId="{42EEBE21-1CB6-45D2-A9DD-3DB81B8EBA43}" type="presOf" srcId="{A34E751E-2710-443A-9525-2B631B95DB61}" destId="{9E14E609-A74C-49F6-8FAB-9ED35A27AD93}" srcOrd="0" destOrd="0" presId="urn:microsoft.com/office/officeart/2005/8/layout/vList3"/>
    <dgm:cxn modelId="{5EEE594C-40B3-4E9F-A1D7-2497C1366D37}" type="presOf" srcId="{77423128-D167-4806-ACA8-F7460FDBF904}" destId="{54D2E94B-A0E8-4067-880F-65A3F7FCF369}" srcOrd="0" destOrd="0" presId="urn:microsoft.com/office/officeart/2005/8/layout/vList3"/>
    <dgm:cxn modelId="{35D90F6F-8A2C-48F4-B907-077281102D82}" type="presOf" srcId="{E7EBA84F-7DE3-4D2E-82A9-6AC569F8614D}" destId="{5310CF8B-2292-4969-A20C-82092CDCE489}" srcOrd="0" destOrd="0" presId="urn:microsoft.com/office/officeart/2005/8/layout/vList3"/>
    <dgm:cxn modelId="{6288179C-D746-4304-944C-6923C7A9E1DB}" srcId="{E7EBA84F-7DE3-4D2E-82A9-6AC569F8614D}" destId="{9AA8D972-095C-4762-84B8-AEC8574C638D}" srcOrd="0" destOrd="0" parTransId="{893362F7-BB15-4610-A2A3-D414634A5D23}" sibTransId="{1FFE6A88-C286-4E03-A6BB-9425D60FE661}"/>
    <dgm:cxn modelId="{A88BBDA2-5DBD-497E-AA5B-FA5C164AFE53}" type="presOf" srcId="{9AA8D972-095C-4762-84B8-AEC8574C638D}" destId="{5F54C511-62BD-41D6-B118-0FE54AC91D9A}" srcOrd="0" destOrd="0" presId="urn:microsoft.com/office/officeart/2005/8/layout/vList3"/>
    <dgm:cxn modelId="{5194EFDA-42BE-4275-8794-03A96A0AF1E1}" srcId="{E7EBA84F-7DE3-4D2E-82A9-6AC569F8614D}" destId="{A34E751E-2710-443A-9525-2B631B95DB61}" srcOrd="2" destOrd="0" parTransId="{485E517C-D71A-4BBE-ACB3-1D0ED930FBC5}" sibTransId="{35F741E4-2F46-4BE6-938D-55A202C6F892}"/>
    <dgm:cxn modelId="{8C08E6F5-EBA8-4B80-B85D-EFFBBB2EC01E}" srcId="{E7EBA84F-7DE3-4D2E-82A9-6AC569F8614D}" destId="{77423128-D167-4806-ACA8-F7460FDBF904}" srcOrd="1" destOrd="0" parTransId="{E93047CE-6B5D-4B54-B66E-2BAD5785460E}" sibTransId="{EB9BE8B9-3B48-4F55-A775-603E523DBDF9}"/>
    <dgm:cxn modelId="{00B75A14-2EC5-403B-8256-E3B29210F56C}" type="presParOf" srcId="{5310CF8B-2292-4969-A20C-82092CDCE489}" destId="{88AD38E0-0156-4ECB-9F2C-89B1903BB9E2}" srcOrd="0" destOrd="0" presId="urn:microsoft.com/office/officeart/2005/8/layout/vList3"/>
    <dgm:cxn modelId="{D20FF6CA-0922-4BA9-91F9-C93199A0BEAB}" type="presParOf" srcId="{88AD38E0-0156-4ECB-9F2C-89B1903BB9E2}" destId="{52CC2B43-355A-4787-B78E-84CE1D72FE3B}" srcOrd="0" destOrd="0" presId="urn:microsoft.com/office/officeart/2005/8/layout/vList3"/>
    <dgm:cxn modelId="{1B0180DD-67A2-4A71-9EFF-B2F321EF883C}" type="presParOf" srcId="{88AD38E0-0156-4ECB-9F2C-89B1903BB9E2}" destId="{5F54C511-62BD-41D6-B118-0FE54AC91D9A}" srcOrd="1" destOrd="0" presId="urn:microsoft.com/office/officeart/2005/8/layout/vList3"/>
    <dgm:cxn modelId="{A0851BDE-CF13-4A5D-A6FF-1CC1219C42AA}" type="presParOf" srcId="{5310CF8B-2292-4969-A20C-82092CDCE489}" destId="{C7DB179B-62C0-403E-B9EA-35B026C1D3C0}" srcOrd="1" destOrd="0" presId="urn:microsoft.com/office/officeart/2005/8/layout/vList3"/>
    <dgm:cxn modelId="{23DB6250-4807-429D-A754-384B9933B138}" type="presParOf" srcId="{5310CF8B-2292-4969-A20C-82092CDCE489}" destId="{D8B100AD-FA07-4F9B-8E44-410FFFDB60BD}" srcOrd="2" destOrd="0" presId="urn:microsoft.com/office/officeart/2005/8/layout/vList3"/>
    <dgm:cxn modelId="{07D1FDE4-57EA-467C-9ECE-A226E57EB3DD}" type="presParOf" srcId="{D8B100AD-FA07-4F9B-8E44-410FFFDB60BD}" destId="{1919FEAF-6291-41E1-BAF2-043D3FEDCC1F}" srcOrd="0" destOrd="0" presId="urn:microsoft.com/office/officeart/2005/8/layout/vList3"/>
    <dgm:cxn modelId="{C991CB76-4C7D-4976-97E3-E7D1D602DE82}" type="presParOf" srcId="{D8B100AD-FA07-4F9B-8E44-410FFFDB60BD}" destId="{54D2E94B-A0E8-4067-880F-65A3F7FCF369}" srcOrd="1" destOrd="0" presId="urn:microsoft.com/office/officeart/2005/8/layout/vList3"/>
    <dgm:cxn modelId="{4DDA2101-842F-48EA-BDE3-72A12C83F701}" type="presParOf" srcId="{5310CF8B-2292-4969-A20C-82092CDCE489}" destId="{681424ED-69DD-4F66-BBDF-BCA2F433F2F1}" srcOrd="3" destOrd="0" presId="urn:microsoft.com/office/officeart/2005/8/layout/vList3"/>
    <dgm:cxn modelId="{ABC1AE4F-8AFE-40A7-AD6B-113A12156126}" type="presParOf" srcId="{5310CF8B-2292-4969-A20C-82092CDCE489}" destId="{A7B9550B-2988-4B43-B3B9-287DA96EDB25}" srcOrd="4" destOrd="0" presId="urn:microsoft.com/office/officeart/2005/8/layout/vList3"/>
    <dgm:cxn modelId="{1A9DCE37-B3A3-429D-A594-BAD9CD4BC5CD}" type="presParOf" srcId="{A7B9550B-2988-4B43-B3B9-287DA96EDB25}" destId="{30692D15-3FA9-46F5-9CF7-70475C50662A}" srcOrd="0" destOrd="0" presId="urn:microsoft.com/office/officeart/2005/8/layout/vList3"/>
    <dgm:cxn modelId="{91405585-3A33-414B-9AAE-80FD0AEE21E7}" type="presParOf" srcId="{A7B9550B-2988-4B43-B3B9-287DA96EDB25}" destId="{9E14E609-A74C-49F6-8FAB-9ED35A27AD9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C511-62BD-41D6-B118-0FE54AC91D9A}">
      <dsp:nvSpPr>
        <dsp:cNvPr id="0" name=""/>
        <dsp:cNvSpPr/>
      </dsp:nvSpPr>
      <dsp:spPr>
        <a:xfrm rot="10800000">
          <a:off x="320711" y="236"/>
          <a:ext cx="6632538" cy="553862"/>
        </a:xfrm>
        <a:prstGeom prst="homePlate">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238"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Satan –represented by Haman– decrees the death of anyone who does not bow down before him</a:t>
          </a:r>
          <a:endParaRPr lang="es-ES" sz="2000" kern="1200" dirty="0">
            <a:solidFill>
              <a:schemeClr val="tx1"/>
            </a:solidFill>
          </a:endParaRPr>
        </a:p>
      </dsp:txBody>
      <dsp:txXfrm rot="10800000">
        <a:off x="459176" y="236"/>
        <a:ext cx="6494073" cy="553862"/>
      </dsp:txXfrm>
    </dsp:sp>
    <dsp:sp modelId="{52CC2B43-355A-4787-B78E-84CE1D72FE3B}">
      <dsp:nvSpPr>
        <dsp:cNvPr id="0" name=""/>
        <dsp:cNvSpPr/>
      </dsp:nvSpPr>
      <dsp:spPr>
        <a:xfrm>
          <a:off x="0" y="236"/>
          <a:ext cx="553862" cy="553862"/>
        </a:xfrm>
        <a:prstGeom prst="stripedRightArrow">
          <a:avLst/>
        </a:prstGeom>
        <a:solidFill>
          <a:schemeClr val="accent6"/>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54D2E94B-A0E8-4067-880F-65A3F7FCF369}">
      <dsp:nvSpPr>
        <dsp:cNvPr id="0" name=""/>
        <dsp:cNvSpPr/>
      </dsp:nvSpPr>
      <dsp:spPr>
        <a:xfrm rot="10800000">
          <a:off x="320711" y="692564"/>
          <a:ext cx="6632538" cy="553862"/>
        </a:xfrm>
        <a:prstGeom prst="homePlate">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238"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The remnant Church – represented by Esther – acts at the right time</a:t>
          </a:r>
          <a:endParaRPr lang="es-ES" sz="2000" kern="1200" dirty="0">
            <a:solidFill>
              <a:schemeClr val="tx1"/>
            </a:solidFill>
          </a:endParaRPr>
        </a:p>
      </dsp:txBody>
      <dsp:txXfrm rot="10800000">
        <a:off x="459176" y="692564"/>
        <a:ext cx="6494073" cy="553862"/>
      </dsp:txXfrm>
    </dsp:sp>
    <dsp:sp modelId="{1919FEAF-6291-41E1-BAF2-043D3FEDCC1F}">
      <dsp:nvSpPr>
        <dsp:cNvPr id="0" name=""/>
        <dsp:cNvSpPr/>
      </dsp:nvSpPr>
      <dsp:spPr>
        <a:xfrm>
          <a:off x="0" y="692564"/>
          <a:ext cx="553862" cy="553862"/>
        </a:xfrm>
        <a:prstGeom prst="stripedRightArrow">
          <a:avLst/>
        </a:prstGeom>
        <a:solidFill>
          <a:schemeClr val="accent4"/>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9E14E609-A74C-49F6-8FAB-9ED35A27AD93}">
      <dsp:nvSpPr>
        <dsp:cNvPr id="0" name=""/>
        <dsp:cNvSpPr/>
      </dsp:nvSpPr>
      <dsp:spPr>
        <a:xfrm rot="10800000">
          <a:off x="320711" y="1384892"/>
          <a:ext cx="6632538" cy="553862"/>
        </a:xfrm>
        <a:prstGeom prst="homePlate">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238"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Finally, the Church is delivered, and Satan and his followers </a:t>
          </a:r>
          <a:r>
            <a:rPr lang="en" sz="2000" b="1" kern="1200">
              <a:solidFill>
                <a:schemeClr val="tx1"/>
              </a:solidFill>
            </a:rPr>
            <a:t>are destroyed.</a:t>
          </a:r>
          <a:endParaRPr lang="es-ES" sz="2000" kern="1200" dirty="0">
            <a:solidFill>
              <a:schemeClr val="tx1"/>
            </a:solidFill>
          </a:endParaRPr>
        </a:p>
      </dsp:txBody>
      <dsp:txXfrm rot="10800000">
        <a:off x="459176" y="1384892"/>
        <a:ext cx="6494073" cy="553862"/>
      </dsp:txXfrm>
    </dsp:sp>
    <dsp:sp modelId="{30692D15-3FA9-46F5-9CF7-70475C50662A}">
      <dsp:nvSpPr>
        <dsp:cNvPr id="0" name=""/>
        <dsp:cNvSpPr/>
      </dsp:nvSpPr>
      <dsp:spPr>
        <a:xfrm>
          <a:off x="0" y="1384892"/>
          <a:ext cx="553862" cy="553862"/>
        </a:xfrm>
        <a:prstGeom prst="stripedRightArrow">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24CE2-CE5B-5464-F66C-B7233CFBB37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7CAF8A-C466-6F54-42B6-9B749D319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39AF39A-C69A-AAE9-7CDB-2930A81C6121}"/>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5" name="Marcador de pie de página 4">
            <a:extLst>
              <a:ext uri="{FF2B5EF4-FFF2-40B4-BE49-F238E27FC236}">
                <a16:creationId xmlns:a16="http://schemas.microsoft.com/office/drawing/2014/main" id="{1696FEFF-D26C-0DF6-EED7-02B6B78C4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AFA98B-469E-6A7B-C4AC-691250FBE20E}"/>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16500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45F0A-195B-9A85-D114-1DB6FB13A48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E7D731-DAA2-F842-68DE-E162F6CFAED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F20DC1-F38A-B0B7-544E-77B9AF572162}"/>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5" name="Marcador de pie de página 4">
            <a:extLst>
              <a:ext uri="{FF2B5EF4-FFF2-40B4-BE49-F238E27FC236}">
                <a16:creationId xmlns:a16="http://schemas.microsoft.com/office/drawing/2014/main" id="{85CADAE0-766E-AC43-F858-FA6B63E3BB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D3EA09-AA18-AC24-9CBF-EB1272ACB4B6}"/>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180555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D7999C-721E-4969-2B25-48FDEEF9F4D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AF9624-A59E-CF7F-EB59-6B17A51B67A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B42F2-A7F6-8C04-693B-E909A71AFF3E}"/>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5" name="Marcador de pie de página 4">
            <a:extLst>
              <a:ext uri="{FF2B5EF4-FFF2-40B4-BE49-F238E27FC236}">
                <a16:creationId xmlns:a16="http://schemas.microsoft.com/office/drawing/2014/main" id="{B233E4E4-A226-EAB6-9CBD-0BAB8C4A63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1A261E-0C8D-A4F4-1CCE-9DB9A311CCFB}"/>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8211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2732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49156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63876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790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97452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37239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58904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6269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A8F7C-9499-51D4-27E0-F3CBA8A950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830550-01AD-3C0B-EF0C-663C9F4905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2932A1-4850-B35D-CF9C-402EBE43853B}"/>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5" name="Marcador de pie de página 4">
            <a:extLst>
              <a:ext uri="{FF2B5EF4-FFF2-40B4-BE49-F238E27FC236}">
                <a16:creationId xmlns:a16="http://schemas.microsoft.com/office/drawing/2014/main" id="{871623A3-3D71-7EE4-77E0-4AF4E97DE3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ABA9D4-7DE9-7B0B-F4C7-7C1DF3C4F29B}"/>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25748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36574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53525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26/05/2025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81062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1A550-B866-BC80-EC33-BE6E11EA31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F2BCF6-154F-95BB-0FCA-47D8B6AB99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15C79FC-0239-3751-0728-5F6EB4AE9418}"/>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5" name="Marcador de pie de página 4">
            <a:extLst>
              <a:ext uri="{FF2B5EF4-FFF2-40B4-BE49-F238E27FC236}">
                <a16:creationId xmlns:a16="http://schemas.microsoft.com/office/drawing/2014/main" id="{F9C7F8A3-924D-8446-7DF2-F1931427B7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F3BA11-B00A-6333-3396-548700CFD45C}"/>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6919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775AF-B188-7EDA-16CB-C73D7497403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694096-0B84-DDC6-5907-5F4EBEAF1F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31E9D9-DEA2-7E0B-3E14-47C39F50D34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F488F5F-7917-5419-CC9E-FB96B6454C4F}"/>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6" name="Marcador de pie de página 5">
            <a:extLst>
              <a:ext uri="{FF2B5EF4-FFF2-40B4-BE49-F238E27FC236}">
                <a16:creationId xmlns:a16="http://schemas.microsoft.com/office/drawing/2014/main" id="{62E5A818-A979-85F1-E9C8-7C6437B072B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58A044E-59DF-1843-E049-12F03B89152E}"/>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47085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CF382-6C27-41FF-FF56-3B509378E50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981D130-EE40-3A5E-58E6-B87F37DA2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CA9C2F-4330-9EC6-A460-016A8D888D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666B5B7-4646-58DE-D1B8-F65E36A91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C0F8E9-11DF-B8A7-AE4D-7FA31224EF9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A965E9-8188-841D-8E90-7732FC21F010}"/>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8" name="Marcador de pie de página 7">
            <a:extLst>
              <a:ext uri="{FF2B5EF4-FFF2-40B4-BE49-F238E27FC236}">
                <a16:creationId xmlns:a16="http://schemas.microsoft.com/office/drawing/2014/main" id="{AD8DACCC-FD0F-2B13-2480-2BDB0E11C94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7D91869-B9C7-A642-3032-E98A35151D5B}"/>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6018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DEF52-690B-E3CF-B0D3-0546149FEF8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EB2AF71-B038-A8A5-DC5F-81E8CEF6AC1A}"/>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4" name="Marcador de pie de página 3">
            <a:extLst>
              <a:ext uri="{FF2B5EF4-FFF2-40B4-BE49-F238E27FC236}">
                <a16:creationId xmlns:a16="http://schemas.microsoft.com/office/drawing/2014/main" id="{865C6F1D-78B8-251C-2A3F-1F8592D70E1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B1D2679-C323-28E9-4545-41AB70C91DCE}"/>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400921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E457A4-4057-E188-B0E0-C4946D338FAD}"/>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3" name="Marcador de pie de página 2">
            <a:extLst>
              <a:ext uri="{FF2B5EF4-FFF2-40B4-BE49-F238E27FC236}">
                <a16:creationId xmlns:a16="http://schemas.microsoft.com/office/drawing/2014/main" id="{389DD6CA-D40A-1FF9-24C7-D395E324E91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9B02E52-CE51-2B4B-66E7-4E12407C57FF}"/>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272672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4919C-2D7B-FC93-EBB2-BD50A66D13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ACA0C5-C9FC-B9F0-10EE-847AAB418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0D845EB-EE77-D82B-0D76-51E9001A6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D9B3CE-CAD9-09DB-313D-76AEDB212678}"/>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6" name="Marcador de pie de página 5">
            <a:extLst>
              <a:ext uri="{FF2B5EF4-FFF2-40B4-BE49-F238E27FC236}">
                <a16:creationId xmlns:a16="http://schemas.microsoft.com/office/drawing/2014/main" id="{F3A4170A-D6FC-9576-1A38-876A9EB91D1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1C65C7-EA60-AEDF-F2E3-83BB7DC60A14}"/>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41429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1EAE5-57E1-2E51-E67E-93C548F422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9375B4F-7B45-1CD0-5DE1-2851E5382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AA16C3-DB8F-B733-AB6B-D99F9BC9E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7D817D-5CB2-E305-010D-9ED453021B6D}"/>
              </a:ext>
            </a:extLst>
          </p:cNvPr>
          <p:cNvSpPr>
            <a:spLocks noGrp="1"/>
          </p:cNvSpPr>
          <p:nvPr>
            <p:ph type="dt" sz="half" idx="10"/>
          </p:nvPr>
        </p:nvSpPr>
        <p:spPr/>
        <p:txBody>
          <a:bodyPr/>
          <a:lstStyle/>
          <a:p>
            <a:fld id="{B2BB8973-3D3A-4BFB-B096-EE096F47CCEA}" type="datetimeFigureOut">
              <a:rPr lang="es-ES" smtClean="0"/>
              <a:t>26/05/2025</a:t>
            </a:fld>
            <a:endParaRPr lang="es-ES"/>
          </a:p>
        </p:txBody>
      </p:sp>
      <p:sp>
        <p:nvSpPr>
          <p:cNvPr id="6" name="Marcador de pie de página 5">
            <a:extLst>
              <a:ext uri="{FF2B5EF4-FFF2-40B4-BE49-F238E27FC236}">
                <a16:creationId xmlns:a16="http://schemas.microsoft.com/office/drawing/2014/main" id="{BCE80C61-313F-D5F6-C89C-138EEF40D5F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C86C7A-8488-D042-2EB9-5F4E6EF43CD8}"/>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144325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55C3D1-3A30-80C3-33D6-F54C925CD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936CD-AD5A-0E5A-57AD-7EF07C044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F8EACC-D311-C34E-6484-A5C56482A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BB8973-3D3A-4BFB-B096-EE096F47CCEA}" type="datetimeFigureOut">
              <a:rPr lang="es-ES" smtClean="0"/>
              <a:t>26/05/2025</a:t>
            </a:fld>
            <a:endParaRPr lang="es-ES"/>
          </a:p>
        </p:txBody>
      </p:sp>
      <p:sp>
        <p:nvSpPr>
          <p:cNvPr id="5" name="Marcador de pie de página 4">
            <a:extLst>
              <a:ext uri="{FF2B5EF4-FFF2-40B4-BE49-F238E27FC236}">
                <a16:creationId xmlns:a16="http://schemas.microsoft.com/office/drawing/2014/main" id="{5C020B08-2AAE-9B71-7DD9-1564357E7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5830622-C23D-B464-B41C-E3245F550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11C30-A17B-43AD-B37A-42EA6B56EE2E}" type="slidenum">
              <a:rPr lang="es-ES" smtClean="0"/>
              <a:t>‹Nº›</a:t>
            </a:fld>
            <a:endParaRPr lang="es-ES"/>
          </a:p>
        </p:txBody>
      </p:sp>
    </p:spTree>
    <p:extLst>
      <p:ext uri="{BB962C8B-B14F-4D97-AF65-F5344CB8AC3E}">
        <p14:creationId xmlns:p14="http://schemas.microsoft.com/office/powerpoint/2010/main" val="149764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26/05/2025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1469831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2.jpeg"/><Relationship Id="rId5" Type="http://schemas.openxmlformats.org/officeDocument/2006/relationships/diagramQuickStyle" Target="../diagrams/quickStyle1.xml"/><Relationship Id="rId10" Type="http://schemas.openxmlformats.org/officeDocument/2006/relationships/image" Target="../media/image41.jpeg"/><Relationship Id="rId4" Type="http://schemas.openxmlformats.org/officeDocument/2006/relationships/diagramLayout" Target="../diagrams/layout1.xml"/><Relationship Id="rId9"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microsoft.com/office/2007/relationships/hdphoto" Target="../media/hdphoto1.wdp"/><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D18C0B-8026-0F48-D79E-3429E98B1B1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r="-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Texto&#10;&#10;El contenido generado por IA puede ser incorrecto.">
            <a:extLst>
              <a:ext uri="{FF2B5EF4-FFF2-40B4-BE49-F238E27FC236}">
                <a16:creationId xmlns:a16="http://schemas.microsoft.com/office/drawing/2014/main" id="{231BD3CD-B778-ECF1-306C-B89C912CED8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rcRect b="18794"/>
          <a:stretch>
            <a:fill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5" name="Imagen 4" descr="Un dibujo de una persona&#10;&#10;El contenido generado por IA puede ser incorrecto.">
            <a:extLst>
              <a:ext uri="{FF2B5EF4-FFF2-40B4-BE49-F238E27FC236}">
                <a16:creationId xmlns:a16="http://schemas.microsoft.com/office/drawing/2014/main" id="{112F59F9-DB10-9E71-1C8A-360AA7EDDF9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a:ext>
            </a:extLst>
          </a:blip>
          <a:srcRect l="1347" r="1009"/>
          <a:stretch/>
        </p:blipFill>
        <p:spPr>
          <a:xfrm>
            <a:off x="6667495" y="1"/>
            <a:ext cx="5524505" cy="6857999"/>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8C09CC56-49B4-A20B-8477-8DC3DCF23C1C}"/>
              </a:ext>
            </a:extLst>
          </p:cNvPr>
          <p:cNvSpPr txBox="1"/>
          <p:nvPr/>
        </p:nvSpPr>
        <p:spPr>
          <a:xfrm>
            <a:off x="438157" y="155840"/>
            <a:ext cx="5524505" cy="2590801"/>
          </a:xfrm>
          <a:prstGeom prst="rect">
            <a:avLst/>
          </a:prstGeom>
          <a:noFill/>
        </p:spPr>
        <p:txBody>
          <a:bodyPr wrap="square" rtlCol="0">
            <a:prstTxWarp prst="textTriangle">
              <a:avLst>
                <a:gd name="adj" fmla="val 30666"/>
              </a:avLst>
            </a:prstTxWarp>
            <a:spAutoFit/>
            <a:scene3d>
              <a:camera prst="orthographicFront"/>
              <a:lightRig rig="sunset" dir="t"/>
            </a:scene3d>
            <a:sp3d extrusionH="57150">
              <a:bevelT w="82550" h="38100" prst="coolSlant"/>
            </a:sp3d>
          </a:bodyPr>
          <a:lstStyle/>
          <a:p>
            <a:pPr algn="ctr"/>
            <a:r>
              <a:rPr lang="en" sz="6000" b="1" dirty="0">
                <a:ln w="13462">
                  <a:solidFill>
                    <a:schemeClr val="bg1"/>
                  </a:solidFill>
                  <a:prstDash val="solid"/>
                </a:ln>
                <a:solidFill>
                  <a:srgbClr val="7030A0"/>
                </a:solidFill>
                <a:effectLst>
                  <a:outerShdw dist="38100" dir="2700000" algn="bl" rotWithShape="0">
                    <a:schemeClr val="accent6">
                      <a:lumMod val="75000"/>
                    </a:schemeClr>
                  </a:outerShdw>
                </a:effectLst>
              </a:rPr>
              <a:t>RUTH</a:t>
            </a:r>
          </a:p>
          <a:p>
            <a:pPr algn="ctr"/>
            <a:r>
              <a:rPr lang="en" sz="6000" b="1" dirty="0">
                <a:ln w="13462">
                  <a:solidFill>
                    <a:schemeClr val="bg1"/>
                  </a:solidFill>
                  <a:prstDash val="solid"/>
                </a:ln>
                <a:solidFill>
                  <a:srgbClr val="7030A0"/>
                </a:solidFill>
                <a:effectLst>
                  <a:outerShdw dist="38100" dir="2700000" algn="bl" rotWithShape="0">
                    <a:schemeClr val="accent6">
                      <a:lumMod val="75000"/>
                    </a:schemeClr>
                  </a:outerShdw>
                </a:effectLst>
              </a:rPr>
              <a:t>AND</a:t>
            </a:r>
          </a:p>
          <a:p>
            <a:pPr algn="ctr"/>
            <a:r>
              <a:rPr lang="en" sz="6000" b="1" dirty="0">
                <a:ln w="13462">
                  <a:solidFill>
                    <a:schemeClr val="bg1"/>
                  </a:solidFill>
                  <a:prstDash val="solid"/>
                </a:ln>
                <a:solidFill>
                  <a:srgbClr val="7030A0"/>
                </a:solidFill>
                <a:effectLst>
                  <a:outerShdw dist="38100" dir="2700000" algn="bl" rotWithShape="0">
                    <a:schemeClr val="accent6">
                      <a:lumMod val="75000"/>
                    </a:schemeClr>
                  </a:outerShdw>
                </a:effectLst>
              </a:rPr>
              <a:t>ESTHER</a:t>
            </a:r>
          </a:p>
        </p:txBody>
      </p:sp>
      <p:sp>
        <p:nvSpPr>
          <p:cNvPr id="6" name="CuadroTexto 5">
            <a:extLst>
              <a:ext uri="{FF2B5EF4-FFF2-40B4-BE49-F238E27FC236}">
                <a16:creationId xmlns:a16="http://schemas.microsoft.com/office/drawing/2014/main" id="{28A32DB3-13FB-8CC9-4E68-42C5C3AEB347}"/>
              </a:ext>
            </a:extLst>
          </p:cNvPr>
          <p:cNvSpPr txBox="1"/>
          <p:nvPr/>
        </p:nvSpPr>
        <p:spPr>
          <a:xfrm>
            <a:off x="6667495" y="6519447"/>
            <a:ext cx="3648883" cy="338554"/>
          </a:xfrm>
          <a:prstGeom prst="rect">
            <a:avLst/>
          </a:prstGeom>
          <a:noFill/>
        </p:spPr>
        <p:txBody>
          <a:bodyPr wrap="none" rtlCol="0">
            <a:spAutoFit/>
          </a:bodyPr>
          <a:lstStyle/>
          <a:p>
            <a:r>
              <a:rPr lang="en" sz="1600" b="1" dirty="0">
                <a:solidFill>
                  <a:schemeClr val="accent5">
                    <a:lumMod val="40000"/>
                    <a:lumOff val="60000"/>
                  </a:schemeClr>
                </a:solidFill>
                <a:effectLst>
                  <a:outerShdw blurRad="38100" dist="38100" dir="2700000" algn="tl">
                    <a:srgbClr val="000000">
                      <a:alpha val="43137"/>
                    </a:srgbClr>
                  </a:outerShdw>
                </a:effectLst>
              </a:rPr>
              <a:t>Lesson 11 for June 14, 2025</a:t>
            </a:r>
          </a:p>
        </p:txBody>
      </p:sp>
    </p:spTree>
    <p:extLst>
      <p:ext uri="{BB962C8B-B14F-4D97-AF65-F5344CB8AC3E}">
        <p14:creationId xmlns:p14="http://schemas.microsoft.com/office/powerpoint/2010/main" val="113055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4000" b="-2000"/>
          </a:stretch>
        </a:blipFill>
        <a:effectLst/>
      </p:bgPr>
    </p:bg>
    <p:spTree>
      <p:nvGrpSpPr>
        <p:cNvPr id="1" name="">
          <a:extLst>
            <a:ext uri="{FF2B5EF4-FFF2-40B4-BE49-F238E27FC236}">
              <a16:creationId xmlns:a16="http://schemas.microsoft.com/office/drawing/2014/main" id="{A0398C3D-040C-71EE-DF7F-DE995D31EA2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33ECA1-8102-BF31-2F79-E42F92A33F70}"/>
              </a:ext>
            </a:extLst>
          </p:cNvPr>
          <p:cNvSpPr txBox="1"/>
          <p:nvPr/>
        </p:nvSpPr>
        <p:spPr>
          <a:xfrm>
            <a:off x="0" y="-38912"/>
            <a:ext cx="12191999" cy="769441"/>
          </a:xfrm>
          <a:prstGeom prst="rect">
            <a:avLst/>
          </a:prstGeom>
          <a:noFill/>
        </p:spPr>
        <p:txBody>
          <a:bodyPr wrap="square">
            <a:spAutoFit/>
          </a:bodyPr>
          <a:lstStyle/>
          <a:p>
            <a:pPr algn="ctr"/>
            <a:r>
              <a:rPr lang="en" sz="4400" b="1" spc="600" dirty="0">
                <a:ln w="9525">
                  <a:solidFill>
                    <a:schemeClr val="tx1"/>
                  </a:solidFill>
                  <a:prstDash val="solid"/>
                </a:ln>
                <a:solidFill>
                  <a:schemeClr val="accent3">
                    <a:lumMod val="75000"/>
                  </a:schemeClr>
                </a:solidFill>
                <a:effectLst>
                  <a:outerShdw blurRad="12700" dist="38100" dir="2700000" algn="tl" rotWithShape="0">
                    <a:schemeClr val="accent5">
                      <a:lumMod val="60000"/>
                      <a:lumOff val="40000"/>
                    </a:schemeClr>
                  </a:outerShdw>
                </a:effectLst>
              </a:rPr>
              <a:t>THE CONFLICT</a:t>
            </a:r>
          </a:p>
        </p:txBody>
      </p:sp>
      <p:sp>
        <p:nvSpPr>
          <p:cNvPr id="5" name="CuadroTexto 4">
            <a:extLst>
              <a:ext uri="{FF2B5EF4-FFF2-40B4-BE49-F238E27FC236}">
                <a16:creationId xmlns:a16="http://schemas.microsoft.com/office/drawing/2014/main" id="{5DE27D80-41FD-601D-2752-8B5BEDC6F323}"/>
              </a:ext>
            </a:extLst>
          </p:cNvPr>
          <p:cNvSpPr txBox="1"/>
          <p:nvPr/>
        </p:nvSpPr>
        <p:spPr>
          <a:xfrm>
            <a:off x="1" y="546012"/>
            <a:ext cx="12191998" cy="923330"/>
          </a:xfrm>
          <a:prstGeom prst="rect">
            <a:avLst/>
          </a:prstGeom>
          <a:noFill/>
        </p:spPr>
        <p:txBody>
          <a:bodyPr wrap="square">
            <a:spAutoFit/>
          </a:bodyPr>
          <a:lstStyle/>
          <a:p>
            <a:pPr algn="ctr"/>
            <a:r>
              <a:rPr lang="en" b="1" dirty="0">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rPr>
              <a:t>And the letters were sent by posts into all the king's provinces, to destroy, to kill, and to cause to perish, all Jews, both young and old, little children and women, in one day, even upon the thirteenth day of the twelfth month, which is the month Adar, and to take the spoil of them for a prey</a:t>
            </a:r>
            <a:r>
              <a:rPr lang="en" b="1" dirty="0">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rPr>
              <a:t>(Esther 3:13)</a:t>
            </a:r>
            <a:endParaRPr lang="es-ES" b="1" dirty="0">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DA31C25-0C4A-466C-168E-29C72B9041C8}"/>
              </a:ext>
            </a:extLst>
          </p:cNvPr>
          <p:cNvSpPr txBox="1"/>
          <p:nvPr/>
        </p:nvSpPr>
        <p:spPr>
          <a:xfrm>
            <a:off x="247650" y="1459914"/>
            <a:ext cx="8991601" cy="400110"/>
          </a:xfrm>
          <a:prstGeom prst="rect">
            <a:avLst/>
          </a:prstGeom>
          <a:noFill/>
        </p:spPr>
        <p:txBody>
          <a:bodyPr wrap="square" rtlCol="0">
            <a:spAutoFit/>
          </a:bodyPr>
          <a:lstStyle/>
          <a:p>
            <a:pPr>
              <a:spcBef>
                <a:spcPts val="600"/>
              </a:spcBef>
            </a:pPr>
            <a:r>
              <a:rPr lang="en" sz="2000" b="1" dirty="0"/>
              <a:t>Let's think of the book of Esther as a symbol of the end time:</a:t>
            </a:r>
          </a:p>
        </p:txBody>
      </p:sp>
      <p:graphicFrame>
        <p:nvGraphicFramePr>
          <p:cNvPr id="2" name="Diagrama 1">
            <a:extLst>
              <a:ext uri="{FF2B5EF4-FFF2-40B4-BE49-F238E27FC236}">
                <a16:creationId xmlns:a16="http://schemas.microsoft.com/office/drawing/2014/main" id="{55D9A1A1-F067-54C9-E59C-3746C6791399}"/>
              </a:ext>
            </a:extLst>
          </p:cNvPr>
          <p:cNvGraphicFramePr/>
          <p:nvPr>
            <p:extLst>
              <p:ext uri="{D42A27DB-BD31-4B8C-83A1-F6EECF244321}">
                <p14:modId xmlns:p14="http://schemas.microsoft.com/office/powerpoint/2010/main" val="32940447"/>
              </p:ext>
            </p:extLst>
          </p:nvPr>
        </p:nvGraphicFramePr>
        <p:xfrm>
          <a:off x="101735" y="1862460"/>
          <a:ext cx="6953250"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90B38B3-B5B7-830E-8BC5-38A3711AC9F0}"/>
              </a:ext>
            </a:extLst>
          </p:cNvPr>
          <p:cNvSpPr txBox="1"/>
          <p:nvPr/>
        </p:nvSpPr>
        <p:spPr>
          <a:xfrm>
            <a:off x="247650" y="3871404"/>
            <a:ext cx="9686037" cy="646331"/>
          </a:xfrm>
          <a:prstGeom prst="rect">
            <a:avLst/>
          </a:prstGeom>
          <a:noFill/>
        </p:spPr>
        <p:txBody>
          <a:bodyPr wrap="square" rtlCol="0">
            <a:spAutoFit/>
          </a:bodyPr>
          <a:lstStyle/>
          <a:p>
            <a:pPr>
              <a:spcBef>
                <a:spcPts val="600"/>
              </a:spcBef>
            </a:pPr>
            <a:r>
              <a:rPr lang="en" b="1" dirty="0"/>
              <a:t>Haman is given authority over the kingdom of Persia, and everyone worships him, except for the Jew Mordecai. Upon learning of this, he decides to kill all the Jews (Esther 3:1-6).</a:t>
            </a:r>
          </a:p>
        </p:txBody>
      </p:sp>
      <p:pic>
        <p:nvPicPr>
          <p:cNvPr id="4" name="Imagen 3" descr="Un grupo de personas disfrazadas&#10;&#10;El contenido generado por IA puede ser incorrecto.">
            <a:extLst>
              <a:ext uri="{FF2B5EF4-FFF2-40B4-BE49-F238E27FC236}">
                <a16:creationId xmlns:a16="http://schemas.microsoft.com/office/drawing/2014/main" id="{91CF8F16-BF5D-2B21-98A2-52876B1FF97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5688" r="5688"/>
          <a:stretch/>
        </p:blipFill>
        <p:spPr>
          <a:xfrm>
            <a:off x="7169532" y="1841182"/>
            <a:ext cx="2225115" cy="1883062"/>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pic>
        <p:nvPicPr>
          <p:cNvPr id="10" name="Imagen 9" descr="Un grupo de personas frente a una estatua&#10;&#10;El contenido generado por IA puede ser incorrecto.">
            <a:extLst>
              <a:ext uri="{FF2B5EF4-FFF2-40B4-BE49-F238E27FC236}">
                <a16:creationId xmlns:a16="http://schemas.microsoft.com/office/drawing/2014/main" id="{008481CF-5A7E-9F06-124C-8BCC515AE637}"/>
              </a:ext>
            </a:extLst>
          </p:cNvPr>
          <p:cNvPicPr>
            <a:picLocks noChangeAspect="1"/>
          </p:cNvPicPr>
          <p:nvPr/>
        </p:nvPicPr>
        <p:blipFill rotWithShape="1">
          <a:blip r:embed="rId9">
            <a:extLst>
              <a:ext uri="{28A0092B-C50C-407E-A947-70E740481C1C}">
                <a14:useLocalDpi xmlns:a14="http://schemas.microsoft.com/office/drawing/2010/main"/>
              </a:ext>
            </a:extLst>
          </a:blip>
          <a:srcRect l="5688" r="5688"/>
          <a:stretch/>
        </p:blipFill>
        <p:spPr>
          <a:xfrm>
            <a:off x="9550043" y="1841182"/>
            <a:ext cx="2493878" cy="1883062"/>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pic>
        <p:nvPicPr>
          <p:cNvPr id="12" name="Imagen 11" descr="Pintura de una persona con un vestido verde&#10;&#10;El contenido generado por IA puede ser incorrecto.">
            <a:extLst>
              <a:ext uri="{FF2B5EF4-FFF2-40B4-BE49-F238E27FC236}">
                <a16:creationId xmlns:a16="http://schemas.microsoft.com/office/drawing/2014/main" id="{C5AEE56A-4674-61B0-A4AA-D54E636F78D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060353" y="3835522"/>
            <a:ext cx="1969713" cy="2870250"/>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16" name="Imagen 15">
            <a:extLst>
              <a:ext uri="{FF2B5EF4-FFF2-40B4-BE49-F238E27FC236}">
                <a16:creationId xmlns:a16="http://schemas.microsoft.com/office/drawing/2014/main" id="{E097FABC-5B47-6864-4C7D-50CEB7119CC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61934" y="4669629"/>
            <a:ext cx="3048000" cy="1950720"/>
          </a:xfrm>
          <a:prstGeom prst="rect">
            <a:avLst/>
          </a:prstGeom>
          <a:solidFill>
            <a:srgbClr val="FFFFFF">
              <a:shade val="85000"/>
            </a:srgbClr>
          </a:solidFill>
          <a:ln w="88900" cap="sq">
            <a:gradFill>
              <a:gsLst>
                <a:gs pos="0">
                  <a:srgbClr val="C00000"/>
                </a:gs>
                <a:gs pos="41000">
                  <a:schemeClr val="accent2">
                    <a:lumMod val="20000"/>
                    <a:lumOff val="80000"/>
                  </a:schemeClr>
                </a:gs>
                <a:gs pos="61000">
                  <a:schemeClr val="accent6">
                    <a:lumMod val="20000"/>
                    <a:lumOff val="80000"/>
                  </a:schemeClr>
                </a:gs>
                <a:gs pos="100000">
                  <a:schemeClr val="accent6">
                    <a:lumMod val="50000"/>
                  </a:schemeClr>
                </a:gs>
              </a:gsLst>
              <a:lin ang="10800000" scaled="0"/>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B8846E64-A7FE-64FA-E90A-D6BEB7648BC0}"/>
              </a:ext>
            </a:extLst>
          </p:cNvPr>
          <p:cNvSpPr txBox="1"/>
          <p:nvPr/>
        </p:nvSpPr>
        <p:spPr>
          <a:xfrm>
            <a:off x="3301853" y="4483133"/>
            <a:ext cx="6662760" cy="1015663"/>
          </a:xfrm>
          <a:prstGeom prst="rect">
            <a:avLst/>
          </a:prstGeom>
          <a:noFill/>
        </p:spPr>
        <p:txBody>
          <a:bodyPr wrap="square">
            <a:spAutoFit/>
          </a:bodyPr>
          <a:lstStyle/>
          <a:p>
            <a:pPr>
              <a:spcBef>
                <a:spcPts val="600"/>
              </a:spcBef>
            </a:pPr>
            <a:r>
              <a:rPr lang="en" sz="2000" b="1" dirty="0"/>
              <a:t>At the end of time, Satan will demand worship through various political and religious powers. Those who refuse will die (Rev. 13:14-15).</a:t>
            </a:r>
          </a:p>
        </p:txBody>
      </p:sp>
      <p:sp>
        <p:nvSpPr>
          <p:cNvPr id="9" name="CuadroTexto 8">
            <a:extLst>
              <a:ext uri="{FF2B5EF4-FFF2-40B4-BE49-F238E27FC236}">
                <a16:creationId xmlns:a16="http://schemas.microsoft.com/office/drawing/2014/main" id="{0DAF644E-7ED3-010E-ECC0-89A1FA2AF479}"/>
              </a:ext>
            </a:extLst>
          </p:cNvPr>
          <p:cNvSpPr txBox="1"/>
          <p:nvPr/>
        </p:nvSpPr>
        <p:spPr>
          <a:xfrm>
            <a:off x="3301853" y="5480252"/>
            <a:ext cx="6662760" cy="1323439"/>
          </a:xfrm>
          <a:prstGeom prst="rect">
            <a:avLst/>
          </a:prstGeom>
          <a:noFill/>
        </p:spPr>
        <p:txBody>
          <a:bodyPr wrap="square">
            <a:spAutoFit/>
          </a:bodyPr>
          <a:lstStyle/>
          <a:p>
            <a:pPr>
              <a:spcBef>
                <a:spcPts val="600"/>
              </a:spcBef>
            </a:pPr>
            <a:r>
              <a:rPr lang="en" sz="2000" b="1" dirty="0"/>
              <a:t>A small group, despite the death decree, will decide to continue worshipping the Creator on the day He has appointed, and not on the day Satan wants it done                     (Ex. 20:8-11; Rev. 14:7).</a:t>
            </a:r>
          </a:p>
        </p:txBody>
      </p:sp>
    </p:spTree>
    <p:extLst>
      <p:ext uri="{BB962C8B-B14F-4D97-AF65-F5344CB8AC3E}">
        <p14:creationId xmlns:p14="http://schemas.microsoft.com/office/powerpoint/2010/main" val="46324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2">
                                            <p:graphicEl>
                                              <a:dgm id="{52CC2B43-355A-4787-B78E-84CE1D72FE3B}"/>
                                            </p:graphicEl>
                                          </p:spTgt>
                                        </p:tgtEl>
                                        <p:attrNameLst>
                                          <p:attrName>style.visibility</p:attrName>
                                        </p:attrNameLst>
                                      </p:cBhvr>
                                      <p:to>
                                        <p:strVal val="visible"/>
                                      </p:to>
                                    </p:set>
                                    <p:anim calcmode="lin" valueType="num">
                                      <p:cBhvr>
                                        <p:cTn id="28" dur="500" fill="hold"/>
                                        <p:tgtEl>
                                          <p:spTgt spid="2">
                                            <p:graphicEl>
                                              <a:dgm id="{52CC2B43-355A-4787-B78E-84CE1D72FE3B}"/>
                                            </p:graphicEl>
                                          </p:spTgt>
                                        </p:tgtEl>
                                        <p:attrNameLst>
                                          <p:attrName>ppt_x</p:attrName>
                                        </p:attrNameLst>
                                      </p:cBhvr>
                                      <p:tavLst>
                                        <p:tav tm="0">
                                          <p:val>
                                            <p:strVal val="#ppt_x-#ppt_w/2"/>
                                          </p:val>
                                        </p:tav>
                                        <p:tav tm="100000">
                                          <p:val>
                                            <p:strVal val="#ppt_x"/>
                                          </p:val>
                                        </p:tav>
                                      </p:tavLst>
                                    </p:anim>
                                    <p:anim calcmode="lin" valueType="num">
                                      <p:cBhvr>
                                        <p:cTn id="29" dur="500" fill="hold"/>
                                        <p:tgtEl>
                                          <p:spTgt spid="2">
                                            <p:graphicEl>
                                              <a:dgm id="{52CC2B43-355A-4787-B78E-84CE1D72FE3B}"/>
                                            </p:graphicEl>
                                          </p:spTgt>
                                        </p:tgtEl>
                                        <p:attrNameLst>
                                          <p:attrName>ppt_y</p:attrName>
                                        </p:attrNameLst>
                                      </p:cBhvr>
                                      <p:tavLst>
                                        <p:tav tm="0">
                                          <p:val>
                                            <p:strVal val="#ppt_y"/>
                                          </p:val>
                                        </p:tav>
                                        <p:tav tm="100000">
                                          <p:val>
                                            <p:strVal val="#ppt_y"/>
                                          </p:val>
                                        </p:tav>
                                      </p:tavLst>
                                    </p:anim>
                                    <p:anim calcmode="lin" valueType="num">
                                      <p:cBhvr>
                                        <p:cTn id="30" dur="500" fill="hold"/>
                                        <p:tgtEl>
                                          <p:spTgt spid="2">
                                            <p:graphicEl>
                                              <a:dgm id="{52CC2B43-355A-4787-B78E-84CE1D72FE3B}"/>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2CC2B43-355A-4787-B78E-84CE1D72FE3B}"/>
                                            </p:graphicEl>
                                          </p:spTgt>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5F54C511-62BD-41D6-B118-0FE54AC91D9A}"/>
                                            </p:graphicEl>
                                          </p:spTgt>
                                        </p:tgtEl>
                                        <p:attrNameLst>
                                          <p:attrName>style.visibility</p:attrName>
                                        </p:attrNameLst>
                                      </p:cBhvr>
                                      <p:to>
                                        <p:strVal val="visible"/>
                                      </p:to>
                                    </p:set>
                                    <p:animEffect transition="in" filter="wipe(left)">
                                      <p:cBhvr>
                                        <p:cTn id="35" dur="500"/>
                                        <p:tgtEl>
                                          <p:spTgt spid="2">
                                            <p:graphicEl>
                                              <a:dgm id="{5F54C511-62BD-41D6-B118-0FE54AC91D9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2">
                                            <p:graphicEl>
                                              <a:dgm id="{1919FEAF-6291-41E1-BAF2-043D3FEDCC1F}"/>
                                            </p:graphicEl>
                                          </p:spTgt>
                                        </p:tgtEl>
                                        <p:attrNameLst>
                                          <p:attrName>style.visibility</p:attrName>
                                        </p:attrNameLst>
                                      </p:cBhvr>
                                      <p:to>
                                        <p:strVal val="visible"/>
                                      </p:to>
                                    </p:set>
                                    <p:anim calcmode="lin" valueType="num">
                                      <p:cBhvr>
                                        <p:cTn id="40" dur="500" fill="hold"/>
                                        <p:tgtEl>
                                          <p:spTgt spid="2">
                                            <p:graphicEl>
                                              <a:dgm id="{1919FEAF-6291-41E1-BAF2-043D3FEDCC1F}"/>
                                            </p:graphicEl>
                                          </p:spTgt>
                                        </p:tgtEl>
                                        <p:attrNameLst>
                                          <p:attrName>ppt_x</p:attrName>
                                        </p:attrNameLst>
                                      </p:cBhvr>
                                      <p:tavLst>
                                        <p:tav tm="0">
                                          <p:val>
                                            <p:strVal val="#ppt_x-#ppt_w/2"/>
                                          </p:val>
                                        </p:tav>
                                        <p:tav tm="100000">
                                          <p:val>
                                            <p:strVal val="#ppt_x"/>
                                          </p:val>
                                        </p:tav>
                                      </p:tavLst>
                                    </p:anim>
                                    <p:anim calcmode="lin" valueType="num">
                                      <p:cBhvr>
                                        <p:cTn id="41" dur="500" fill="hold"/>
                                        <p:tgtEl>
                                          <p:spTgt spid="2">
                                            <p:graphicEl>
                                              <a:dgm id="{1919FEAF-6291-41E1-BAF2-043D3FEDCC1F}"/>
                                            </p:graphicEl>
                                          </p:spTgt>
                                        </p:tgtEl>
                                        <p:attrNameLst>
                                          <p:attrName>ppt_y</p:attrName>
                                        </p:attrNameLst>
                                      </p:cBhvr>
                                      <p:tavLst>
                                        <p:tav tm="0">
                                          <p:val>
                                            <p:strVal val="#ppt_y"/>
                                          </p:val>
                                        </p:tav>
                                        <p:tav tm="100000">
                                          <p:val>
                                            <p:strVal val="#ppt_y"/>
                                          </p:val>
                                        </p:tav>
                                      </p:tavLst>
                                    </p:anim>
                                    <p:anim calcmode="lin" valueType="num">
                                      <p:cBhvr>
                                        <p:cTn id="42" dur="500" fill="hold"/>
                                        <p:tgtEl>
                                          <p:spTgt spid="2">
                                            <p:graphicEl>
                                              <a:dgm id="{1919FEAF-6291-41E1-BAF2-043D3FEDCC1F}"/>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1919FEAF-6291-41E1-BAF2-043D3FEDCC1F}"/>
                                            </p:graphicEl>
                                          </p:spTgt>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54D2E94B-A0E8-4067-880F-65A3F7FCF369}"/>
                                            </p:graphicEl>
                                          </p:spTgt>
                                        </p:tgtEl>
                                        <p:attrNameLst>
                                          <p:attrName>style.visibility</p:attrName>
                                        </p:attrNameLst>
                                      </p:cBhvr>
                                      <p:to>
                                        <p:strVal val="visible"/>
                                      </p:to>
                                    </p:set>
                                    <p:animEffect transition="in" filter="wipe(left)">
                                      <p:cBhvr>
                                        <p:cTn id="47" dur="500"/>
                                        <p:tgtEl>
                                          <p:spTgt spid="2">
                                            <p:graphicEl>
                                              <a:dgm id="{54D2E94B-A0E8-4067-880F-65A3F7FCF36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2">
                                            <p:graphicEl>
                                              <a:dgm id="{30692D15-3FA9-46F5-9CF7-70475C50662A}"/>
                                            </p:graphicEl>
                                          </p:spTgt>
                                        </p:tgtEl>
                                        <p:attrNameLst>
                                          <p:attrName>style.visibility</p:attrName>
                                        </p:attrNameLst>
                                      </p:cBhvr>
                                      <p:to>
                                        <p:strVal val="visible"/>
                                      </p:to>
                                    </p:set>
                                    <p:anim calcmode="lin" valueType="num">
                                      <p:cBhvr>
                                        <p:cTn id="52" dur="500" fill="hold"/>
                                        <p:tgtEl>
                                          <p:spTgt spid="2">
                                            <p:graphicEl>
                                              <a:dgm id="{30692D15-3FA9-46F5-9CF7-70475C50662A}"/>
                                            </p:graphicEl>
                                          </p:spTgt>
                                        </p:tgtEl>
                                        <p:attrNameLst>
                                          <p:attrName>ppt_x</p:attrName>
                                        </p:attrNameLst>
                                      </p:cBhvr>
                                      <p:tavLst>
                                        <p:tav tm="0">
                                          <p:val>
                                            <p:strVal val="#ppt_x-#ppt_w/2"/>
                                          </p:val>
                                        </p:tav>
                                        <p:tav tm="100000">
                                          <p:val>
                                            <p:strVal val="#ppt_x"/>
                                          </p:val>
                                        </p:tav>
                                      </p:tavLst>
                                    </p:anim>
                                    <p:anim calcmode="lin" valueType="num">
                                      <p:cBhvr>
                                        <p:cTn id="53" dur="500" fill="hold"/>
                                        <p:tgtEl>
                                          <p:spTgt spid="2">
                                            <p:graphicEl>
                                              <a:dgm id="{30692D15-3FA9-46F5-9CF7-70475C50662A}"/>
                                            </p:graphicEl>
                                          </p:spTgt>
                                        </p:tgtEl>
                                        <p:attrNameLst>
                                          <p:attrName>ppt_y</p:attrName>
                                        </p:attrNameLst>
                                      </p:cBhvr>
                                      <p:tavLst>
                                        <p:tav tm="0">
                                          <p:val>
                                            <p:strVal val="#ppt_y"/>
                                          </p:val>
                                        </p:tav>
                                        <p:tav tm="100000">
                                          <p:val>
                                            <p:strVal val="#ppt_y"/>
                                          </p:val>
                                        </p:tav>
                                      </p:tavLst>
                                    </p:anim>
                                    <p:anim calcmode="lin" valueType="num">
                                      <p:cBhvr>
                                        <p:cTn id="54" dur="500" fill="hold"/>
                                        <p:tgtEl>
                                          <p:spTgt spid="2">
                                            <p:graphicEl>
                                              <a:dgm id="{30692D15-3FA9-46F5-9CF7-70475C50662A}"/>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0692D15-3FA9-46F5-9CF7-70475C50662A}"/>
                                            </p:graphicEl>
                                          </p:spTgt>
                                        </p:tgtEl>
                                        <p:attrNameLst>
                                          <p:attrName>ppt_h</p:attrName>
                                        </p:attrNameLst>
                                      </p:cBhvr>
                                      <p:tavLst>
                                        <p:tav tm="0">
                                          <p:val>
                                            <p:strVal val="#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9E14E609-A74C-49F6-8FAB-9ED35A27AD93}"/>
                                            </p:graphicEl>
                                          </p:spTgt>
                                        </p:tgtEl>
                                        <p:attrNameLst>
                                          <p:attrName>style.visibility</p:attrName>
                                        </p:attrNameLst>
                                      </p:cBhvr>
                                      <p:to>
                                        <p:strVal val="visible"/>
                                      </p:to>
                                    </p:set>
                                    <p:animEffect transition="in" filter="wipe(left)">
                                      <p:cBhvr>
                                        <p:cTn id="59" dur="500"/>
                                        <p:tgtEl>
                                          <p:spTgt spid="2">
                                            <p:graphicEl>
                                              <a:dgm id="{9E14E609-A74C-49F6-8FAB-9ED35A27AD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strips(upRight)">
                                      <p:cBhvr>
                                        <p:cTn id="64" dur="500"/>
                                        <p:tgtEl>
                                          <p:spTgt spid="4"/>
                                        </p:tgtEl>
                                      </p:cBhvr>
                                    </p:animEffect>
                                  </p:childTnLst>
                                </p:cTn>
                              </p:par>
                            </p:childTnLst>
                          </p:cTn>
                        </p:par>
                        <p:par>
                          <p:cTn id="65" fill="hold">
                            <p:stCondLst>
                              <p:cond delay="500"/>
                            </p:stCondLst>
                            <p:childTnLst>
                              <p:par>
                                <p:cTn id="66" presetID="18" presetClass="entr" presetSubtype="3"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strips(upRight)">
                                      <p:cBhvr>
                                        <p:cTn id="68" dur="500"/>
                                        <p:tgtEl>
                                          <p:spTgt spid="10"/>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randombar(horizontal)">
                                      <p:cBhvr>
                                        <p:cTn id="77" dur="500"/>
                                        <p:tgtEl>
                                          <p:spTgt spid="16"/>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left)">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37" presetClass="entr" presetSubtype="0"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0" presetID="37" presetClass="entr" presetSubtype="0"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900" decel="100000" fill="hold"/>
                                        <p:tgtEl>
                                          <p:spTgt spid="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1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7AE492-F819-0841-8404-2F51CFBC48C0}"/>
              </a:ext>
            </a:extLst>
          </p:cNvPr>
          <p:cNvSpPr txBox="1"/>
          <p:nvPr/>
        </p:nvSpPr>
        <p:spPr>
          <a:xfrm>
            <a:off x="0" y="-29184"/>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50800" dist="50800" dir="3000000" algn="ctr" rotWithShape="0">
                    <a:schemeClr val="tx1"/>
                  </a:outerShdw>
                </a:effectLst>
              </a:rPr>
              <a:t>THE DECISIVE HOUR</a:t>
            </a:r>
          </a:p>
        </p:txBody>
      </p:sp>
      <p:sp>
        <p:nvSpPr>
          <p:cNvPr id="5" name="CuadroTexto 4">
            <a:extLst>
              <a:ext uri="{FF2B5EF4-FFF2-40B4-BE49-F238E27FC236}">
                <a16:creationId xmlns:a16="http://schemas.microsoft.com/office/drawing/2014/main" id="{1AA6CF3F-23A2-0A98-8583-33C0DB3DA41F}"/>
              </a:ext>
            </a:extLst>
          </p:cNvPr>
          <p:cNvSpPr txBox="1"/>
          <p:nvPr/>
        </p:nvSpPr>
        <p:spPr>
          <a:xfrm>
            <a:off x="1" y="604748"/>
            <a:ext cx="12192000" cy="923330"/>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For if thou altogether holdest thy peace at this time, then shall there enlargement and deliverance arise to the Jews from another place; but thou and thy father's house shall be destroyed: and who knoweth whether thou art come to the kingdom for such a time as this?</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(Esther 4:14)</a:t>
            </a:r>
          </a:p>
        </p:txBody>
      </p:sp>
      <p:sp>
        <p:nvSpPr>
          <p:cNvPr id="6" name="CuadroTexto 5">
            <a:extLst>
              <a:ext uri="{FF2B5EF4-FFF2-40B4-BE49-F238E27FC236}">
                <a16:creationId xmlns:a16="http://schemas.microsoft.com/office/drawing/2014/main" id="{457D59D9-0CE8-30A2-1390-ECF9F24A8C71}"/>
              </a:ext>
            </a:extLst>
          </p:cNvPr>
          <p:cNvSpPr txBox="1"/>
          <p:nvPr/>
        </p:nvSpPr>
        <p:spPr>
          <a:xfrm>
            <a:off x="323849" y="1610410"/>
            <a:ext cx="7584737" cy="1015663"/>
          </a:xfrm>
          <a:prstGeom prst="rect">
            <a:avLst/>
          </a:prstGeom>
          <a:noFill/>
        </p:spPr>
        <p:txBody>
          <a:bodyPr wrap="square" rtlCol="0">
            <a:spAutoFit/>
          </a:bodyPr>
          <a:lstStyle/>
          <a:p>
            <a:pPr>
              <a:spcBef>
                <a:spcPts val="600"/>
              </a:spcBef>
            </a:pPr>
            <a:r>
              <a:rPr lang="en" sz="2000" b="1" dirty="0"/>
              <a:t>Esther was the woman God had placed in the right place at the right time. Despite her initial fears, she decided to fulfill her mission, even at the risk of her own life (Esther 4:7-16).</a:t>
            </a:r>
          </a:p>
        </p:txBody>
      </p:sp>
      <p:pic>
        <p:nvPicPr>
          <p:cNvPr id="4" name="Imagen 3" descr="Imagen que contiene interior, vestimenta, mujer, ventana&#10;&#10;El contenido generado por IA puede ser incorrecto.">
            <a:extLst>
              <a:ext uri="{FF2B5EF4-FFF2-40B4-BE49-F238E27FC236}">
                <a16:creationId xmlns:a16="http://schemas.microsoft.com/office/drawing/2014/main" id="{53123BE2-900D-4A36-5A33-6BC44DADD4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71485" y="1610410"/>
            <a:ext cx="4159666" cy="5171796"/>
          </a:xfrm>
          <a:prstGeom prst="ellipse">
            <a:avLst/>
          </a:prstGeom>
          <a:ln w="190500" cap="rnd">
            <a:solidFill>
              <a:schemeClr val="accent2">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CuadroTexto 7">
            <a:extLst>
              <a:ext uri="{FF2B5EF4-FFF2-40B4-BE49-F238E27FC236}">
                <a16:creationId xmlns:a16="http://schemas.microsoft.com/office/drawing/2014/main" id="{AAD2FD6E-78C9-D6E8-5A7B-9B4F869529EC}"/>
              </a:ext>
            </a:extLst>
          </p:cNvPr>
          <p:cNvSpPr txBox="1"/>
          <p:nvPr/>
        </p:nvSpPr>
        <p:spPr>
          <a:xfrm>
            <a:off x="2696803" y="5008645"/>
            <a:ext cx="5085325" cy="1631216"/>
          </a:xfrm>
          <a:prstGeom prst="rect">
            <a:avLst/>
          </a:prstGeom>
          <a:noFill/>
        </p:spPr>
        <p:txBody>
          <a:bodyPr wrap="square">
            <a:spAutoFit/>
          </a:bodyPr>
          <a:lstStyle/>
          <a:p>
            <a:pPr>
              <a:spcBef>
                <a:spcPts val="600"/>
              </a:spcBef>
            </a:pPr>
            <a:r>
              <a:rPr lang="en" sz="2000" b="1" dirty="0"/>
              <a:t>Finally, the Jews were freed and celebrated a great feast: Purim </a:t>
            </a:r>
            <a:br>
              <a:rPr lang="es-ES" sz="2000" b="1" dirty="0"/>
            </a:br>
            <a:r>
              <a:rPr lang="en" sz="2000" b="1" dirty="0"/>
              <a:t>(Esther 9:20-22). Our “Purim” will be a continual feast, lasting not just two days, but an eternity (Revelation 7:13-17).</a:t>
            </a:r>
          </a:p>
        </p:txBody>
      </p:sp>
      <p:pic>
        <p:nvPicPr>
          <p:cNvPr id="9" name="Imagen 8">
            <a:extLst>
              <a:ext uri="{FF2B5EF4-FFF2-40B4-BE49-F238E27FC236}">
                <a16:creationId xmlns:a16="http://schemas.microsoft.com/office/drawing/2014/main" id="{A91367F8-24B6-C248-3182-D9561E06D0C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452" y="4914939"/>
            <a:ext cx="2708810" cy="1779715"/>
          </a:xfrm>
          <a:prstGeom prst="rect">
            <a:avLst/>
          </a:prstGeom>
          <a:ln w="19050">
            <a:solidFill>
              <a:schemeClr val="accent6">
                <a:lumMod val="50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1584C473-20EE-417A-BFD2-CD9F3DA24571}"/>
              </a:ext>
            </a:extLst>
          </p:cNvPr>
          <p:cNvSpPr txBox="1"/>
          <p:nvPr/>
        </p:nvSpPr>
        <p:spPr>
          <a:xfrm>
            <a:off x="323848" y="3626346"/>
            <a:ext cx="7458279" cy="1323439"/>
          </a:xfrm>
          <a:prstGeom prst="rect">
            <a:avLst/>
          </a:prstGeom>
          <a:noFill/>
        </p:spPr>
        <p:txBody>
          <a:bodyPr wrap="square">
            <a:spAutoFit/>
          </a:bodyPr>
          <a:lstStyle/>
          <a:p>
            <a:pPr>
              <a:spcBef>
                <a:spcPts val="600"/>
              </a:spcBef>
            </a:pPr>
            <a:r>
              <a:rPr lang="en" sz="2000" b="1" dirty="0"/>
              <a:t>This remnant church—the Adventist Church—though imperfect, is called to fulfill God's mission at a decisive moment; to remain faithful to God's commandments when the whole world tramples them underfoot (Rev. 12:17b; 13:15).</a:t>
            </a:r>
          </a:p>
        </p:txBody>
      </p:sp>
      <p:sp>
        <p:nvSpPr>
          <p:cNvPr id="11" name="CuadroTexto 10">
            <a:extLst>
              <a:ext uri="{FF2B5EF4-FFF2-40B4-BE49-F238E27FC236}">
                <a16:creationId xmlns:a16="http://schemas.microsoft.com/office/drawing/2014/main" id="{5CCA0C31-9168-F535-F993-E0CE6A3FDAB4}"/>
              </a:ext>
            </a:extLst>
          </p:cNvPr>
          <p:cNvSpPr txBox="1"/>
          <p:nvPr/>
        </p:nvSpPr>
        <p:spPr>
          <a:xfrm>
            <a:off x="323848" y="2626073"/>
            <a:ext cx="7315202" cy="1015663"/>
          </a:xfrm>
          <a:prstGeom prst="rect">
            <a:avLst/>
          </a:prstGeom>
          <a:noFill/>
        </p:spPr>
        <p:txBody>
          <a:bodyPr wrap="square">
            <a:spAutoFit/>
          </a:bodyPr>
          <a:lstStyle/>
          <a:p>
            <a:pPr>
              <a:spcBef>
                <a:spcPts val="600"/>
              </a:spcBef>
            </a:pPr>
            <a:r>
              <a:rPr lang="en" sz="2000" b="1" dirty="0"/>
              <a:t>When the persecution of the church ended (1798), Satan focused his attack on a faithful church that was emerging  (Rev. 12:17; see Rev. 10).</a:t>
            </a:r>
          </a:p>
        </p:txBody>
      </p:sp>
    </p:spTree>
    <p:extLst>
      <p:ext uri="{BB962C8B-B14F-4D97-AF65-F5344CB8AC3E}">
        <p14:creationId xmlns:p14="http://schemas.microsoft.com/office/powerpoint/2010/main" val="16923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900" decel="100000" fill="hold"/>
                                        <p:tgtEl>
                                          <p:spTgt spid="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left)">
                                      <p:cBhvr>
                                        <p:cTn id="5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build="p"/>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14000"/>
          </a:stretch>
        </a:blipFill>
        <a:effectLst/>
      </p:bgPr>
    </p:bg>
    <p:spTree>
      <p:nvGrpSpPr>
        <p:cNvPr id="1" name="">
          <a:extLst>
            <a:ext uri="{FF2B5EF4-FFF2-40B4-BE49-F238E27FC236}">
              <a16:creationId xmlns:a16="http://schemas.microsoft.com/office/drawing/2014/main" id="{1B5EA275-10FF-2095-DD50-6874989D563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F06DF2-F200-5308-731D-C108423F2B2E}"/>
              </a:ext>
            </a:extLst>
          </p:cNvPr>
          <p:cNvSpPr txBox="1"/>
          <p:nvPr/>
        </p:nvSpPr>
        <p:spPr>
          <a:xfrm>
            <a:off x="3146644" y="853007"/>
            <a:ext cx="8836464" cy="4154984"/>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History repeats itself. The same masterful mind that plotted against the faithful in ages past is now at work to gain control of the fallen churches, that through them he may condemn and put to death all who will not worship the idol Sabbath. We have not to battle with mortals, as it may appear. We war not against flesh and blood, but against principalities, against powers, against the rulers of the darkness of this world, against wicked spirits in high places. But if the people of God will put their trust in Him and by faith rely upon His power, the devices of Satan will be defeated in our time as signally as in the days of Mordecai</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641BF4D5-1F83-0C3D-6221-C319231F74F2}"/>
              </a:ext>
            </a:extLst>
          </p:cNvPr>
          <p:cNvSpPr txBox="1"/>
          <p:nvPr/>
        </p:nvSpPr>
        <p:spPr>
          <a:xfrm>
            <a:off x="7564876" y="5809314"/>
            <a:ext cx="4392164" cy="338554"/>
          </a:xfrm>
          <a:prstGeom prst="rect">
            <a:avLst/>
          </a:prstGeom>
          <a:noFill/>
        </p:spPr>
        <p:txBody>
          <a:bodyPr wrap="none" rtlCol="0">
            <a:spAutoFit/>
          </a:bodyPr>
          <a:lstStyle/>
          <a:p>
            <a:pPr algn="r"/>
            <a:r>
              <a:rPr lang="en" sz="1600" b="1" dirty="0"/>
              <a:t>EGW (Christ Triumphant, December 25)</a:t>
            </a:r>
          </a:p>
        </p:txBody>
      </p:sp>
    </p:spTree>
    <p:extLst>
      <p:ext uri="{BB962C8B-B14F-4D97-AF65-F5344CB8AC3E}">
        <p14:creationId xmlns:p14="http://schemas.microsoft.com/office/powerpoint/2010/main" val="176789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CB5CBF-765D-0A61-D3BC-AC4832919F30}"/>
            </a:ext>
          </a:extLst>
        </p:cNvPr>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descr="Mujer con vestido de novia&#10;&#10;Descripción generada automáticamente con confianza media">
            <a:extLst>
              <a:ext uri="{FF2B5EF4-FFF2-40B4-BE49-F238E27FC236}">
                <a16:creationId xmlns:a16="http://schemas.microsoft.com/office/drawing/2014/main" id="{C68FD8B4-4EF4-9352-05E7-92DD05D79C88}"/>
              </a:ext>
            </a:extLst>
          </p:cNvPr>
          <p:cNvPicPr>
            <a:picLocks noChangeAspect="1"/>
          </p:cNvPicPr>
          <p:nvPr/>
        </p:nvPicPr>
        <p:blipFill>
          <a:blip r:embed="rId2">
            <a:extLst>
              <a:ext uri="{28A0092B-C50C-407E-A947-70E740481C1C}">
                <a14:useLocalDpi xmlns:a14="http://schemas.microsoft.com/office/drawing/2010/main" val="0"/>
              </a:ext>
            </a:extLst>
          </a:blip>
          <a:srcRect t="12539" r="-1" b="8494"/>
          <a:stretch/>
        </p:blipFill>
        <p:spPr>
          <a:xfrm>
            <a:off x="20" y="431"/>
            <a:ext cx="8115280" cy="6408311"/>
          </a:xfrm>
          <a:prstGeom prst="rect">
            <a:avLst/>
          </a:prstGeom>
        </p:spPr>
      </p:pic>
      <p:sp>
        <p:nvSpPr>
          <p:cNvPr id="23"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C2026A-D7C2-ACAF-ADD2-675B4EAB8CAF}"/>
              </a:ext>
            </a:extLst>
          </p:cNvPr>
          <p:cNvSpPr txBox="1"/>
          <p:nvPr/>
        </p:nvSpPr>
        <p:spPr>
          <a:xfrm>
            <a:off x="8232434" y="154098"/>
            <a:ext cx="3842426" cy="60939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2700" cmpd="sng">
                  <a:noFill/>
                  <a:prstDash val="solid"/>
                </a:ln>
                <a:solidFill>
                  <a:srgbClr val="723C66"/>
                </a:solidFill>
                <a:effectLst/>
                <a:uLnTx/>
                <a:uFillTx/>
                <a:latin typeface="Comic Sans MS" panose="030F0702030302020204" pitchFamily="66" charset="0"/>
                <a:ea typeface="+mn-ea"/>
                <a:cs typeface="+mn-cs"/>
              </a:rPr>
              <a:t>“So it was, when the king saw Queen Esther standing in the court, that she found favor in his sight, and the king held out to Esther the golden scepter that was in his hand. Then Esther went near and touched the top of the scepter”</a:t>
            </a:r>
            <a:r>
              <a:rPr kumimoji="0" lang="es-ES" sz="3000" b="1" i="0" u="none" strike="noStrike" kern="1200" cap="none" spc="0" normalizeH="0" baseline="0" noProof="0" dirty="0">
                <a:ln w="12700" cmpd="sng">
                  <a:noFill/>
                  <a:prstDash val="solid"/>
                </a:ln>
                <a:solidFill>
                  <a:srgbClr val="723C66"/>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E93E3E7E-B947-836B-16AA-6A9B5F59E2A9}"/>
              </a:ext>
            </a:extLst>
          </p:cNvPr>
          <p:cNvSpPr txBox="1"/>
          <p:nvPr/>
        </p:nvSpPr>
        <p:spPr>
          <a:xfrm>
            <a:off x="8115296" y="6402169"/>
            <a:ext cx="4076703" cy="461665"/>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DEC33D"/>
                </a:solidFill>
                <a:effectLst>
                  <a:outerShdw blurRad="38100" dist="38100" dir="2700000" algn="tl">
                    <a:srgbClr val="000000">
                      <a:alpha val="43137"/>
                    </a:srgbClr>
                  </a:outerShdw>
                </a:effectLst>
                <a:uLnTx/>
                <a:uFillTx/>
                <a:latin typeface="Comic Sans MS" panose="030F0702030302020204" pitchFamily="66" charset="0"/>
                <a:ea typeface="+mn-ea"/>
                <a:cs typeface="+mn-cs"/>
              </a:rPr>
              <a:t>Esther 5:2, </a:t>
            </a:r>
            <a:r>
              <a:rPr kumimoji="0" lang="es-ES" sz="1800" b="1" i="0" u="none" strike="noStrike" kern="1200" cap="none" spc="0" normalizeH="0" baseline="0" noProof="0" dirty="0" err="1">
                <a:ln w="12700" cmpd="sng">
                  <a:noFill/>
                  <a:prstDash val="solid"/>
                </a:ln>
                <a:solidFill>
                  <a:srgbClr val="DEC33D"/>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2400" b="0" i="0" u="none" strike="noStrike" kern="1200" cap="none" spc="0" normalizeH="0" baseline="0" noProof="0" dirty="0">
              <a:ln>
                <a:noFill/>
              </a:ln>
              <a:solidFill>
                <a:srgbClr val="DEC33D"/>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75175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34000" r="-20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DB1C46-98BD-5778-D544-46AAFA745CA0}"/>
              </a:ext>
            </a:extLst>
          </p:cNvPr>
          <p:cNvSpPr txBox="1"/>
          <p:nvPr/>
        </p:nvSpPr>
        <p:spPr>
          <a:xfrm>
            <a:off x="7947692" y="3829050"/>
            <a:ext cx="424430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8005D7"/>
                </a:solidFill>
              </a:rPr>
              <a:t>Ruth and the Plan of Redemption:</a:t>
            </a:r>
          </a:p>
          <a:p>
            <a:pPr lvl="1">
              <a:spcBef>
                <a:spcPts val="600"/>
              </a:spcBef>
            </a:pPr>
            <a:r>
              <a:rPr lang="en" sz="2000" b="1" dirty="0"/>
              <a:t>What was lost</a:t>
            </a:r>
          </a:p>
          <a:p>
            <a:pPr lvl="1">
              <a:spcBef>
                <a:spcPts val="600"/>
              </a:spcBef>
            </a:pPr>
            <a:r>
              <a:rPr lang="en" sz="2000" b="1" dirty="0"/>
              <a:t>The Redeemer</a:t>
            </a:r>
          </a:p>
          <a:p>
            <a:pPr lvl="1">
              <a:spcBef>
                <a:spcPts val="600"/>
              </a:spcBef>
            </a:pPr>
            <a:r>
              <a:rPr lang="en" sz="2000" b="1" dirty="0"/>
              <a:t>The Redemption</a:t>
            </a:r>
          </a:p>
          <a:p>
            <a:pPr>
              <a:spcBef>
                <a:spcPts val="1800"/>
              </a:spcBef>
            </a:pPr>
            <a:r>
              <a:rPr lang="en" sz="2000" b="1" dirty="0">
                <a:solidFill>
                  <a:srgbClr val="EA158E"/>
                </a:solidFill>
              </a:rPr>
              <a:t>Esther and the End Time:</a:t>
            </a:r>
          </a:p>
          <a:p>
            <a:pPr lvl="1">
              <a:spcBef>
                <a:spcPts val="600"/>
              </a:spcBef>
            </a:pPr>
            <a:r>
              <a:rPr lang="en" sz="2000" b="1" dirty="0"/>
              <a:t>The conflict</a:t>
            </a:r>
          </a:p>
          <a:p>
            <a:pPr lvl="1">
              <a:spcBef>
                <a:spcPts val="600"/>
              </a:spcBef>
            </a:pPr>
            <a:r>
              <a:rPr lang="en" sz="2000" b="1" dirty="0"/>
              <a:t>The decisive hour</a:t>
            </a:r>
          </a:p>
        </p:txBody>
      </p:sp>
      <p:sp>
        <p:nvSpPr>
          <p:cNvPr id="3" name="CuadroTexto 2">
            <a:extLst>
              <a:ext uri="{FF2B5EF4-FFF2-40B4-BE49-F238E27FC236}">
                <a16:creationId xmlns:a16="http://schemas.microsoft.com/office/drawing/2014/main" id="{93C74721-DB83-40CE-FC73-EA3011276EDA}"/>
              </a:ext>
            </a:extLst>
          </p:cNvPr>
          <p:cNvSpPr txBox="1"/>
          <p:nvPr/>
        </p:nvSpPr>
        <p:spPr>
          <a:xfrm>
            <a:off x="314326" y="204797"/>
            <a:ext cx="6381750" cy="1323439"/>
          </a:xfrm>
          <a:prstGeom prst="rect">
            <a:avLst/>
          </a:prstGeom>
          <a:noFill/>
        </p:spPr>
        <p:txBody>
          <a:bodyPr wrap="square" rtlCol="0">
            <a:spAutoFit/>
          </a:bodyPr>
          <a:lstStyle/>
          <a:p>
            <a:pPr>
              <a:spcBef>
                <a:spcPts val="600"/>
              </a:spcBef>
            </a:pPr>
            <a:r>
              <a:rPr lang="en" sz="2000" b="1" dirty="0"/>
              <a:t>Ruth and Esther are the only two books in the Bible whose main protagonist is a woman. Two books with two impressive stories from which we can learn important lessons.</a:t>
            </a:r>
          </a:p>
        </p:txBody>
      </p:sp>
      <p:pic>
        <p:nvPicPr>
          <p:cNvPr id="5" name="Imagen 4" descr="Imagen que contiene pintura, tabla, colorido, agua&#10;&#10;El contenido generado por IA puede ser incorrecto.">
            <a:extLst>
              <a:ext uri="{FF2B5EF4-FFF2-40B4-BE49-F238E27FC236}">
                <a16:creationId xmlns:a16="http://schemas.microsoft.com/office/drawing/2014/main" id="{6D0701AB-FDE1-7415-2242-25727E9612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5428" y="166628"/>
            <a:ext cx="2516721" cy="3227858"/>
          </a:xfrm>
          <a:prstGeom prst="snip2DiagRect">
            <a:avLst/>
          </a:prstGeom>
          <a:solidFill>
            <a:srgbClr val="FFFFFF">
              <a:shade val="85000"/>
            </a:srgbClr>
          </a:solidFill>
          <a:ln w="88900" cap="sq">
            <a:solidFill>
              <a:srgbClr val="8005D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persona, hombre, vistiendo, gente&#10;&#10;El contenido generado por IA puede ser incorrecto.">
            <a:extLst>
              <a:ext uri="{FF2B5EF4-FFF2-40B4-BE49-F238E27FC236}">
                <a16:creationId xmlns:a16="http://schemas.microsoft.com/office/drawing/2014/main" id="{67443DEC-97D1-AE35-BD90-FD8D912C5A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 y="3480584"/>
            <a:ext cx="2152649" cy="3172619"/>
          </a:xfrm>
          <a:prstGeom prst="snip2DiagRect">
            <a:avLst>
              <a:gd name="adj1" fmla="val 24779"/>
              <a:gd name="adj2" fmla="val 0"/>
            </a:avLst>
          </a:prstGeom>
          <a:solidFill>
            <a:srgbClr val="FFFFFF">
              <a:shade val="85000"/>
            </a:srgbClr>
          </a:solidFill>
          <a:ln w="88900" cap="sq">
            <a:solidFill>
              <a:srgbClr val="EA158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interior, hombre, tabla, parado&#10;&#10;El contenido generado por IA puede ser incorrecto.">
            <a:extLst>
              <a:ext uri="{FF2B5EF4-FFF2-40B4-BE49-F238E27FC236}">
                <a16:creationId xmlns:a16="http://schemas.microsoft.com/office/drawing/2014/main" id="{4562FAD1-A559-ACE3-E895-2B5DEBE2107D}"/>
              </a:ext>
            </a:extLst>
          </p:cNvPr>
          <p:cNvPicPr>
            <a:picLocks noChangeAspect="1"/>
          </p:cNvPicPr>
          <p:nvPr/>
        </p:nvPicPr>
        <p:blipFill rotWithShape="1">
          <a:blip r:embed="rId5">
            <a:extLst>
              <a:ext uri="{28A0092B-C50C-407E-A947-70E740481C1C}">
                <a14:useLocalDpi xmlns:a14="http://schemas.microsoft.com/office/drawing/2010/main"/>
              </a:ext>
            </a:extLst>
          </a:blip>
          <a:srcRect l="236" t="-266" r="8540" b="266"/>
          <a:stretch/>
        </p:blipFill>
        <p:spPr>
          <a:xfrm>
            <a:off x="9756386" y="166628"/>
            <a:ext cx="2302263" cy="3210788"/>
          </a:xfrm>
          <a:prstGeom prst="snip2DiagRect">
            <a:avLst>
              <a:gd name="adj1" fmla="val 17790"/>
              <a:gd name="adj2" fmla="val 0"/>
            </a:avLst>
          </a:prstGeom>
          <a:solidFill>
            <a:srgbClr val="FFFFFF">
              <a:shade val="85000"/>
            </a:srgbClr>
          </a:solidFill>
          <a:ln w="88900" cap="sq">
            <a:solidFill>
              <a:srgbClr val="CA80F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90A949D-0EC1-7A10-8DA7-7A7C09822A0E}"/>
              </a:ext>
            </a:extLst>
          </p:cNvPr>
          <p:cNvGrpSpPr/>
          <p:nvPr/>
        </p:nvGrpSpPr>
        <p:grpSpPr>
          <a:xfrm>
            <a:off x="2555486" y="3480583"/>
            <a:ext cx="4244308" cy="3172620"/>
            <a:chOff x="2555486" y="3480583"/>
            <a:chExt cx="4244308" cy="3172620"/>
          </a:xfrm>
        </p:grpSpPr>
        <p:pic>
          <p:nvPicPr>
            <p:cNvPr id="13" name="Imagen 12" descr="Un grupo de personas en un atardecer&#10;&#10;El contenido generado por IA puede ser incorrecto.">
              <a:extLst>
                <a:ext uri="{FF2B5EF4-FFF2-40B4-BE49-F238E27FC236}">
                  <a16:creationId xmlns:a16="http://schemas.microsoft.com/office/drawing/2014/main" id="{91C53B0F-2EC0-CE6A-A641-0BE61DEC69D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55486" y="3480583"/>
              <a:ext cx="4244308" cy="3172620"/>
            </a:xfrm>
            <a:prstGeom prst="snip2DiagRect">
              <a:avLst/>
            </a:prstGeom>
            <a:solidFill>
              <a:srgbClr val="FFFFFF">
                <a:shade val="85000"/>
              </a:srgbClr>
            </a:solidFill>
            <a:ln w="88900" cap="sq">
              <a:solidFill>
                <a:srgbClr val="F488C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muñeca, pequeño, perro, tabla&#10;&#10;El contenido generado por IA puede ser incorrecto.">
              <a:extLst>
                <a:ext uri="{FF2B5EF4-FFF2-40B4-BE49-F238E27FC236}">
                  <a16:creationId xmlns:a16="http://schemas.microsoft.com/office/drawing/2014/main" id="{96D2493E-DA16-B0FD-6F87-A82A50AB5782}"/>
                </a:ext>
              </a:extLst>
            </p:cNvPr>
            <p:cNvPicPr>
              <a:picLocks noChangeAspect="1"/>
            </p:cNvPicPr>
            <p:nvPr/>
          </p:nvPicPr>
          <p:blipFill>
            <a:blip r:embed="rId7" cstate="print">
              <a:alphaModFix amt="85000"/>
              <a:extLst>
                <a:ext uri="{28A0092B-C50C-407E-A947-70E740481C1C}">
                  <a14:useLocalDpi xmlns:a14="http://schemas.microsoft.com/office/drawing/2010/main"/>
                </a:ext>
              </a:extLst>
            </a:blip>
            <a:stretch>
              <a:fillRect/>
            </a:stretch>
          </p:blipFill>
          <p:spPr>
            <a:xfrm>
              <a:off x="2790825" y="3686174"/>
              <a:ext cx="3444446" cy="1274445"/>
            </a:xfrm>
            <a:prstGeom prst="rect">
              <a:avLst/>
            </a:prstGeom>
            <a:ln>
              <a:noFill/>
            </a:ln>
            <a:effectLst>
              <a:innerShdw blurRad="114300">
                <a:prstClr val="black"/>
              </a:innerShdw>
            </a:effectLst>
          </p:spPr>
        </p:pic>
      </p:grpSp>
      <p:pic>
        <p:nvPicPr>
          <p:cNvPr id="25" name="Imagen 24" descr="Forma, Flecha&#10;&#10;El contenido generado por IA puede ser incorrecto.">
            <a:extLst>
              <a:ext uri="{FF2B5EF4-FFF2-40B4-BE49-F238E27FC236}">
                <a16:creationId xmlns:a16="http://schemas.microsoft.com/office/drawing/2014/main" id="{E5BAD319-4C16-A76B-C1B3-485CD8F808A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94028" y="3867150"/>
            <a:ext cx="659347" cy="328990"/>
          </a:xfrm>
          <a:prstGeom prst="rect">
            <a:avLst/>
          </a:prstGeom>
          <a:effectLst>
            <a:outerShdw blurRad="50800" dist="38100" dir="8100000" algn="tr" rotWithShape="0">
              <a:prstClr val="black">
                <a:alpha val="40000"/>
              </a:prstClr>
            </a:outerShdw>
          </a:effectLst>
        </p:spPr>
      </p:pic>
      <p:pic>
        <p:nvPicPr>
          <p:cNvPr id="26" name="Imagen 25" descr="Forma, Flecha&#10;&#10;El contenido generado por IA puede ser incorrecto.">
            <a:extLst>
              <a:ext uri="{FF2B5EF4-FFF2-40B4-BE49-F238E27FC236}">
                <a16:creationId xmlns:a16="http://schemas.microsoft.com/office/drawing/2014/main" id="{9EC2ED1B-5A20-D06E-D005-7A2E7AA6737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94028" y="5546485"/>
            <a:ext cx="659347" cy="328990"/>
          </a:xfrm>
          <a:prstGeom prst="rect">
            <a:avLst/>
          </a:prstGeom>
          <a:effectLst>
            <a:outerShdw blurRad="50800" dist="38100" dir="8100000" algn="tr" rotWithShape="0">
              <a:prstClr val="black">
                <a:alpha val="40000"/>
              </a:prstClr>
            </a:outerShdw>
          </a:effectLst>
        </p:spPr>
      </p:pic>
      <p:pic>
        <p:nvPicPr>
          <p:cNvPr id="29" name="Imagen 28" descr="Icono&#10;&#10;El contenido generado por IA puede ser incorrecto.">
            <a:extLst>
              <a:ext uri="{FF2B5EF4-FFF2-40B4-BE49-F238E27FC236}">
                <a16:creationId xmlns:a16="http://schemas.microsoft.com/office/drawing/2014/main" id="{89410C5B-90EB-E3CC-D7FC-C13A74C92AF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102892" y="5950341"/>
            <a:ext cx="287268" cy="276562"/>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C1543A1B-1DF0-CEA7-5121-92720E03B82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02892" y="6332778"/>
            <a:ext cx="287268" cy="276562"/>
          </a:xfrm>
          <a:prstGeom prst="rect">
            <a:avLst/>
          </a:prstGeom>
          <a:effectLst>
            <a:outerShdw blurRad="50800" dist="38100" dir="8100000" algn="tr" rotWithShape="0">
              <a:prstClr val="black">
                <a:alpha val="40000"/>
              </a:prstClr>
            </a:outerShdw>
          </a:effectLst>
        </p:spPr>
      </p:pic>
      <p:pic>
        <p:nvPicPr>
          <p:cNvPr id="32" name="Imagen 31" descr="Imagen que contiene Icono&#10;&#10;El contenido generado por IA puede ser incorrecto.">
            <a:extLst>
              <a:ext uri="{FF2B5EF4-FFF2-40B4-BE49-F238E27FC236}">
                <a16:creationId xmlns:a16="http://schemas.microsoft.com/office/drawing/2014/main" id="{E3E8984A-26EE-AA20-22F5-A54B52E761F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102892" y="4269271"/>
            <a:ext cx="287268" cy="276562"/>
          </a:xfrm>
          <a:prstGeom prst="rect">
            <a:avLst/>
          </a:prstGeom>
          <a:effectLst>
            <a:outerShdw blurRad="50800" dist="38100" dir="8100000" algn="tr" rotWithShape="0">
              <a:prstClr val="black">
                <a:alpha val="40000"/>
              </a:prstClr>
            </a:outerShdw>
          </a:effectLst>
        </p:spPr>
      </p:pic>
      <p:pic>
        <p:nvPicPr>
          <p:cNvPr id="33" name="Imagen 32" descr="Icono&#10;&#10;El contenido generado por IA puede ser incorrecto.">
            <a:extLst>
              <a:ext uri="{FF2B5EF4-FFF2-40B4-BE49-F238E27FC236}">
                <a16:creationId xmlns:a16="http://schemas.microsoft.com/office/drawing/2014/main" id="{329DF5C2-B897-2F69-6020-1BDE7E4377C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02892" y="5028527"/>
            <a:ext cx="287268" cy="276562"/>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320EC54C-19EA-91C6-F264-8B1265A8EB9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102892" y="4652453"/>
            <a:ext cx="287268" cy="27656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3975483F-641F-1D08-2BA3-6C0DAF988109}"/>
              </a:ext>
            </a:extLst>
          </p:cNvPr>
          <p:cNvSpPr txBox="1"/>
          <p:nvPr/>
        </p:nvSpPr>
        <p:spPr>
          <a:xfrm>
            <a:off x="314325" y="1558920"/>
            <a:ext cx="6381749" cy="1631216"/>
          </a:xfrm>
          <a:prstGeom prst="rect">
            <a:avLst/>
          </a:prstGeom>
          <a:noFill/>
        </p:spPr>
        <p:txBody>
          <a:bodyPr wrap="square">
            <a:spAutoFit/>
          </a:bodyPr>
          <a:lstStyle/>
          <a:p>
            <a:pPr>
              <a:spcBef>
                <a:spcPts val="600"/>
              </a:spcBef>
            </a:pPr>
            <a:r>
              <a:rPr lang="en" sz="2000" b="1" dirty="0"/>
              <a:t>But, in addition to their historical and moral significance, Ruth and Esther have a symbolic value. As women, they represent God's faithful church. They teach us about the plan of redemption and the final episode in the conflict between Christ and Satan.</a:t>
            </a:r>
          </a:p>
        </p:txBody>
      </p:sp>
    </p:spTree>
    <p:extLst>
      <p:ext uri="{BB962C8B-B14F-4D97-AF65-F5344CB8AC3E}">
        <p14:creationId xmlns:p14="http://schemas.microsoft.com/office/powerpoint/2010/main" val="404999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par>
                                <p:cTn id="8" presetID="18" presetClass="entr" presetSubtype="3"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upRigh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upRight)">
                                      <p:cBhvr>
                                        <p:cTn id="19" dur="500"/>
                                        <p:tgtEl>
                                          <p:spTgt spid="9"/>
                                        </p:tgtEl>
                                      </p:cBhvr>
                                    </p:animEffect>
                                  </p:childTnLst>
                                </p:cTn>
                              </p:par>
                              <p:par>
                                <p:cTn id="20" presetID="18" presetClass="entr" presetSubtype="9"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upLeft)">
                                      <p:cBhvr>
                                        <p:cTn id="22" dur="500"/>
                                        <p:tgtEl>
                                          <p:spTgt spid="1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ppt_x</p:attrName>
                                        </p:attrNameLst>
                                      </p:cBhvr>
                                      <p:tavLst>
                                        <p:tav tm="0">
                                          <p:val>
                                            <p:strVal val="#ppt_x-#ppt_w/2"/>
                                          </p:val>
                                        </p:tav>
                                        <p:tav tm="100000">
                                          <p:val>
                                            <p:strVal val="#ppt_x"/>
                                          </p:val>
                                        </p:tav>
                                      </p:tavLst>
                                    </p:anim>
                                    <p:anim calcmode="lin" valueType="num">
                                      <p:cBhvr>
                                        <p:cTn id="32" dur="500" fill="hold"/>
                                        <p:tgtEl>
                                          <p:spTgt spid="25"/>
                                        </p:tgtEl>
                                        <p:attrNameLst>
                                          <p:attrName>ppt_y</p:attrName>
                                        </p:attrNameLst>
                                      </p:cBhvr>
                                      <p:tavLst>
                                        <p:tav tm="0">
                                          <p:val>
                                            <p:strVal val="#ppt_y"/>
                                          </p:val>
                                        </p:tav>
                                        <p:tav tm="100000">
                                          <p:val>
                                            <p:strVal val="#ppt_y"/>
                                          </p:val>
                                        </p:tav>
                                      </p:tavLst>
                                    </p:anim>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par>
                          <p:cTn id="59" fill="hold">
                            <p:stCondLst>
                              <p:cond delay="3000"/>
                            </p:stCondLst>
                            <p:childTnLst>
                              <p:par>
                                <p:cTn id="60" presetID="53" presetClass="entr" presetSubtype="16"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ppt_x</p:attrName>
                                        </p:attrNameLst>
                                      </p:cBhvr>
                                      <p:tavLst>
                                        <p:tav tm="0">
                                          <p:val>
                                            <p:strVal val="#ppt_x-#ppt_w/2"/>
                                          </p:val>
                                        </p:tav>
                                        <p:tav tm="100000">
                                          <p:val>
                                            <p:strVal val="#ppt_x"/>
                                          </p:val>
                                        </p:tav>
                                      </p:tavLst>
                                    </p:anim>
                                    <p:anim calcmode="lin" valueType="num">
                                      <p:cBhvr>
                                        <p:cTn id="74" dur="500" fill="hold"/>
                                        <p:tgtEl>
                                          <p:spTgt spid="26"/>
                                        </p:tgtEl>
                                        <p:attrNameLst>
                                          <p:attrName>ppt_y</p:attrName>
                                        </p:attrNameLst>
                                      </p:cBhvr>
                                      <p:tavLst>
                                        <p:tav tm="0">
                                          <p:val>
                                            <p:strVal val="#ppt_y"/>
                                          </p:val>
                                        </p:tav>
                                        <p:tav tm="100000">
                                          <p:val>
                                            <p:strVal val="#ppt_y"/>
                                          </p:val>
                                        </p:tav>
                                      </p:tavLst>
                                    </p:anim>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wipe(left)">
                                      <p:cBhvr>
                                        <p:cTn id="80" dur="500"/>
                                        <p:tgtEl>
                                          <p:spTgt spid="2">
                                            <p:txEl>
                                              <p:pRg st="4" end="4"/>
                                            </p:txEl>
                                          </p:spTgt>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2" name="Group 11">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6" name="Freeform: Shape 1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3" name="Group 12">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4" name="Freeform: Shape 13">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9" name="Group 18">
            <a:extLst>
              <a:ext uri="{FF2B5EF4-FFF2-40B4-BE49-F238E27FC236}">
                <a16:creationId xmlns:a16="http://schemas.microsoft.com/office/drawing/2014/main" id="{5499343D-E927-41D0-B997-E44A300C68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6700" y="1119591"/>
            <a:ext cx="5696115" cy="5557691"/>
            <a:chOff x="579725" y="1119591"/>
            <a:chExt cx="4965868" cy="4598497"/>
          </a:xfrm>
        </p:grpSpPr>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35402" y="1073781"/>
            <a:ext cx="5741524" cy="555769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Forma&#10;&#10;El contenido generado por IA puede ser incorrecto.">
            <a:extLst>
              <a:ext uri="{FF2B5EF4-FFF2-40B4-BE49-F238E27FC236}">
                <a16:creationId xmlns:a16="http://schemas.microsoft.com/office/drawing/2014/main" id="{07548CC7-B26F-8087-A088-6A3782E6D9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83" r="2526" b="-3"/>
          <a:stretch>
            <a:fillRect/>
          </a:stretch>
        </p:blipFill>
        <p:spPr>
          <a:xfrm>
            <a:off x="6094114" y="1502006"/>
            <a:ext cx="5962484" cy="5175276"/>
          </a:xfrm>
          <a:prstGeom prst="rect">
            <a:avLst/>
          </a:prstGeom>
          <a:ln w="28575">
            <a:noFill/>
          </a:ln>
        </p:spPr>
      </p:pic>
      <p:sp>
        <p:nvSpPr>
          <p:cNvPr id="25" name="Freeform: Shape 24">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rgbClr val="FFFFFF"/>
          </a:solidFill>
        </p:grpSpPr>
        <p:sp>
          <p:nvSpPr>
            <p:cNvPr id="34" name="Freeform: Shape 3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40"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Elipse 6">
            <a:extLst>
              <a:ext uri="{FF2B5EF4-FFF2-40B4-BE49-F238E27FC236}">
                <a16:creationId xmlns:a16="http://schemas.microsoft.com/office/drawing/2014/main" id="{E356F221-9EDD-3478-4215-1DCBF9AE8489}"/>
              </a:ext>
            </a:extLst>
          </p:cNvPr>
          <p:cNvSpPr>
            <a:spLocks noGrp="1" noRot="1" noMove="1" noResize="1" noEditPoints="1" noAdjustHandles="1" noChangeArrowheads="1" noChangeShapeType="1"/>
          </p:cNvSpPr>
          <p:nvPr/>
        </p:nvSpPr>
        <p:spPr>
          <a:xfrm>
            <a:off x="6684382" y="2048004"/>
            <a:ext cx="4654178" cy="4067046"/>
          </a:xfrm>
          <a:prstGeom prst="ellipse">
            <a:avLst/>
          </a:prstGeom>
          <a:blipFill dpi="0" rotWithShape="1">
            <a:blip r:embed="rId3">
              <a:extLst>
                <a:ext uri="{28A0092B-C50C-407E-A947-70E740481C1C}">
                  <a14:useLocalDpi xmlns:a14="http://schemas.microsoft.com/office/drawing/2010/main"/>
                </a:ext>
              </a:extLst>
            </a:blip>
            <a:srcRect/>
            <a:stretch>
              <a:fillRect t="-24471" b="-24471"/>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B8F7AD1D-4EF6-FDD5-C20A-C1FBACBFBE50}"/>
              </a:ext>
            </a:extLst>
          </p:cNvPr>
          <p:cNvSpPr txBox="1"/>
          <p:nvPr/>
        </p:nvSpPr>
        <p:spPr>
          <a:xfrm>
            <a:off x="180975" y="1513296"/>
            <a:ext cx="5696115" cy="4094198"/>
          </a:xfrm>
          <a:prstGeom prst="rect">
            <a:avLst/>
          </a:prstGeom>
          <a:noFill/>
        </p:spPr>
        <p:txBody>
          <a:bodyPr wrap="square">
            <a:spAutoFit/>
          </a:bodyPr>
          <a:lstStyle/>
          <a:p>
            <a:pPr algn="ctr">
              <a:lnSpc>
                <a:spcPct val="150000"/>
              </a:lnSpc>
            </a:pPr>
            <a:r>
              <a:rPr lang="en" sz="6000" b="1" dirty="0">
                <a:solidFill>
                  <a:schemeClr val="bg1"/>
                </a:solidFill>
                <a:effectLst>
                  <a:outerShdw blurRad="50800" dist="50800" dir="3600000" algn="ctr" rotWithShape="0">
                    <a:srgbClr val="FFCACA"/>
                  </a:outerShdw>
                </a:effectLst>
                <a:latin typeface="Comic Sans MS" panose="030F0702030302020204" pitchFamily="66" charset="0"/>
              </a:rPr>
              <a:t>RUTH AND THE PLAN OF REDEMPTION</a:t>
            </a:r>
          </a:p>
        </p:txBody>
      </p:sp>
    </p:spTree>
    <p:extLst>
      <p:ext uri="{BB962C8B-B14F-4D97-AF65-F5344CB8AC3E}">
        <p14:creationId xmlns:p14="http://schemas.microsoft.com/office/powerpoint/2010/main" val="3180130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046E7B-0911-E465-EC6C-0EBC5F1B47CC}"/>
              </a:ext>
            </a:extLst>
          </p:cNvPr>
          <p:cNvSpPr txBox="1"/>
          <p:nvPr/>
        </p:nvSpPr>
        <p:spPr>
          <a:xfrm>
            <a:off x="0" y="0"/>
            <a:ext cx="12191999" cy="769441"/>
          </a:xfrm>
          <a:prstGeom prst="rect">
            <a:avLst/>
          </a:prstGeom>
          <a:noFill/>
        </p:spPr>
        <p:txBody>
          <a:bodyPr wrap="square">
            <a:spAutoFit/>
          </a:bodyPr>
          <a:lstStyle/>
          <a:p>
            <a:pPr algn="ctr"/>
            <a:r>
              <a:rPr lang="en" sz="4400" b="1" spc="300" dirty="0">
                <a:ln w="0"/>
                <a:solidFill>
                  <a:schemeClr val="accent6">
                    <a:lumMod val="40000"/>
                    <a:lumOff val="60000"/>
                  </a:schemeClr>
                </a:solidFill>
                <a:effectLst>
                  <a:innerShdw blurRad="63500" dist="50800" dir="13500000">
                    <a:srgbClr val="000000">
                      <a:alpha val="50000"/>
                    </a:srgbClr>
                  </a:innerShdw>
                </a:effectLst>
              </a:rPr>
              <a:t>WHAT WAS LOST</a:t>
            </a:r>
          </a:p>
        </p:txBody>
      </p:sp>
      <p:sp>
        <p:nvSpPr>
          <p:cNvPr id="5" name="CuadroTexto 4">
            <a:extLst>
              <a:ext uri="{FF2B5EF4-FFF2-40B4-BE49-F238E27FC236}">
                <a16:creationId xmlns:a16="http://schemas.microsoft.com/office/drawing/2014/main" id="{848B5C63-DF3B-9600-A093-893B2292ED4A}"/>
              </a:ext>
            </a:extLst>
          </p:cNvPr>
          <p:cNvSpPr txBox="1"/>
          <p:nvPr/>
        </p:nvSpPr>
        <p:spPr>
          <a:xfrm>
            <a:off x="0" y="661898"/>
            <a:ext cx="12191999" cy="646331"/>
          </a:xfrm>
          <a:prstGeom prst="rect">
            <a:avLst/>
          </a:prstGeom>
          <a:noFill/>
        </p:spPr>
        <p:txBody>
          <a:bodyPr wrap="square">
            <a:spAutoFit/>
          </a:bodyPr>
          <a:lstStyle/>
          <a:p>
            <a:pPr algn="ctr"/>
            <a:r>
              <a:rPr lang="en" b="1" dirty="0">
                <a:solidFill>
                  <a:srgbClr val="FFB7B7"/>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B7B7"/>
                </a:solidFill>
                <a:effectLst>
                  <a:outerShdw blurRad="38100" dist="38100" dir="2700000" algn="tl">
                    <a:srgbClr val="000000">
                      <a:alpha val="43137"/>
                    </a:srgbClr>
                  </a:outerShdw>
                </a:effectLst>
                <a:latin typeface="Comic Sans MS" panose="030F0702030302020204" pitchFamily="66" charset="0"/>
              </a:rPr>
              <a:t>In the days when the judges ruled, there was a famine in the land. So a man from Bethlehem in Judah, together with his wife and two sons, went to live for a while in the country of Moab</a:t>
            </a:r>
            <a:r>
              <a:rPr lang="en" b="1" dirty="0">
                <a:solidFill>
                  <a:srgbClr val="FFB7B7"/>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B7B7"/>
                </a:solidFill>
                <a:effectLst>
                  <a:outerShdw blurRad="38100" dist="38100" dir="2700000" algn="tl">
                    <a:srgbClr val="000000">
                      <a:alpha val="43137"/>
                    </a:srgbClr>
                  </a:outerShdw>
                </a:effectLst>
                <a:latin typeface="Comic Sans MS" panose="030F0702030302020204" pitchFamily="66" charset="0"/>
              </a:rPr>
              <a:t>(Ruth 1:1 </a:t>
            </a:r>
            <a:r>
              <a:rPr lang="en" sz="1100" b="1" dirty="0">
                <a:solidFill>
                  <a:srgbClr val="FFB7B7"/>
                </a:solidFill>
                <a:effectLst>
                  <a:outerShdw blurRad="38100" dist="38100" dir="2700000" algn="tl">
                    <a:srgbClr val="000000">
                      <a:alpha val="43137"/>
                    </a:srgbClr>
                  </a:outerShdw>
                </a:effectLst>
                <a:latin typeface="Comic Sans MS" panose="030F0702030302020204" pitchFamily="66" charset="0"/>
              </a:rPr>
              <a:t>NVI</a:t>
            </a:r>
            <a:r>
              <a:rPr lang="en" sz="1400" b="1" dirty="0">
                <a:solidFill>
                  <a:srgbClr val="FFB7B7"/>
                </a:solidFill>
                <a:effectLst>
                  <a:outerShdw blurRad="38100" dist="38100" dir="2700000" algn="tl">
                    <a:srgbClr val="000000">
                      <a:alpha val="43137"/>
                    </a:srgbClr>
                  </a:outerShdw>
                </a:effectLst>
                <a:latin typeface="Comic Sans MS" panose="030F0702030302020204" pitchFamily="66" charset="0"/>
              </a:rPr>
              <a:t>)</a:t>
            </a:r>
          </a:p>
        </p:txBody>
      </p:sp>
      <p:sp>
        <p:nvSpPr>
          <p:cNvPr id="8" name="CuadroTexto 7">
            <a:extLst>
              <a:ext uri="{FF2B5EF4-FFF2-40B4-BE49-F238E27FC236}">
                <a16:creationId xmlns:a16="http://schemas.microsoft.com/office/drawing/2014/main" id="{C5E83AD6-0AC1-6BDE-FC15-F0DAA4F5B12F}"/>
              </a:ext>
            </a:extLst>
          </p:cNvPr>
          <p:cNvSpPr txBox="1"/>
          <p:nvPr/>
        </p:nvSpPr>
        <p:spPr>
          <a:xfrm>
            <a:off x="195769" y="1431339"/>
            <a:ext cx="6566981" cy="707886"/>
          </a:xfrm>
          <a:prstGeom prst="rect">
            <a:avLst/>
          </a:prstGeom>
          <a:noFill/>
        </p:spPr>
        <p:txBody>
          <a:bodyPr wrap="square" rtlCol="0">
            <a:spAutoFit/>
          </a:bodyPr>
          <a:lstStyle/>
          <a:p>
            <a:pPr>
              <a:spcBef>
                <a:spcPts val="600"/>
              </a:spcBef>
            </a:pPr>
            <a:r>
              <a:rPr lang="en" sz="2000" b="1" dirty="0"/>
              <a:t>The story of Ruth can be understood as a parable that explains the plan of Redemption.</a:t>
            </a:r>
          </a:p>
        </p:txBody>
      </p:sp>
      <p:pic>
        <p:nvPicPr>
          <p:cNvPr id="11" name="Imagen 10" descr="Un dibujo de una persona&#10;&#10;El contenido generado por IA puede ser incorrecto.">
            <a:extLst>
              <a:ext uri="{FF2B5EF4-FFF2-40B4-BE49-F238E27FC236}">
                <a16:creationId xmlns:a16="http://schemas.microsoft.com/office/drawing/2014/main" id="{3CE97C4D-74BE-15F7-8265-E73A8D22F6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132" y="1507539"/>
            <a:ext cx="2495978" cy="1921461"/>
          </a:xfrm>
          <a:prstGeom prst="rect">
            <a:avLst/>
          </a:prstGeom>
          <a:solidFill>
            <a:srgbClr val="FFFFFF">
              <a:shade val="85000"/>
            </a:srgbClr>
          </a:solidFill>
          <a:ln w="38100"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caricatura de una persona&#10;&#10;El contenido generado por IA puede ser incorrecto.">
            <a:extLst>
              <a:ext uri="{FF2B5EF4-FFF2-40B4-BE49-F238E27FC236}">
                <a16:creationId xmlns:a16="http://schemas.microsoft.com/office/drawing/2014/main" id="{D94DE245-A7B6-3207-44CC-0E8D82DE5DDA}"/>
              </a:ext>
            </a:extLst>
          </p:cNvPr>
          <p:cNvPicPr>
            <a:picLocks noChangeAspect="1"/>
          </p:cNvPicPr>
          <p:nvPr/>
        </p:nvPicPr>
        <p:blipFill rotWithShape="1">
          <a:blip r:embed="rId4">
            <a:extLst>
              <a:ext uri="{28A0092B-C50C-407E-A947-70E740481C1C}">
                <a14:useLocalDpi xmlns:a14="http://schemas.microsoft.com/office/drawing/2010/main"/>
              </a:ext>
            </a:extLst>
          </a:blip>
          <a:srcRect t="5384" b="5384"/>
          <a:stretch/>
        </p:blipFill>
        <p:spPr>
          <a:xfrm rot="239016">
            <a:off x="3537084" y="4645166"/>
            <a:ext cx="2863715" cy="1948038"/>
          </a:xfrm>
          <a:prstGeom prst="rect">
            <a:avLst/>
          </a:prstGeom>
          <a:ln w="38100" cap="sq">
            <a:solidFill>
              <a:srgbClr val="00C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F8B65ECB-553C-E6F6-1E34-28522CA54366}"/>
              </a:ext>
            </a:extLst>
          </p:cNvPr>
          <p:cNvPicPr>
            <a:picLocks noChangeAspect="1"/>
          </p:cNvPicPr>
          <p:nvPr/>
        </p:nvPicPr>
        <p:blipFill rotWithShape="1">
          <a:blip r:embed="rId5">
            <a:extLst>
              <a:ext uri="{28A0092B-C50C-407E-A947-70E740481C1C}">
                <a14:useLocalDpi xmlns:a14="http://schemas.microsoft.com/office/drawing/2010/main"/>
              </a:ext>
            </a:extLst>
          </a:blip>
          <a:srcRect l="19179" r="19179"/>
          <a:stretch/>
        </p:blipFill>
        <p:spPr>
          <a:xfrm>
            <a:off x="9613592" y="1507540"/>
            <a:ext cx="2368858" cy="1921460"/>
          </a:xfrm>
          <a:prstGeom prst="rect">
            <a:avLst/>
          </a:prstGeom>
          <a:solidFill>
            <a:srgbClr val="FFFFFF">
              <a:shade val="85000"/>
            </a:srgbClr>
          </a:solidFill>
          <a:ln w="38100"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Dibujo de una persona con una flor en la cabeza&#10;&#10;El contenido generado por IA puede ser incorrecto.">
            <a:extLst>
              <a:ext uri="{FF2B5EF4-FFF2-40B4-BE49-F238E27FC236}">
                <a16:creationId xmlns:a16="http://schemas.microsoft.com/office/drawing/2014/main" id="{C1EB5FD6-2354-E346-A649-F1D4B606A35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239016">
            <a:off x="195769" y="4645166"/>
            <a:ext cx="3085593" cy="1948038"/>
          </a:xfrm>
          <a:prstGeom prst="rect">
            <a:avLst/>
          </a:prstGeom>
          <a:ln w="38100" cap="sq">
            <a:solidFill>
              <a:srgbClr val="00C000"/>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855AF63-DCBD-7E40-D29C-DD2E1A8B7587}"/>
              </a:ext>
            </a:extLst>
          </p:cNvPr>
          <p:cNvSpPr txBox="1"/>
          <p:nvPr/>
        </p:nvSpPr>
        <p:spPr>
          <a:xfrm>
            <a:off x="195769" y="3523475"/>
            <a:ext cx="11996229" cy="1015663"/>
          </a:xfrm>
          <a:prstGeom prst="rect">
            <a:avLst/>
          </a:prstGeom>
          <a:noFill/>
        </p:spPr>
        <p:txBody>
          <a:bodyPr wrap="square">
            <a:spAutoFit/>
          </a:bodyPr>
          <a:lstStyle/>
          <a:p>
            <a:pPr>
              <a:spcBef>
                <a:spcPts val="600"/>
              </a:spcBef>
            </a:pPr>
            <a:r>
              <a:rPr lang="en" sz="2000" b="1" dirty="0"/>
              <a:t>Sin turned the land God had given humanity into a place of death. In Eden, where God placed Adam and Eve, there was an abundance of all kinds of food (Gen. 1:29). But because of sin, they had to leave the garden and struggle to obtain their food (Gen. 3:17-18).</a:t>
            </a:r>
          </a:p>
        </p:txBody>
      </p:sp>
      <p:sp>
        <p:nvSpPr>
          <p:cNvPr id="20" name="CuadroTexto 19">
            <a:extLst>
              <a:ext uri="{FF2B5EF4-FFF2-40B4-BE49-F238E27FC236}">
                <a16:creationId xmlns:a16="http://schemas.microsoft.com/office/drawing/2014/main" id="{04C64215-671B-7A95-D8DB-8E3243927ABC}"/>
              </a:ext>
            </a:extLst>
          </p:cNvPr>
          <p:cNvSpPr txBox="1"/>
          <p:nvPr/>
        </p:nvSpPr>
        <p:spPr>
          <a:xfrm>
            <a:off x="6496049" y="4730891"/>
            <a:ext cx="3405636" cy="1938992"/>
          </a:xfrm>
          <a:prstGeom prst="rect">
            <a:avLst/>
          </a:prstGeom>
          <a:noFill/>
        </p:spPr>
        <p:txBody>
          <a:bodyPr wrap="square">
            <a:spAutoFit/>
          </a:bodyPr>
          <a:lstStyle/>
          <a:p>
            <a:pPr>
              <a:spcBef>
                <a:spcPts val="600"/>
              </a:spcBef>
            </a:pPr>
            <a:r>
              <a:rPr lang="en" sz="2000" b="1" dirty="0"/>
              <a:t>Even today, on a planet that produces enough food for everyone, some people still die of hunger. But the day will come when all this will end.</a:t>
            </a:r>
          </a:p>
        </p:txBody>
      </p:sp>
      <p:pic>
        <p:nvPicPr>
          <p:cNvPr id="21" name="Imagen 20" descr="Un grupo de personas en medio de varios árboles&#10;&#10;El contenido generado por IA puede ser incorrecto.">
            <a:extLst>
              <a:ext uri="{FF2B5EF4-FFF2-40B4-BE49-F238E27FC236}">
                <a16:creationId xmlns:a16="http://schemas.microsoft.com/office/drawing/2014/main" id="{A56444D7-6C42-BD0A-1BC1-9C65F672F80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20492" r="21600"/>
          <a:stretch/>
        </p:blipFill>
        <p:spPr>
          <a:xfrm>
            <a:off x="9996935" y="4687041"/>
            <a:ext cx="2014090" cy="1897117"/>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0D7F210F-0F7D-BF96-EA33-60F2A2778AF5}"/>
              </a:ext>
            </a:extLst>
          </p:cNvPr>
          <p:cNvSpPr txBox="1"/>
          <p:nvPr/>
        </p:nvSpPr>
        <p:spPr>
          <a:xfrm>
            <a:off x="195768" y="2152798"/>
            <a:ext cx="6725363" cy="1323439"/>
          </a:xfrm>
          <a:prstGeom prst="rect">
            <a:avLst/>
          </a:prstGeom>
          <a:noFill/>
        </p:spPr>
        <p:txBody>
          <a:bodyPr wrap="square">
            <a:spAutoFit/>
          </a:bodyPr>
          <a:lstStyle/>
          <a:p>
            <a:pPr>
              <a:spcBef>
                <a:spcPts val="600"/>
              </a:spcBef>
            </a:pPr>
            <a:r>
              <a:rPr lang="en" sz="2000" b="1" dirty="0" err="1"/>
              <a:t>Elimelech </a:t>
            </a:r>
            <a:r>
              <a:rPr lang="en" sz="2000" b="1" dirty="0"/>
              <a:t>and his family have to leave their home because in Bethlehem (whose name means “House of Bread”), there is no bread (Ruth 1:1), to reach a place where they found death (Ruth 1:3-5).</a:t>
            </a:r>
          </a:p>
        </p:txBody>
      </p:sp>
    </p:spTree>
    <p:extLst>
      <p:ext uri="{BB962C8B-B14F-4D97-AF65-F5344CB8AC3E}">
        <p14:creationId xmlns:p14="http://schemas.microsoft.com/office/powerpoint/2010/main" val="234082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 calcmode="lin" valueType="num">
                                      <p:cBhvr>
                                        <p:cTn id="46" dur="1000" fill="hold"/>
                                        <p:tgtEl>
                                          <p:spTgt spid="16"/>
                                        </p:tgtEl>
                                        <p:attrNameLst>
                                          <p:attrName>style.rotation</p:attrName>
                                        </p:attrNameLst>
                                      </p:cBhvr>
                                      <p:tavLst>
                                        <p:tav tm="0">
                                          <p:val>
                                            <p:fltVal val="90"/>
                                          </p:val>
                                        </p:tav>
                                        <p:tav tm="100000">
                                          <p:val>
                                            <p:fltVal val="0"/>
                                          </p:val>
                                        </p:tav>
                                      </p:tavLst>
                                    </p:anim>
                                    <p:animEffect transition="in" filter="fade">
                                      <p:cBhvr>
                                        <p:cTn id="47" dur="1000"/>
                                        <p:tgtEl>
                                          <p:spTgt spid="16"/>
                                        </p:tgtEl>
                                      </p:cBhvr>
                                    </p:animEffect>
                                  </p:childTnLst>
                                </p:cTn>
                              </p:par>
                              <p:par>
                                <p:cTn id="48" presetID="3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8" grpId="0"/>
      <p:bldP spid="20"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CD36B-0F51-589A-CF9D-824C7A547489}"/>
              </a:ext>
            </a:extLst>
          </p:cNvPr>
          <p:cNvSpPr txBox="1"/>
          <p:nvPr/>
        </p:nvSpPr>
        <p:spPr>
          <a:xfrm>
            <a:off x="0" y="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REDEEMER</a:t>
            </a:r>
          </a:p>
        </p:txBody>
      </p:sp>
      <p:sp>
        <p:nvSpPr>
          <p:cNvPr id="5" name="CuadroTexto 4">
            <a:extLst>
              <a:ext uri="{FF2B5EF4-FFF2-40B4-BE49-F238E27FC236}">
                <a16:creationId xmlns:a16="http://schemas.microsoft.com/office/drawing/2014/main" id="{B809375E-B09B-4AC6-6687-2CC3C880DD2C}"/>
              </a:ext>
            </a:extLst>
          </p:cNvPr>
          <p:cNvSpPr txBox="1"/>
          <p:nvPr/>
        </p:nvSpPr>
        <p:spPr>
          <a:xfrm>
            <a:off x="209546" y="611195"/>
            <a:ext cx="11415716" cy="584775"/>
          </a:xfrm>
          <a:prstGeom prst="rect">
            <a:avLst/>
          </a:prstGeom>
          <a:noFill/>
        </p:spPr>
        <p:txBody>
          <a:bodyPr wrap="square">
            <a:spAutoFit/>
          </a:bodyPr>
          <a:lstStyle/>
          <a:p>
            <a:pPr algn="ctr"/>
            <a:r>
              <a:rPr lang="en"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May I continue to find favor in your eyes, my lord,’ she said. ‘You have put me at ease by speaking kindly to your servant—though I do not have the standing of one of your servants’ </a:t>
            </a:r>
            <a:r>
              <a:rPr lang="en"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(Ruth 2:13 </a:t>
            </a:r>
            <a:r>
              <a:rPr lang="en" sz="105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NVI</a:t>
            </a:r>
            <a:r>
              <a:rPr lang="en" sz="12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CA212C60-1728-18D5-3C78-0E9523C09462}"/>
              </a:ext>
            </a:extLst>
          </p:cNvPr>
          <p:cNvSpPr txBox="1"/>
          <p:nvPr/>
        </p:nvSpPr>
        <p:spPr>
          <a:xfrm>
            <a:off x="3562349" y="1521188"/>
            <a:ext cx="4467622" cy="2554545"/>
          </a:xfrm>
          <a:prstGeom prst="rect">
            <a:avLst/>
          </a:prstGeom>
          <a:noFill/>
        </p:spPr>
        <p:txBody>
          <a:bodyPr wrap="square" rtlCol="0">
            <a:spAutoFit/>
          </a:bodyPr>
          <a:lstStyle/>
          <a:p>
            <a:pPr>
              <a:spcBef>
                <a:spcPts val="600"/>
              </a:spcBef>
            </a:pPr>
            <a:r>
              <a:rPr lang="en" sz="2000" b="1" dirty="0"/>
              <a:t>When Naomi and Ruth returned to Bethlehem, Naomi asked to be called “Marah,” meaning bitterness </a:t>
            </a:r>
            <a:br>
              <a:rPr lang="es-ES" sz="2000" b="1" dirty="0"/>
            </a:br>
            <a:r>
              <a:rPr lang="en" sz="2000" b="1" dirty="0"/>
              <a:t>(Ruth 1:19-20). Sin has turned our lives into bitterness, with only a few glimpses of joy. But, as Naomi later discovered, God has not forgotten us, and he waits to fill us with joy.</a:t>
            </a:r>
          </a:p>
        </p:txBody>
      </p:sp>
      <p:pic>
        <p:nvPicPr>
          <p:cNvPr id="8" name="Imagen 7" descr="Un grupo de personas disfrazadas&#10;&#10;El contenido generado por IA puede ser incorrecto.">
            <a:extLst>
              <a:ext uri="{FF2B5EF4-FFF2-40B4-BE49-F238E27FC236}">
                <a16:creationId xmlns:a16="http://schemas.microsoft.com/office/drawing/2014/main" id="{5F3F5307-0548-9A33-5DB7-04ACA888F7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06172" y="1453157"/>
            <a:ext cx="3971528" cy="258544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disfrazadas posando&#10;&#10;El contenido generado por IA puede ser incorrecto.">
            <a:extLst>
              <a:ext uri="{FF2B5EF4-FFF2-40B4-BE49-F238E27FC236}">
                <a16:creationId xmlns:a16="http://schemas.microsoft.com/office/drawing/2014/main" id="{F03C3F03-76B7-B603-0FD8-903D3458CA98}"/>
              </a:ext>
            </a:extLst>
          </p:cNvPr>
          <p:cNvPicPr>
            <a:picLocks noChangeAspect="1"/>
          </p:cNvPicPr>
          <p:nvPr/>
        </p:nvPicPr>
        <p:blipFill rotWithShape="1">
          <a:blip r:embed="rId4">
            <a:extLst>
              <a:ext uri="{28A0092B-C50C-407E-A947-70E740481C1C}">
                <a14:useLocalDpi xmlns:a14="http://schemas.microsoft.com/office/drawing/2010/main"/>
              </a:ext>
            </a:extLst>
          </a:blip>
          <a:srcRect l="4635" r="4635"/>
          <a:stretch/>
        </p:blipFill>
        <p:spPr>
          <a:xfrm>
            <a:off x="209546" y="1396722"/>
            <a:ext cx="3276603" cy="270855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099F84E7-CEEE-70C1-C746-58D6C908831C}"/>
              </a:ext>
            </a:extLst>
          </p:cNvPr>
          <p:cNvSpPr txBox="1"/>
          <p:nvPr/>
        </p:nvSpPr>
        <p:spPr>
          <a:xfrm>
            <a:off x="112549" y="4260471"/>
            <a:ext cx="8812375" cy="1323439"/>
          </a:xfrm>
          <a:prstGeom prst="rect">
            <a:avLst/>
          </a:prstGeom>
          <a:noFill/>
        </p:spPr>
        <p:txBody>
          <a:bodyPr wrap="square">
            <a:spAutoFit/>
          </a:bodyPr>
          <a:lstStyle/>
          <a:p>
            <a:pPr>
              <a:spcBef>
                <a:spcPts val="600"/>
              </a:spcBef>
            </a:pPr>
            <a:r>
              <a:rPr lang="en" sz="2000" b="1" dirty="0"/>
              <a:t>In order to survive, Naomi had to part with some of her property </a:t>
            </a:r>
            <a:br>
              <a:rPr lang="es-ES" sz="2000" b="1" dirty="0"/>
            </a:br>
            <a:r>
              <a:rPr lang="en" sz="2000" b="1" dirty="0"/>
              <a:t>(Ruth 4:3). In Israel, there was a way to help in these situations. A relative could buy or take over the property and perpetuate the family name by marrying one of the widows. This act was called “redemption” (Ruth 4:4).</a:t>
            </a:r>
          </a:p>
        </p:txBody>
      </p:sp>
      <p:grpSp>
        <p:nvGrpSpPr>
          <p:cNvPr id="15" name="Grupo 14">
            <a:extLst>
              <a:ext uri="{FF2B5EF4-FFF2-40B4-BE49-F238E27FC236}">
                <a16:creationId xmlns:a16="http://schemas.microsoft.com/office/drawing/2014/main" id="{B816F5CD-F2F6-02FB-CFE6-BCD2175B183A}"/>
              </a:ext>
            </a:extLst>
          </p:cNvPr>
          <p:cNvGrpSpPr/>
          <p:nvPr/>
        </p:nvGrpSpPr>
        <p:grpSpPr>
          <a:xfrm>
            <a:off x="9163051" y="4158429"/>
            <a:ext cx="2781302" cy="2548418"/>
            <a:chOff x="9163051" y="4158429"/>
            <a:chExt cx="2781302" cy="2548418"/>
          </a:xfrm>
        </p:grpSpPr>
        <p:pic>
          <p:nvPicPr>
            <p:cNvPr id="4" name="Imagen 3" descr="Un grupo de personas en medio de campo&#10;&#10;El contenido generado por IA puede ser incorrecto.">
              <a:extLst>
                <a:ext uri="{FF2B5EF4-FFF2-40B4-BE49-F238E27FC236}">
                  <a16:creationId xmlns:a16="http://schemas.microsoft.com/office/drawing/2014/main" id="{698C784B-75EC-B558-BAB3-23627DCCC2A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63051" y="4158429"/>
              <a:ext cx="2781302" cy="2548418"/>
            </a:xfrm>
            <a:prstGeom prst="roundRect">
              <a:avLst>
                <a:gd name="adj" fmla="val 10687"/>
              </a:avLst>
            </a:prstGeom>
            <a:ln w="28575">
              <a:solidFill>
                <a:srgbClr val="AA470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El rostro de un hombre&#10;&#10;El contenido generado por IA puede ser incorrecto.">
              <a:extLst>
                <a:ext uri="{FF2B5EF4-FFF2-40B4-BE49-F238E27FC236}">
                  <a16:creationId xmlns:a16="http://schemas.microsoft.com/office/drawing/2014/main" id="{AA49207D-A7C0-E98D-C537-A10DD89495DF}"/>
                </a:ext>
              </a:extLst>
            </p:cNvPr>
            <p:cNvPicPr>
              <a:picLocks noChangeAspect="1"/>
            </p:cNvPicPr>
            <p:nvPr/>
          </p:nvPicPr>
          <p:blipFill>
            <a:blip r:embed="rId6" cstate="print">
              <a:alphaModFix amt="50000"/>
              <a:extLst>
                <a:ext uri="{28A0092B-C50C-407E-A947-70E740481C1C}">
                  <a14:useLocalDpi xmlns:a14="http://schemas.microsoft.com/office/drawing/2010/main"/>
                </a:ext>
              </a:extLst>
            </a:blip>
            <a:stretch>
              <a:fillRect/>
            </a:stretch>
          </p:blipFill>
          <p:spPr>
            <a:xfrm>
              <a:off x="9981369" y="4174566"/>
              <a:ext cx="1227819" cy="1092759"/>
            </a:xfrm>
            <a:prstGeom prst="rect">
              <a:avLst/>
            </a:prstGeom>
          </p:spPr>
        </p:pic>
      </p:grpSp>
      <p:sp>
        <p:nvSpPr>
          <p:cNvPr id="7" name="CuadroTexto 6">
            <a:extLst>
              <a:ext uri="{FF2B5EF4-FFF2-40B4-BE49-F238E27FC236}">
                <a16:creationId xmlns:a16="http://schemas.microsoft.com/office/drawing/2014/main" id="{A7DB8774-C243-D852-0CDE-449A0B0D4E4E}"/>
              </a:ext>
            </a:extLst>
          </p:cNvPr>
          <p:cNvSpPr txBox="1"/>
          <p:nvPr/>
        </p:nvSpPr>
        <p:spPr>
          <a:xfrm>
            <a:off x="112549" y="5805782"/>
            <a:ext cx="8898099" cy="707886"/>
          </a:xfrm>
          <a:prstGeom prst="rect">
            <a:avLst/>
          </a:prstGeom>
          <a:noFill/>
        </p:spPr>
        <p:txBody>
          <a:bodyPr wrap="square">
            <a:spAutoFit/>
          </a:bodyPr>
          <a:lstStyle/>
          <a:p>
            <a:pPr>
              <a:spcBef>
                <a:spcPts val="600"/>
              </a:spcBef>
            </a:pPr>
            <a:r>
              <a:rPr lang="en" sz="2000" b="1" dirty="0"/>
              <a:t>God arranged for Ruth to meet her redeemer, Boaz. In the way he treated Ruth, we can see a clear example of how Jesus treats us (Ruth 2:13-16).</a:t>
            </a:r>
          </a:p>
        </p:txBody>
      </p:sp>
    </p:spTree>
    <p:extLst>
      <p:ext uri="{BB962C8B-B14F-4D97-AF65-F5344CB8AC3E}">
        <p14:creationId xmlns:p14="http://schemas.microsoft.com/office/powerpoint/2010/main" val="424919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8)">
                                      <p:cBhvr>
                                        <p:cTn id="31" dur="1000"/>
                                        <p:tgtEl>
                                          <p:spTgt spid="8"/>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5"/>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6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73B4D2-B623-9361-D9BA-0BD1F36F819A}"/>
              </a:ext>
            </a:extLst>
          </p:cNvPr>
          <p:cNvSpPr txBox="1"/>
          <p:nvPr/>
        </p:nvSpPr>
        <p:spPr>
          <a:xfrm>
            <a:off x="0" y="0"/>
            <a:ext cx="10339165" cy="769441"/>
          </a:xfrm>
          <a:prstGeom prst="rect">
            <a:avLst/>
          </a:prstGeom>
          <a:noFill/>
        </p:spPr>
        <p:txBody>
          <a:bodyPr wrap="square">
            <a:spAutoFit/>
          </a:bodyPr>
          <a:lstStyle/>
          <a:p>
            <a:pPr algn="ctr"/>
            <a:r>
              <a:rPr lang="en" sz="4400" b="1" spc="600" dirty="0">
                <a:ln w="6600">
                  <a:solidFill>
                    <a:schemeClr val="accent2"/>
                  </a:solidFill>
                  <a:prstDash val="solid"/>
                </a:ln>
                <a:solidFill>
                  <a:srgbClr val="FFFFFF"/>
                </a:solidFill>
                <a:effectLst>
                  <a:outerShdw dist="38100" dir="2700000" algn="tl" rotWithShape="0">
                    <a:schemeClr val="accent3">
                      <a:lumMod val="75000"/>
                    </a:schemeClr>
                  </a:outerShdw>
                </a:effectLst>
              </a:rPr>
              <a:t>THE REDEMPTION</a:t>
            </a:r>
          </a:p>
        </p:txBody>
      </p:sp>
      <p:sp>
        <p:nvSpPr>
          <p:cNvPr id="5" name="CuadroTexto 4">
            <a:extLst>
              <a:ext uri="{FF2B5EF4-FFF2-40B4-BE49-F238E27FC236}">
                <a16:creationId xmlns:a16="http://schemas.microsoft.com/office/drawing/2014/main" id="{A76C44D9-664F-6CB4-02BD-96BEEC1871EC}"/>
              </a:ext>
            </a:extLst>
          </p:cNvPr>
          <p:cNvSpPr txBox="1"/>
          <p:nvPr/>
        </p:nvSpPr>
        <p:spPr>
          <a:xfrm>
            <a:off x="301557" y="687489"/>
            <a:ext cx="9756843" cy="646331"/>
          </a:xfrm>
          <a:prstGeom prst="rect">
            <a:avLst/>
          </a:prstGeom>
          <a:blipFill dpi="0" rotWithShape="1">
            <a:blip r:embed="rId2">
              <a:alphaModFix amt="95000"/>
            </a:blip>
            <a:srcRect/>
            <a:stretch>
              <a:fillRect b="-1000000"/>
            </a:stretch>
          </a:blip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At this, the guardian-redeemer said, ‘Then I cannot redeem it because I might endanger my own estate. You redeem it yourself. I cannot do it.</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(Ruth 4:6 </a:t>
            </a:r>
            <a:r>
              <a:rPr lang="en" sz="1100" b="1" dirty="0">
                <a:solidFill>
                  <a:schemeClr val="bg1"/>
                </a:solidFill>
                <a:effectLst>
                  <a:outerShdw blurRad="38100" dist="38100" dir="2700000" algn="tl">
                    <a:srgbClr val="000000">
                      <a:alpha val="43137"/>
                    </a:srgbClr>
                  </a:outerShdw>
                </a:effectLst>
                <a:latin typeface="Comic Sans MS" panose="030F0702030302020204" pitchFamily="66" charset="0"/>
              </a:rPr>
              <a:t>NVI</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BB56B804-E1B5-7BCE-1D9F-F03689841497}"/>
              </a:ext>
            </a:extLst>
          </p:cNvPr>
          <p:cNvSpPr txBox="1"/>
          <p:nvPr/>
        </p:nvSpPr>
        <p:spPr>
          <a:xfrm>
            <a:off x="190574" y="1320193"/>
            <a:ext cx="10177613" cy="1015663"/>
          </a:xfrm>
          <a:prstGeom prst="rect">
            <a:avLst/>
          </a:prstGeom>
          <a:noFill/>
        </p:spPr>
        <p:txBody>
          <a:bodyPr wrap="square" rtlCol="0">
            <a:spAutoFit/>
          </a:bodyPr>
          <a:lstStyle/>
          <a:p>
            <a:pPr>
              <a:spcBef>
                <a:spcPts val="600"/>
              </a:spcBef>
            </a:pPr>
            <a:r>
              <a:rPr lang="en" sz="2000" b="1" dirty="0" err="1"/>
              <a:t>Boaz </a:t>
            </a:r>
            <a:r>
              <a:rPr lang="en" sz="2000" b="1" dirty="0"/>
              <a:t>encountered an obstacle when it came to redemption. There was another suitor             (Ruth 3:11-13). This “next of kinsman” symbolizes Satan, who believes he has a right over us and our planet (Luke 4:5-6; Jude 1:9; Luke 22:31).</a:t>
            </a:r>
          </a:p>
        </p:txBody>
      </p:sp>
      <p:pic>
        <p:nvPicPr>
          <p:cNvPr id="4" name="Imagen 3" descr="Dibujo de una persona&#10;&#10;El contenido generado por IA puede ser incorrecto.">
            <a:extLst>
              <a:ext uri="{FF2B5EF4-FFF2-40B4-BE49-F238E27FC236}">
                <a16:creationId xmlns:a16="http://schemas.microsoft.com/office/drawing/2014/main" id="{B607683C-38B3-9FA3-E98E-5428B0EBD4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01175" y="2485020"/>
            <a:ext cx="2497629" cy="4219040"/>
          </a:xfrm>
          <a:prstGeom prst="rect">
            <a:avLst/>
          </a:prstGeom>
          <a:effectLst>
            <a:outerShdw blurRad="50800" dist="38100" dir="2700000" algn="tl" rotWithShape="0">
              <a:prstClr val="black">
                <a:alpha val="40000"/>
              </a:prstClr>
            </a:outerShdw>
          </a:effectLst>
        </p:spPr>
      </p:pic>
      <p:pic>
        <p:nvPicPr>
          <p:cNvPr id="8" name="Imagen 7" descr="Imagen que contiene parado, grupo, grande, hombre&#10;&#10;El contenido generado por IA puede ser incorrecto.">
            <a:extLst>
              <a:ext uri="{FF2B5EF4-FFF2-40B4-BE49-F238E27FC236}">
                <a16:creationId xmlns:a16="http://schemas.microsoft.com/office/drawing/2014/main" id="{EFBDF1EE-48BF-E920-4BF5-3CD46C71FD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33071" y="90936"/>
            <a:ext cx="1832043" cy="2442724"/>
          </a:xfrm>
          <a:prstGeom prst="ellipse">
            <a:avLst/>
          </a:prstGeom>
          <a:ln w="63500" cap="rnd">
            <a:solidFill>
              <a:schemeClr val="accent5">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Un grupo de personas disfrazadas&#10;&#10;El contenido generado por IA puede ser incorrecto.">
            <a:extLst>
              <a:ext uri="{FF2B5EF4-FFF2-40B4-BE49-F238E27FC236}">
                <a16:creationId xmlns:a16="http://schemas.microsoft.com/office/drawing/2014/main" id="{69285130-ABE4-0AD2-7E6B-4B6BD2DC51F1}"/>
              </a:ext>
            </a:extLst>
          </p:cNvPr>
          <p:cNvPicPr>
            <a:picLocks noChangeAspect="1"/>
          </p:cNvPicPr>
          <p:nvPr/>
        </p:nvPicPr>
        <p:blipFill rotWithShape="1">
          <a:blip r:embed="rId5">
            <a:extLst>
              <a:ext uri="{28A0092B-C50C-407E-A947-70E740481C1C}">
                <a14:useLocalDpi xmlns:a14="http://schemas.microsoft.com/office/drawing/2010/main"/>
              </a:ext>
            </a:extLst>
          </a:blip>
          <a:srcRect t="6702" b="6702"/>
          <a:stretch/>
        </p:blipFill>
        <p:spPr>
          <a:xfrm>
            <a:off x="176063" y="2357913"/>
            <a:ext cx="3219450" cy="2123539"/>
          </a:xfrm>
          <a:prstGeom prst="rect">
            <a:avLst/>
          </a:prstGeom>
          <a:ln w="190500" cap="sq">
            <a:solidFill>
              <a:schemeClr val="accent5">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Dibujo de una persona&#10;&#10;El contenido generado por IA puede ser incorrecto.">
            <a:extLst>
              <a:ext uri="{FF2B5EF4-FFF2-40B4-BE49-F238E27FC236}">
                <a16:creationId xmlns:a16="http://schemas.microsoft.com/office/drawing/2014/main" id="{46C29990-C52E-6B3E-FC94-348FAC79E12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3" y="4646413"/>
            <a:ext cx="3219450" cy="2025433"/>
          </a:xfrm>
          <a:prstGeom prst="rect">
            <a:avLst/>
          </a:prstGeom>
          <a:ln w="190500" cap="sq">
            <a:solidFill>
              <a:schemeClr val="accent6">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CuadroTexto 13">
            <a:extLst>
              <a:ext uri="{FF2B5EF4-FFF2-40B4-BE49-F238E27FC236}">
                <a16:creationId xmlns:a16="http://schemas.microsoft.com/office/drawing/2014/main" id="{15E3A247-5040-53CA-F359-6DD43B95FD4F}"/>
              </a:ext>
            </a:extLst>
          </p:cNvPr>
          <p:cNvSpPr txBox="1"/>
          <p:nvPr/>
        </p:nvSpPr>
        <p:spPr>
          <a:xfrm>
            <a:off x="3643162" y="2430799"/>
            <a:ext cx="6423599" cy="707886"/>
          </a:xfrm>
          <a:prstGeom prst="rect">
            <a:avLst/>
          </a:prstGeom>
          <a:noFill/>
        </p:spPr>
        <p:txBody>
          <a:bodyPr wrap="square">
            <a:spAutoFit/>
          </a:bodyPr>
          <a:lstStyle/>
          <a:p>
            <a:pPr>
              <a:spcBef>
                <a:spcPts val="600"/>
              </a:spcBef>
            </a:pPr>
            <a:r>
              <a:rPr lang="en" sz="2000" b="1" dirty="0"/>
              <a:t>Finally, at the city gate, after taking legal action before the elders, Boaz obtains redemption (Ruth 4:3-10).</a:t>
            </a:r>
            <a:endParaRPr lang="es-ES" sz="2000" b="1" dirty="0"/>
          </a:p>
        </p:txBody>
      </p:sp>
      <p:sp>
        <p:nvSpPr>
          <p:cNvPr id="16" name="CuadroTexto 15">
            <a:extLst>
              <a:ext uri="{FF2B5EF4-FFF2-40B4-BE49-F238E27FC236}">
                <a16:creationId xmlns:a16="http://schemas.microsoft.com/office/drawing/2014/main" id="{0810286C-A24B-DCCA-3780-BE76BEDDFF10}"/>
              </a:ext>
            </a:extLst>
          </p:cNvPr>
          <p:cNvSpPr txBox="1"/>
          <p:nvPr/>
        </p:nvSpPr>
        <p:spPr>
          <a:xfrm>
            <a:off x="3643163" y="5267564"/>
            <a:ext cx="5424637" cy="1323439"/>
          </a:xfrm>
          <a:prstGeom prst="rect">
            <a:avLst/>
          </a:prstGeom>
          <a:noFill/>
        </p:spPr>
        <p:txBody>
          <a:bodyPr wrap="square">
            <a:spAutoFit/>
          </a:bodyPr>
          <a:lstStyle/>
          <a:p>
            <a:pPr>
              <a:spcBef>
                <a:spcPts val="600"/>
              </a:spcBef>
            </a:pPr>
            <a:r>
              <a:rPr lang="en" sz="2000" b="1" dirty="0"/>
              <a:t>On what basis can redemption be achieved? On the basis of the blood of Jesus, which He shed to free us from the power of evil and thwart the plans of the evil one.</a:t>
            </a:r>
          </a:p>
        </p:txBody>
      </p:sp>
      <p:sp>
        <p:nvSpPr>
          <p:cNvPr id="18" name="CuadroTexto 17">
            <a:extLst>
              <a:ext uri="{FF2B5EF4-FFF2-40B4-BE49-F238E27FC236}">
                <a16:creationId xmlns:a16="http://schemas.microsoft.com/office/drawing/2014/main" id="{D7D97086-1560-12E5-82A6-313793C41D21}"/>
              </a:ext>
            </a:extLst>
          </p:cNvPr>
          <p:cNvSpPr txBox="1"/>
          <p:nvPr/>
        </p:nvSpPr>
        <p:spPr>
          <a:xfrm>
            <a:off x="3623885" y="3233628"/>
            <a:ext cx="5610980" cy="1938992"/>
          </a:xfrm>
          <a:prstGeom prst="rect">
            <a:avLst/>
          </a:prstGeom>
          <a:noFill/>
        </p:spPr>
        <p:txBody>
          <a:bodyPr wrap="square">
            <a:spAutoFit/>
          </a:bodyPr>
          <a:lstStyle/>
          <a:p>
            <a:pPr>
              <a:spcBef>
                <a:spcPts val="600"/>
              </a:spcBef>
            </a:pPr>
            <a:r>
              <a:rPr lang="en" sz="2000" b="1" dirty="0"/>
              <a:t>Likewise, God gathers the “elders” representing the unfallen worlds, along with the angels, and conducts a careful investigation where it is decided that Jesus can redeem us (we call this the Judgment before the Second Coming).</a:t>
            </a:r>
          </a:p>
        </p:txBody>
      </p:sp>
    </p:spTree>
    <p:extLst>
      <p:ext uri="{BB962C8B-B14F-4D97-AF65-F5344CB8AC3E}">
        <p14:creationId xmlns:p14="http://schemas.microsoft.com/office/powerpoint/2010/main" val="35911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ppt_h/2"/>
                                          </p:val>
                                        </p:tav>
                                        <p:tav tm="100000">
                                          <p:val>
                                            <p:strVal val="#ppt_y"/>
                                          </p:val>
                                        </p:tav>
                                      </p:tavLst>
                                    </p:anim>
                                    <p:anim calcmode="lin" valueType="num">
                                      <p:cBhvr>
                                        <p:cTn id="18" dur="500" fill="hold"/>
                                        <p:tgtEl>
                                          <p:spTgt spid="5"/>
                                        </p:tgtEl>
                                        <p:attrNameLst>
                                          <p:attrName>ppt_w</p:attrName>
                                        </p:attrNameLst>
                                      </p:cBhvr>
                                      <p:tavLst>
                                        <p:tav tm="0">
                                          <p:val>
                                            <p:strVal val="#ppt_w"/>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1000"/>
                                        <p:tgtEl>
                                          <p:spTgt spid="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360"/>
                                          </p:val>
                                        </p:tav>
                                        <p:tav tm="100000">
                                          <p:val>
                                            <p:fltVal val="0"/>
                                          </p:val>
                                        </p:tav>
                                      </p:tavLst>
                                    </p:anim>
                                    <p:animEffect transition="in" filter="fade">
                                      <p:cBhvr>
                                        <p:cTn id="36" dur="500"/>
                                        <p:tgtEl>
                                          <p:spTgt spid="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ppt_h/2"/>
                                          </p:val>
                                        </p:tav>
                                        <p:tav tm="100000">
                                          <p:val>
                                            <p:strVal val="#ppt_y"/>
                                          </p:val>
                                        </p:tav>
                                      </p:tavLst>
                                    </p:anim>
                                    <p:anim calcmode="lin" valueType="num">
                                      <p:cBhvr>
                                        <p:cTn id="59" dur="1000" fill="hold"/>
                                        <p:tgtEl>
                                          <p:spTgt spid="4"/>
                                        </p:tgtEl>
                                        <p:attrNameLst>
                                          <p:attrName>ppt_w</p:attrName>
                                        </p:attrNameLst>
                                      </p:cBhvr>
                                      <p:tavLst>
                                        <p:tav tm="0">
                                          <p:val>
                                            <p:strVal val="#ppt_w"/>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65B1E9-B178-D7CE-2398-AE3993BC5602}"/>
              </a:ext>
            </a:extLst>
          </p:cNvPr>
          <p:cNvSpPr txBox="1"/>
          <p:nvPr/>
        </p:nvSpPr>
        <p:spPr>
          <a:xfrm>
            <a:off x="2071484" y="797510"/>
            <a:ext cx="9270967" cy="5262979"/>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Of Christ's relation to His people, there is a beautiful illustration in the laws given to Israel. When through poverty a Hebrew had been forced to part with his patrimony, and to sell himself as a bondservant, the duty of redeeming him and his inheritance fell to the one who was nearest of kin. See Leviticus 25:25, 47-49; Ruth 2:20. So the work of redeeming us and our inheritance, lost through sin, fell upon Him who is “near of kin” unto us. It was to redeem us that He became our kinsman. Closer than father, mother, brother, friend, or lover is the Lord our </a:t>
            </a:r>
            <a:r>
              <a:rPr lang="en-US" sz="2400" b="1" dirty="0" err="1">
                <a:latin typeface="Constantia" panose="02030602050306030303" pitchFamily="18" charset="0"/>
              </a:rPr>
              <a:t>Saviour</a:t>
            </a:r>
            <a:r>
              <a:rPr lang="en-US" sz="2400" b="1" dirty="0">
                <a:latin typeface="Constantia" panose="02030602050306030303" pitchFamily="18" charset="0"/>
              </a:rPr>
              <a:t>. “Fear not,” He says, “for I have redeemed thee, I have called thee by thy name; thou art Mine.” “Since thou </a:t>
            </a:r>
            <a:r>
              <a:rPr lang="en-US" sz="2400" b="1" dirty="0" err="1">
                <a:latin typeface="Constantia" panose="02030602050306030303" pitchFamily="18" charset="0"/>
              </a:rPr>
              <a:t>wast</a:t>
            </a:r>
            <a:r>
              <a:rPr lang="en-US" sz="2400" b="1" dirty="0">
                <a:latin typeface="Constantia" panose="02030602050306030303" pitchFamily="18" charset="0"/>
              </a:rPr>
              <a:t> precious in My sight, thou hast been honorable, and I have loved thee: therefore will I give men for thee, and people for thy life.” Isaiah 43:1, 4”</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16C22A6C-4B0B-373D-96DD-001037917737}"/>
              </a:ext>
            </a:extLst>
          </p:cNvPr>
          <p:cNvSpPr txBox="1"/>
          <p:nvPr/>
        </p:nvSpPr>
        <p:spPr>
          <a:xfrm>
            <a:off x="7975749" y="6023402"/>
            <a:ext cx="3110852" cy="338554"/>
          </a:xfrm>
          <a:prstGeom prst="rect">
            <a:avLst/>
          </a:prstGeom>
          <a:noFill/>
        </p:spPr>
        <p:txBody>
          <a:bodyPr wrap="none" rtlCol="0">
            <a:spAutoFit/>
          </a:bodyPr>
          <a:lstStyle/>
          <a:p>
            <a:pPr algn="r"/>
            <a:r>
              <a:rPr lang="en" sz="1600" b="1" dirty="0"/>
              <a:t>EGW (The Desire of Ages, p.327)</a:t>
            </a:r>
          </a:p>
        </p:txBody>
      </p:sp>
    </p:spTree>
    <p:extLst>
      <p:ext uri="{BB962C8B-B14F-4D97-AF65-F5344CB8AC3E}">
        <p14:creationId xmlns:p14="http://schemas.microsoft.com/office/powerpoint/2010/main" val="116923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001AF0-2ABA-17E5-B38D-860627B6548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AAE3488-0D16-B0A3-CEE8-6D5C4E0E3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1BCD09E-F7DB-DDDF-0158-C109E7C35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2" name="Group 11">
              <a:extLst>
                <a:ext uri="{FF2B5EF4-FFF2-40B4-BE49-F238E27FC236}">
                  <a16:creationId xmlns:a16="http://schemas.microsoft.com/office/drawing/2014/main" id="{BAA56092-BD7B-E174-749C-A94CCD8AAE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6" name="Freeform: Shape 15">
                <a:extLst>
                  <a:ext uri="{FF2B5EF4-FFF2-40B4-BE49-F238E27FC236}">
                    <a16:creationId xmlns:a16="http://schemas.microsoft.com/office/drawing/2014/main" id="{874D782E-08D7-8845-F840-B96590181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6DC615F1-0CBF-A9DE-75FA-72A8D4781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3" name="Group 12">
              <a:extLst>
                <a:ext uri="{FF2B5EF4-FFF2-40B4-BE49-F238E27FC236}">
                  <a16:creationId xmlns:a16="http://schemas.microsoft.com/office/drawing/2014/main" id="{059FDC29-123D-2DA8-D0FB-4C5CAA6796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4" name="Freeform: Shape 13">
                <a:extLst>
                  <a:ext uri="{FF2B5EF4-FFF2-40B4-BE49-F238E27FC236}">
                    <a16:creationId xmlns:a16="http://schemas.microsoft.com/office/drawing/2014/main" id="{5C61562B-D35B-0A84-C5A0-7CEEC227F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6818CB1F-864A-E936-824D-81B141D92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9" name="Group 18">
            <a:extLst>
              <a:ext uri="{FF2B5EF4-FFF2-40B4-BE49-F238E27FC236}">
                <a16:creationId xmlns:a16="http://schemas.microsoft.com/office/drawing/2014/main" id="{598F6491-1666-4BB9-C762-24833027FC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6700" y="1119591"/>
            <a:ext cx="5696115" cy="5557691"/>
            <a:chOff x="579725" y="1119591"/>
            <a:chExt cx="4965868" cy="4598497"/>
          </a:xfrm>
        </p:grpSpPr>
        <p:sp>
          <p:nvSpPr>
            <p:cNvPr id="20" name="Rectangle 19">
              <a:extLst>
                <a:ext uri="{FF2B5EF4-FFF2-40B4-BE49-F238E27FC236}">
                  <a16:creationId xmlns:a16="http://schemas.microsoft.com/office/drawing/2014/main" id="{C137456B-FBF8-086B-F6D9-3546E5CF6D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4DC2DC-7908-D113-9E01-0C7EFC59D71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3">
                <a:lumMod val="50000"/>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C1B2F8E9-D1D7-59A9-67EC-5123BEFC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35402" y="1073781"/>
            <a:ext cx="5741524" cy="555769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Forma&#10;&#10;El contenido generado por IA puede ser incorrecto.">
            <a:extLst>
              <a:ext uri="{FF2B5EF4-FFF2-40B4-BE49-F238E27FC236}">
                <a16:creationId xmlns:a16="http://schemas.microsoft.com/office/drawing/2014/main" id="{A39215C1-357A-540F-4082-997F67630A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83" r="2526" b="-3"/>
          <a:stretch>
            <a:fillRect/>
          </a:stretch>
        </p:blipFill>
        <p:spPr>
          <a:xfrm>
            <a:off x="6094114" y="1502006"/>
            <a:ext cx="5962484" cy="5175276"/>
          </a:xfrm>
          <a:prstGeom prst="rect">
            <a:avLst/>
          </a:prstGeom>
          <a:ln w="28575">
            <a:noFill/>
          </a:ln>
        </p:spPr>
      </p:pic>
      <p:sp>
        <p:nvSpPr>
          <p:cNvPr id="25" name="Freeform: Shape 24">
            <a:extLst>
              <a:ext uri="{FF2B5EF4-FFF2-40B4-BE49-F238E27FC236}">
                <a16:creationId xmlns:a16="http://schemas.microsoft.com/office/drawing/2014/main" id="{3968D2A3-647B-D143-BA6E-F35D00EEE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E7D993D6-9153-DE58-651F-BEC9F476D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4">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EB967EF5-25B0-0E81-0578-FBCCEBE2E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C04CB43C-DF0E-6193-0102-6B44AE97F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chemeClr val="accent4">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aphic 185">
            <a:extLst>
              <a:ext uri="{FF2B5EF4-FFF2-40B4-BE49-F238E27FC236}">
                <a16:creationId xmlns:a16="http://schemas.microsoft.com/office/drawing/2014/main" id="{4B551772-FFD7-75F5-1AE3-6D944502C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rgbClr val="FFFFFF"/>
          </a:solidFill>
        </p:grpSpPr>
        <p:sp>
          <p:nvSpPr>
            <p:cNvPr id="34" name="Freeform: Shape 33">
              <a:extLst>
                <a:ext uri="{FF2B5EF4-FFF2-40B4-BE49-F238E27FC236}">
                  <a16:creationId xmlns:a16="http://schemas.microsoft.com/office/drawing/2014/main" id="{0E689BAA-CF15-84A8-F8D5-C86E4E36884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2DAC13F-1CED-0730-D3B5-303A6E3B883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F1CAB52-7FBC-2ADA-B8CB-B763D1CEF79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6FF3B66-E6B0-DB33-2168-AD9083D39C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35173C-CBCA-3CD9-1F7D-B3B54068E5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40" name="Graphic 185">
            <a:extLst>
              <a:ext uri="{FF2B5EF4-FFF2-40B4-BE49-F238E27FC236}">
                <a16:creationId xmlns:a16="http://schemas.microsoft.com/office/drawing/2014/main" id="{C9C6CB15-92F5-AB44-A591-37E76D57E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B0D4F559-7A3A-FCF4-3CF5-F0D2688EA3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539BA0B-E99E-D21C-C596-6ED01039AA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DA051E4-D9A4-E252-EC7A-33A3197B75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04EB9ED-D9FC-C7A4-C38E-45CCBA62618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A56550E-4A34-4D86-1107-34516F3CE93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Elipse 6">
            <a:extLst>
              <a:ext uri="{FF2B5EF4-FFF2-40B4-BE49-F238E27FC236}">
                <a16:creationId xmlns:a16="http://schemas.microsoft.com/office/drawing/2014/main" id="{9A679067-5124-1985-0BED-211AAD7BE6B5}"/>
              </a:ext>
            </a:extLst>
          </p:cNvPr>
          <p:cNvSpPr>
            <a:spLocks noGrp="1" noRot="1" noMove="1" noResize="1" noEditPoints="1" noAdjustHandles="1" noChangeArrowheads="1" noChangeShapeType="1"/>
          </p:cNvSpPr>
          <p:nvPr/>
        </p:nvSpPr>
        <p:spPr>
          <a:xfrm>
            <a:off x="6684382" y="2057529"/>
            <a:ext cx="4654178" cy="4067046"/>
          </a:xfrm>
          <a:prstGeom prst="ellipse">
            <a:avLst/>
          </a:prstGeom>
          <a:blipFill dpi="0" rotWithShape="1">
            <a:blip r:embed="rId3" cstate="print">
              <a:extLst>
                <a:ext uri="{28A0092B-C50C-407E-A947-70E740481C1C}">
                  <a14:useLocalDpi xmlns:a14="http://schemas.microsoft.com/office/drawing/2010/main"/>
                </a:ext>
              </a:extLst>
            </a:blip>
            <a:srcRect/>
            <a:stretch>
              <a:fillRect t="322" b="-47454"/>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CuadroTexto 5">
            <a:extLst>
              <a:ext uri="{FF2B5EF4-FFF2-40B4-BE49-F238E27FC236}">
                <a16:creationId xmlns:a16="http://schemas.microsoft.com/office/drawing/2014/main" id="{A683A8F6-49C1-33EF-E09A-DA8D96DAFE79}"/>
              </a:ext>
            </a:extLst>
          </p:cNvPr>
          <p:cNvSpPr txBox="1"/>
          <p:nvPr/>
        </p:nvSpPr>
        <p:spPr>
          <a:xfrm>
            <a:off x="310484" y="1020016"/>
            <a:ext cx="5267325" cy="5479192"/>
          </a:xfrm>
          <a:prstGeom prst="rect">
            <a:avLst/>
          </a:prstGeom>
          <a:noFill/>
        </p:spPr>
        <p:txBody>
          <a:bodyPr wrap="square">
            <a:spAutoFit/>
          </a:bodyPr>
          <a:lstStyle/>
          <a:p>
            <a:pPr algn="ctr">
              <a:lnSpc>
                <a:spcPct val="150000"/>
              </a:lnSpc>
            </a:pPr>
            <a:r>
              <a:rPr lang="en" sz="6000" b="1" dirty="0">
                <a:solidFill>
                  <a:schemeClr val="bg1"/>
                </a:solidFill>
                <a:effectLst>
                  <a:outerShdw blurRad="50800" dist="50800" dir="3600000" algn="ctr" rotWithShape="0">
                    <a:srgbClr val="B2F0B2"/>
                  </a:outerShdw>
                </a:effectLst>
                <a:latin typeface="Comic Sans MS" panose="030F0702030302020204" pitchFamily="66" charset="0"/>
              </a:rPr>
              <a:t>ESTHER AND </a:t>
            </a:r>
            <a:br>
              <a:rPr lang="es-ES" sz="6000" b="1" dirty="0">
                <a:solidFill>
                  <a:schemeClr val="bg1"/>
                </a:solidFill>
                <a:effectLst>
                  <a:outerShdw blurRad="50800" dist="50800" dir="3600000" algn="ctr" rotWithShape="0">
                    <a:srgbClr val="B2F0B2"/>
                  </a:outerShdw>
                </a:effectLst>
                <a:latin typeface="Comic Sans MS" panose="030F0702030302020204" pitchFamily="66" charset="0"/>
              </a:rPr>
            </a:br>
            <a:r>
              <a:rPr lang="en" sz="6000" b="1" dirty="0">
                <a:solidFill>
                  <a:schemeClr val="bg1"/>
                </a:solidFill>
                <a:effectLst>
                  <a:outerShdw blurRad="50800" dist="50800" dir="3600000" algn="ctr" rotWithShape="0">
                    <a:srgbClr val="B2F0B2"/>
                  </a:outerShdw>
                </a:effectLst>
                <a:latin typeface="Comic Sans MS" panose="030F0702030302020204" pitchFamily="66" charset="0"/>
              </a:rPr>
              <a:t>THE END TIME</a:t>
            </a:r>
          </a:p>
        </p:txBody>
      </p:sp>
    </p:spTree>
    <p:extLst>
      <p:ext uri="{BB962C8B-B14F-4D97-AF65-F5344CB8AC3E}">
        <p14:creationId xmlns:p14="http://schemas.microsoft.com/office/powerpoint/2010/main" val="120722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742</TotalTime>
  <Words>1585</Words>
  <Application>Microsoft Office PowerPoint</Application>
  <PresentationFormat>Panorámica</PresentationFormat>
  <Paragraphs>53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2025-05-24T16:12:04Z</dcterms:created>
  <dcterms:modified xsi:type="dcterms:W3CDTF">2025-05-26T18:51:12Z</dcterms:modified>
</cp:coreProperties>
</file>