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In the path</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 sz="2000" b="1" dirty="0"/>
            <a:t>In a few days, the seed dies </a:t>
          </a:r>
          <a:br>
            <a:rPr lang="es-ES" sz="2000" b="1" dirty="0"/>
          </a:br>
          <a:r>
            <a:rPr lang="en" sz="2000" b="1" dirty="0"/>
            <a:t>(Mark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 b="1" dirty="0">
              <a:effectLst>
                <a:outerShdw blurRad="38100" dist="38100" dir="2700000" algn="tl">
                  <a:srgbClr val="000000">
                    <a:alpha val="43137"/>
                  </a:srgbClr>
                </a:outerShdw>
              </a:effectLst>
            </a:rPr>
            <a:t>between stones</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In a few weeks, the seed dies </a:t>
          </a:r>
          <a:br>
            <a:rPr lang="es-ES" sz="2000" b="1" dirty="0"/>
          </a:br>
          <a:r>
            <a:rPr lang="en" sz="2000" b="1" dirty="0"/>
            <a:t>(Mark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among thorns</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 sz="2000" b="1" dirty="0"/>
            <a:t>In a few months, the seed dies </a:t>
          </a:r>
          <a:br>
            <a:rPr lang="es-ES" sz="2000" b="1" dirty="0"/>
          </a:br>
          <a:r>
            <a:rPr lang="en" sz="2000" b="1" dirty="0"/>
            <a:t>(Mark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on good land</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000" b="1" u="none" dirty="0"/>
            <a:t>At the end of the season, the seed bears fruit (Mark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In the path</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en" sz="2000" b="1" dirty="0"/>
            <a:t>They have no interest, and Satan leads them astray  (Mark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 b="1" dirty="0">
              <a:effectLst>
                <a:outerShdw blurRad="38100" dist="38100" dir="2700000" algn="tl">
                  <a:srgbClr val="000000">
                    <a:alpha val="43137"/>
                  </a:srgbClr>
                </a:outerShdw>
              </a:effectLst>
            </a:rPr>
            <a:t>between stones</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They receive the word, but do not endure the trials (Mark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among thorns</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en" sz="2000" b="1" dirty="0"/>
            <a:t>They receive the word, but they become comfortable (Mark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on good land</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000" b="1" dirty="0"/>
            <a:t>They resist the tests and do not settle.They bear fruit (Mark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000" b="1" dirty="0">
              <a:effectLst>
                <a:outerShdw blurRad="38100" dist="38100" dir="2700000" algn="tl">
                  <a:srgbClr val="000000">
                    <a:alpha val="43137"/>
                  </a:srgbClr>
                </a:outerShdw>
              </a:effectLst>
            </a:rPr>
            <a:t>Grass</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n" sz="2000" b="1" dirty="0">
              <a:effectLst>
                <a:outerShdw blurRad="38100" dist="38100" dir="2700000" algn="tl">
                  <a:srgbClr val="000000">
                    <a:alpha val="43137"/>
                  </a:srgbClr>
                </a:outerShdw>
              </a:effectLst>
            </a:rPr>
            <a:t>Spike</a:t>
          </a:r>
          <a:endParaRPr lang="es-ES" sz="20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 sz="2000" b="1" dirty="0">
              <a:effectLst>
                <a:outerShdw blurRad="38100" dist="38100" dir="2700000" algn="tl">
                  <a:srgbClr val="000000">
                    <a:alpha val="43137"/>
                  </a:srgbClr>
                </a:outerShdw>
              </a:effectLst>
            </a:rPr>
            <a:t>Grain</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In a few months, the seed dies </a:t>
          </a:r>
          <a:br>
            <a:rPr lang="es-ES" sz="2000" b="1" kern="1200" dirty="0"/>
          </a:br>
          <a:r>
            <a:rPr lang="en" sz="2000" b="1" kern="1200" dirty="0"/>
            <a:t>(Mark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u="none" kern="1200" dirty="0"/>
            <a:t>At the end of the season, the seed bears fruit (Mark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In a few weeks, the seed dies </a:t>
          </a:r>
          <a:br>
            <a:rPr lang="es-ES" sz="2000" b="1" kern="1200" dirty="0"/>
          </a:br>
          <a:r>
            <a:rPr lang="en" sz="2000" b="1" kern="1200" dirty="0"/>
            <a:t>(Mark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In a few days, the seed dies </a:t>
          </a:r>
          <a:br>
            <a:rPr lang="es-ES" sz="2000" b="1" kern="1200" dirty="0"/>
          </a:br>
          <a:r>
            <a:rPr lang="en" sz="2000" b="1" kern="1200" dirty="0"/>
            <a:t>(Mark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In the path</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between stones</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among thorns</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on good land</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They receive the word, but they become comfortable (Mark 4:18-19)</a:t>
          </a:r>
        </a:p>
      </dsp:txBody>
      <dsp:txXfrm>
        <a:off x="5779757" y="3730799"/>
        <a:ext cx="3448815" cy="853463"/>
      </dsp:txXfrm>
    </dsp:sp>
    <dsp:sp modelId="{3E21B8AA-6BE1-48BB-9AA7-0F2EFA4E13D4}">
      <dsp:nvSpPr>
        <dsp:cNvPr id="0" name=""/>
        <dsp:cNvSpPr/>
      </dsp:nvSpPr>
      <dsp:spPr>
        <a:xfrm>
          <a:off x="0"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They resist the tests and do not settle.They bear fruit (Mark 4:20)</a:t>
          </a:r>
        </a:p>
      </dsp:txBody>
      <dsp:txXfrm>
        <a:off x="26552" y="3730799"/>
        <a:ext cx="2932845" cy="853463"/>
      </dsp:txXfrm>
    </dsp:sp>
    <dsp:sp modelId="{39112137-0F1D-44D8-945A-5202FCF184D6}">
      <dsp:nvSpPr>
        <dsp:cNvPr id="0" name=""/>
        <dsp:cNvSpPr/>
      </dsp:nvSpPr>
      <dsp:spPr>
        <a:xfrm>
          <a:off x="4895526"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They receive the word, but do not endure the trials (Mark 4:16-17)</a:t>
          </a:r>
        </a:p>
      </dsp:txBody>
      <dsp:txXfrm>
        <a:off x="6202973"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They have no interest, and Satan leads them astray  (Mark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In the path</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between stones</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among thorns</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on good land</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Grass</a:t>
          </a:r>
          <a:endParaRPr lang="es-ES" sz="20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Spike</a:t>
          </a:r>
          <a:endParaRPr lang="es-ES" sz="2000"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Grain</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01/07/2024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01/07/2024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01/07/2024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01/07/2024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5072515" cy="1107996"/>
          </a:xfrm>
          <a:prstGeom prst="rect">
            <a:avLst/>
          </a:prstGeom>
          <a:noFill/>
        </p:spPr>
        <p:txBody>
          <a:bodyPr wrap="square" rtlCol="0">
            <a:spAutoFit/>
          </a:bodyPr>
          <a:lstStyle/>
          <a:p>
            <a:pPr algn="ctr"/>
            <a:r>
              <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PARABLES</a:t>
            </a:r>
          </a:p>
        </p:txBody>
      </p:sp>
      <p:sp>
        <p:nvSpPr>
          <p:cNvPr id="5" name="CuadroTexto 4">
            <a:extLst>
              <a:ext uri="{FF2B5EF4-FFF2-40B4-BE49-F238E27FC236}">
                <a16:creationId xmlns:a16="http://schemas.microsoft.com/office/drawing/2014/main" id="{67E522BC-B18A-B9DC-6AD7-0754F19ECA89}"/>
              </a:ext>
            </a:extLst>
          </p:cNvPr>
          <p:cNvSpPr txBox="1"/>
          <p:nvPr/>
        </p:nvSpPr>
        <p:spPr>
          <a:xfrm>
            <a:off x="9091617" y="6378943"/>
            <a:ext cx="2500813"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1600" b="1" dirty="0"/>
              <a:t>Lesson 4 for July 27, 2024</a:t>
            </a: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dirty="0">
                <a:ln w="22225">
                  <a:solidFill>
                    <a:schemeClr val="bg2">
                      <a:lumMod val="90000"/>
                    </a:schemeClr>
                  </a:solidFill>
                  <a:prstDash val="solid"/>
                </a:ln>
                <a:solidFill>
                  <a:schemeClr val="bg2">
                    <a:lumMod val="90000"/>
                  </a:schemeClr>
                </a:solidFill>
              </a:rPr>
              <a:t>GROWTH AND MUSTARD</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He also said, “This is what the kingdom of God is like. A man scatters seed on the ground</a:t>
            </a:r>
            <a:r>
              <a:rPr lang="en" b="1" dirty="0">
                <a:effectLst>
                  <a:outerShdw blurRad="38100" dist="38100" dir="2700000" algn="tl">
                    <a:srgbClr val="000000">
                      <a:alpha val="43137"/>
                    </a:srgbClr>
                  </a:outerShdw>
                </a:effectLst>
                <a:latin typeface="Comic Sans MS" panose="030F0702030302020204" pitchFamily="66" charset="0"/>
              </a:rPr>
              <a:t>” </a:t>
            </a:r>
            <a:br>
              <a:rPr lang="es-ES"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(Mark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en" sz="2000" b="1" dirty="0"/>
              <a:t>Jesus remembers the cycle of grain growth        (Mark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3257210307"/>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spcBef>
                <a:spcPts val="600"/>
              </a:spcBef>
            </a:pPr>
            <a:r>
              <a:rPr lang="en" sz="2000" b="1" dirty="0"/>
              <a:t>It is a process that depends on God, not man             (Mark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It is like a mustard seed, which is the smallest of all seeds on earth</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694493"/>
            <a:ext cx="3304106" cy="2246769"/>
          </a:xfrm>
          <a:prstGeom prst="rect">
            <a:avLst/>
          </a:prstGeom>
          <a:noFill/>
        </p:spPr>
        <p:txBody>
          <a:bodyPr wrap="square" rtlCol="0">
            <a:spAutoFit/>
          </a:bodyPr>
          <a:lstStyle/>
          <a:p>
            <a:pPr>
              <a:spcBef>
                <a:spcPts val="600"/>
              </a:spcBef>
            </a:pPr>
            <a:r>
              <a:rPr lang="en" sz="2000" b="1" dirty="0"/>
              <a:t>After 50 days of sowing, mustard reaches 30-40 cm in height, and is already capable of producing harvestable fruit. It can grow up to 7 meters high (23 Ft.).</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1015663"/>
          </a:xfrm>
          <a:prstGeom prst="rect">
            <a:avLst/>
          </a:prstGeom>
          <a:noFill/>
        </p:spPr>
        <p:txBody>
          <a:bodyPr wrap="square">
            <a:spAutoFit/>
          </a:bodyPr>
          <a:lstStyle/>
          <a:p>
            <a:pPr>
              <a:spcBef>
                <a:spcPts val="600"/>
              </a:spcBef>
            </a:pPr>
            <a:r>
              <a:rPr lang="en" sz="2000" b="1" dirty="0"/>
              <a:t>This is the seed of the gospel planted in the fertile soil of the believer.</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85414"/>
            <a:ext cx="5881686" cy="1015663"/>
          </a:xfrm>
          <a:prstGeom prst="rect">
            <a:avLst/>
          </a:prstGeom>
          <a:noFill/>
        </p:spPr>
        <p:txBody>
          <a:bodyPr wrap="square">
            <a:spAutoFit/>
          </a:bodyPr>
          <a:lstStyle/>
          <a:p>
            <a:pPr>
              <a:spcBef>
                <a:spcPts val="600"/>
              </a:spcBef>
            </a:pPr>
            <a:r>
              <a:rPr lang="en" sz="2000" b="1" dirty="0"/>
              <a:t>Small, of course, was the beginning: 120 “unlettered” people hidden in a room in Jerusalem.</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426902"/>
            <a:ext cx="3252775" cy="1323439"/>
          </a:xfrm>
          <a:prstGeom prst="rect">
            <a:avLst/>
          </a:prstGeom>
          <a:noFill/>
        </p:spPr>
        <p:txBody>
          <a:bodyPr wrap="square">
            <a:spAutoFit/>
          </a:bodyPr>
          <a:lstStyle/>
          <a:p>
            <a:pPr>
              <a:spcBef>
                <a:spcPts val="600"/>
              </a:spcBef>
            </a:pPr>
            <a:r>
              <a:rPr lang="en" sz="2000" b="1" dirty="0"/>
              <a:t>The Kingdom of Heaven is comparable to a tiny mustard seed </a:t>
            </a:r>
            <a:br>
              <a:rPr lang="es-ES" sz="2000" b="1" dirty="0"/>
            </a:br>
            <a:r>
              <a:rPr lang="en" sz="2000" b="1" dirty="0"/>
              <a:t>(Mark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1015663"/>
          </a:xfrm>
          <a:prstGeom prst="rect">
            <a:avLst/>
          </a:prstGeom>
          <a:noFill/>
        </p:spPr>
        <p:txBody>
          <a:bodyPr wrap="square">
            <a:spAutoFit/>
          </a:bodyPr>
          <a:lstStyle/>
          <a:p>
            <a:pPr>
              <a:spcBef>
                <a:spcPts val="600"/>
              </a:spcBef>
            </a:pPr>
            <a:r>
              <a:rPr lang="en" sz="2000" b="1" dirty="0"/>
              <a:t>But its expansion has reached the entire world, becoming the religion with the largest number of believers.</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62339" cy="1631216"/>
          </a:xfrm>
          <a:prstGeom prst="rect">
            <a:avLst/>
          </a:prstGeom>
          <a:noFill/>
        </p:spPr>
        <p:txBody>
          <a:bodyPr wrap="square">
            <a:spAutoFit/>
          </a:bodyPr>
          <a:lstStyle/>
          <a:p>
            <a:pPr>
              <a:spcBef>
                <a:spcPts val="600"/>
              </a:spcBef>
            </a:pPr>
            <a:r>
              <a:rPr lang="en" sz="2000" b="1" dirty="0"/>
              <a:t>Through the action of the Holy Spirit we grow more and more in the truth... until Jesus comes (Mark 4:29;</a:t>
            </a:r>
            <a:br>
              <a:rPr lang="en" sz="2000" b="1" dirty="0"/>
            </a:br>
            <a:r>
              <a:rPr lang="en" sz="2000" b="1" dirty="0"/>
              <a:t>Mt. 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4893647"/>
          </a:xfrm>
          <a:prstGeom prst="rect">
            <a:avLst/>
          </a:prstGeom>
          <a:noFill/>
        </p:spPr>
        <p:txBody>
          <a:bodyPr wrap="square">
            <a:spAutoFit/>
          </a:bodyPr>
          <a:lstStyle/>
          <a:p>
            <a:pPr>
              <a:spcBef>
                <a:spcPts val="600"/>
              </a:spcBef>
            </a:pPr>
            <a:r>
              <a:rPr lang="en" sz="2400" b="1" dirty="0">
                <a:solidFill>
                  <a:srgbClr val="354800"/>
                </a:solidFill>
                <a:latin typeface="Constantia" panose="02030602050306030303" pitchFamily="18" charset="0"/>
              </a:rPr>
              <a:t>“</a:t>
            </a:r>
            <a:r>
              <a:rPr lang="en-US" sz="2400" b="1" dirty="0">
                <a:solidFill>
                  <a:srgbClr val="354800"/>
                </a:solidFill>
                <a:latin typeface="Constantia" panose="02030602050306030303" pitchFamily="18" charset="0"/>
              </a:rPr>
              <a:t>In parables </a:t>
            </a:r>
            <a:r>
              <a:rPr lang="en-US" sz="2400" b="1">
                <a:solidFill>
                  <a:srgbClr val="354800"/>
                </a:solidFill>
                <a:latin typeface="Constantia" panose="02030602050306030303" pitchFamily="18" charset="0"/>
              </a:rPr>
              <a:t>and comparisons, </a:t>
            </a:r>
            <a:r>
              <a:rPr lang="en-US" sz="2400" b="1" dirty="0">
                <a:solidFill>
                  <a:srgbClr val="354800"/>
                </a:solidFill>
                <a:latin typeface="Constantia" panose="02030602050306030303" pitchFamily="18" charset="0"/>
              </a:rPr>
              <a:t>He found the best method of communicating divine truth. In simple language, using figures and illustrations drawn from the natural world, He opened spiritual truth to His hearers, and gave expression to precious principles that would have passed from their minds, and left scarcely a trace, had He not connected His words with stirring scenes of life, experience, or nature. In this way He called forth their interest, aroused inquiry, and when He had fully secured their attention, He decidedly impressed upon them the testimony of truth. In this way He was able to make sufficient impression upon the heart so that afterward His hearers could look upon the thing with which He connected His lesson, and recall the words of the divine Teacher</a:t>
            </a:r>
            <a:r>
              <a:rPr lang="en" sz="2400" b="1" dirty="0">
                <a:solidFill>
                  <a:srgbClr val="354800"/>
                </a:solidFill>
                <a:latin typeface="Constantia" panose="02030602050306030303" pitchFamily="18" charset="0"/>
              </a:rPr>
              <a:t>.</a:t>
            </a: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271582"/>
            <a:ext cx="5223591" cy="6586418"/>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Then He said to them, ‘Take heed what you hear. With the same measure you use, it will be measured to you; and to you who hear, more will be given. For whoever has, to him more will be given; but whoever does not have, even what he has will be taken away from him’ </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(Mark 4:24, 25, </a:t>
            </a:r>
            <a:r>
              <a:rPr kumimoji="0" lang="es-ES" sz="18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chemeClr val="accent1">
                    <a:lumMod val="75000"/>
                  </a:schemeClr>
                </a:solidFill>
              </a:rPr>
              <a:t>The reason of existing of parables</a:t>
            </a:r>
            <a:r>
              <a:rPr lang="en" sz="2000" b="1" dirty="0">
                <a:solidFill>
                  <a:schemeClr val="accent1">
                    <a:lumMod val="75000"/>
                  </a:schemeClr>
                </a:solidFill>
              </a:rPr>
              <a:t>. Mark 4:10-12.</a:t>
            </a:r>
            <a:endParaRPr lang="es-ES" sz="2000" b="1" dirty="0">
              <a:solidFill>
                <a:schemeClr val="accent1">
                  <a:lumMod val="75000"/>
                </a:schemeClr>
              </a:solidFill>
            </a:endParaRPr>
          </a:p>
          <a:p>
            <a:pPr>
              <a:spcBef>
                <a:spcPts val="1800"/>
              </a:spcBef>
            </a:pPr>
            <a:r>
              <a:rPr lang="en" sz="2000" b="1" dirty="0">
                <a:solidFill>
                  <a:schemeClr val="accent6">
                    <a:lumMod val="75000"/>
                  </a:schemeClr>
                </a:solidFill>
              </a:rPr>
              <a:t>The parable of the sower:</a:t>
            </a:r>
          </a:p>
          <a:p>
            <a:pPr lvl="1">
              <a:spcBef>
                <a:spcPts val="600"/>
              </a:spcBef>
            </a:pPr>
            <a:r>
              <a:rPr lang="en" sz="2000" b="1" dirty="0"/>
              <a:t>The sower went out to sow… Mark 4:1-9.</a:t>
            </a:r>
          </a:p>
          <a:p>
            <a:pPr lvl="1">
              <a:spcBef>
                <a:spcPts val="600"/>
              </a:spcBef>
            </a:pPr>
            <a:r>
              <a:rPr lang="en" sz="2000" b="1" dirty="0"/>
              <a:t>The explanation of the parable. Mark 4:13-20.</a:t>
            </a:r>
          </a:p>
          <a:p>
            <a:pPr>
              <a:spcBef>
                <a:spcPts val="1800"/>
              </a:spcBef>
            </a:pPr>
            <a:r>
              <a:rPr lang="en" sz="2000" b="1" dirty="0">
                <a:solidFill>
                  <a:srgbClr val="9A0000"/>
                </a:solidFill>
              </a:rPr>
              <a:t>Other parables:</a:t>
            </a:r>
          </a:p>
          <a:p>
            <a:pPr lvl="1">
              <a:spcBef>
                <a:spcPts val="600"/>
              </a:spcBef>
            </a:pPr>
            <a:r>
              <a:rPr lang="en" sz="2000" b="1" dirty="0"/>
              <a:t>The lamp and the measurement. Mark 4:21-25.</a:t>
            </a:r>
          </a:p>
          <a:p>
            <a:pPr lvl="1">
              <a:spcBef>
                <a:spcPts val="600"/>
              </a:spcBef>
            </a:pPr>
            <a:r>
              <a:rPr lang="en" sz="2000" b="1" dirty="0"/>
              <a:t>Growth and mustard. Mark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en" sz="2000" b="1" dirty="0"/>
              <a:t>A parable is a narration of a fictional event (based or not on real events) from which an important truth or moral teaching is deduced by comparison or similarity.</a:t>
            </a: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89307"/>
            <a:ext cx="6105926" cy="707886"/>
          </a:xfrm>
          <a:prstGeom prst="rect">
            <a:avLst/>
          </a:prstGeom>
          <a:noFill/>
        </p:spPr>
        <p:txBody>
          <a:bodyPr wrap="square">
            <a:spAutoFit/>
          </a:bodyPr>
          <a:lstStyle/>
          <a:p>
            <a:pPr>
              <a:spcBef>
                <a:spcPts val="600"/>
              </a:spcBef>
            </a:pPr>
            <a:r>
              <a:rPr lang="en" sz="2000" b="1" dirty="0"/>
              <a:t>When his listeners returned home, they shared what they learned with their family and friends.</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478555"/>
            <a:ext cx="6096000" cy="1323439"/>
          </a:xfrm>
          <a:prstGeom prst="rect">
            <a:avLst/>
          </a:prstGeom>
          <a:noFill/>
        </p:spPr>
        <p:txBody>
          <a:bodyPr wrap="square">
            <a:spAutoFit/>
          </a:bodyPr>
          <a:lstStyle/>
          <a:p>
            <a:pPr>
              <a:spcBef>
                <a:spcPts val="600"/>
              </a:spcBef>
            </a:pPr>
            <a:r>
              <a:rPr lang="en" sz="2000" b="1" dirty="0"/>
              <a:t>This is the system that Jesus primarily used in his teachings (Mark 4:34). His parables were generally taken from everyday life and, therefore, easy to remember and apply.</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THE REASON OF EXISTING OF PARABLES</a:t>
            </a:r>
          </a:p>
        </p:txBody>
      </p:sp>
      <p:sp>
        <p:nvSpPr>
          <p:cNvPr id="5" name="CuadroTexto 4">
            <a:extLst>
              <a:ext uri="{FF2B5EF4-FFF2-40B4-BE49-F238E27FC236}">
                <a16:creationId xmlns:a16="http://schemas.microsoft.com/office/drawing/2014/main" id="{5B1BAD2D-4A51-478A-9139-427AB1BE5263}"/>
              </a:ext>
            </a:extLst>
          </p:cNvPr>
          <p:cNvSpPr txBox="1"/>
          <p:nvPr/>
        </p:nvSpPr>
        <p:spPr>
          <a:xfrm>
            <a:off x="1819274" y="628947"/>
            <a:ext cx="927661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they may be ever seeing but never perceiving, and ever hearing but never understanding; otherwise they might turn and be forgiven!</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(Mark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038975" cy="1015663"/>
          </a:xfrm>
          <a:prstGeom prst="rect">
            <a:avLst/>
          </a:prstGeom>
          <a:noFill/>
        </p:spPr>
        <p:txBody>
          <a:bodyPr wrap="square" rtlCol="0">
            <a:spAutoFit/>
          </a:bodyPr>
          <a:lstStyle/>
          <a:p>
            <a:pPr>
              <a:spcBef>
                <a:spcPts val="600"/>
              </a:spcBef>
            </a:pPr>
            <a:r>
              <a:rPr lang="en" sz="2000" b="1" dirty="0"/>
              <a:t>Jesus' preaching revolved around the Kingdom of Heaven (Mark 1:14-15). Many of his parables were told to explain the nature of said Kingdom (Mark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631216"/>
          </a:xfrm>
          <a:prstGeom prst="rect">
            <a:avLst/>
          </a:prstGeom>
          <a:noFill/>
        </p:spPr>
        <p:txBody>
          <a:bodyPr wrap="square">
            <a:spAutoFit/>
          </a:bodyPr>
          <a:lstStyle/>
          <a:p>
            <a:pPr>
              <a:spcBef>
                <a:spcPts val="600"/>
              </a:spcBef>
            </a:pPr>
            <a:r>
              <a:rPr lang="en" sz="2000" b="1" dirty="0"/>
              <a:t>He who hungers for the Word of God will hear the truth and rejoice. But those who do not want to hear, no matter how simple this truth is presented, will refuse to understand, to change, and to achieve salvation.</a:t>
            </a: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9" y="3350089"/>
            <a:ext cx="7277100" cy="1631216"/>
          </a:xfrm>
          <a:prstGeom prst="rect">
            <a:avLst/>
          </a:prstGeom>
          <a:noFill/>
        </p:spPr>
        <p:txBody>
          <a:bodyPr wrap="square">
            <a:spAutoFit/>
          </a:bodyPr>
          <a:lstStyle/>
          <a:p>
            <a:pPr>
              <a:spcBef>
                <a:spcPts val="600"/>
              </a:spcBef>
            </a:pPr>
            <a:r>
              <a:rPr lang="en" sz="2000" b="1" dirty="0"/>
              <a:t>This was nothing new. When commanding him to preach, God told Isaiah: “Hear well, and do not understand; see indeed, but do not understand. […] lest he see with his eyes, nor hear with his ears, nor understand with his heart, nor be converted, and there be healing for him” ( Is. 6:9-10).</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898" y="2349816"/>
            <a:ext cx="7277099" cy="1015663"/>
          </a:xfrm>
          <a:prstGeom prst="rect">
            <a:avLst/>
          </a:prstGeom>
          <a:noFill/>
        </p:spPr>
        <p:txBody>
          <a:bodyPr wrap="square">
            <a:spAutoFit/>
          </a:bodyPr>
          <a:lstStyle/>
          <a:p>
            <a:pPr>
              <a:spcBef>
                <a:spcPts val="600"/>
              </a:spcBef>
            </a:pPr>
            <a:r>
              <a:rPr lang="en" sz="2000" b="1" dirty="0"/>
              <a:t>Interestingly, the reason Jesus himself gave for using parables is truly astonishing: lest they understand, or be converted, or be forgiven! (Mark 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1938992"/>
          </a:xfrm>
          <a:prstGeom prst="rect">
            <a:avLst/>
          </a:prstGeom>
          <a:noFill/>
        </p:spPr>
        <p:txBody>
          <a:bodyPr wrap="square">
            <a:spAutoFit/>
          </a:bodyPr>
          <a:lstStyle/>
          <a:p>
            <a:pPr algn="ctr"/>
            <a:r>
              <a:rPr lang="en" sz="6000" dirty="0">
                <a:ln w="0"/>
                <a:solidFill>
                  <a:srgbClr val="2E2F64"/>
                </a:solidFill>
                <a:effectLst>
                  <a:outerShdw blurRad="38100" dist="19050" dir="2700000" algn="tl" rotWithShape="0">
                    <a:schemeClr val="dk1">
                      <a:alpha val="40000"/>
                    </a:schemeClr>
                  </a:outerShdw>
                </a:effectLst>
              </a:rPr>
              <a:t>THE PARABLE OF THE SOWER</a:t>
            </a: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539295624"/>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AC3900"/>
                </a:solidFill>
              </a:rPr>
              <a:t>THE SOWER CAME OUT TO SOW...</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1862136" y="695622"/>
            <a:ext cx="8467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He taught them many things by parables, and in his teaching said:  “Listen! A farmer went out to sow his seed</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(Mark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en" sz="2000" b="1" dirty="0"/>
              <a:t>The sower and the seed do not vary. However, the result is totally different for each of the four terrains. It all depends on the way the seed is received.</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C00000"/>
                </a:solidFill>
              </a:rPr>
              <a:t>THE EXPLANATION OF THE PARABLE</a:t>
            </a: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en" sz="2000" b="1" dirty="0"/>
              <a:t>What type of soil am I? What should I do to be fruitful?</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i="0" u="none" strike="noStrike" baseline="0"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The farmer sows the word</a:t>
            </a:r>
            <a:r>
              <a:rPr lang="en" b="1" i="0" u="none" strike="noStrike" baseline="0" dirty="0">
                <a:solidFill>
                  <a:srgbClr val="7030A0"/>
                </a:solidFill>
                <a:latin typeface="Comic Sans MS" panose="030F0702030302020204" pitchFamily="66" charset="0"/>
              </a:rPr>
              <a:t>” </a:t>
            </a:r>
            <a:r>
              <a:rPr lang="en" sz="1400" b="1" i="0" u="none" strike="noStrike" baseline="0" dirty="0">
                <a:solidFill>
                  <a:srgbClr val="7030A0"/>
                </a:solidFill>
                <a:latin typeface="Comic Sans MS" panose="030F0702030302020204" pitchFamily="66" charset="0"/>
              </a:rPr>
              <a:t>(Mark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en" sz="2000" b="1" dirty="0"/>
              <a:t>The seed is the Word of God, and the sower is anyone who transmits it.</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1279521963"/>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OTHER PARABLES</a:t>
            </a: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chemeClr val="accent2"/>
                  </a:solidFill>
                  <a:prstDash val="solid"/>
                </a:ln>
                <a:solidFill>
                  <a:schemeClr val="accent2">
                    <a:lumMod val="40000"/>
                    <a:lumOff val="60000"/>
                  </a:schemeClr>
                </a:solidFill>
              </a:rPr>
              <a:t>THE LAMP AND THE MEASURE</a:t>
            </a: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He said to them, “Do you bring in a lamp to put it under a bowl or a bed? Instead, don’t you put it on its stand</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4" y="1655412"/>
            <a:ext cx="5762620" cy="707886"/>
          </a:xfrm>
          <a:prstGeom prst="rect">
            <a:avLst/>
          </a:prstGeom>
          <a:noFill/>
        </p:spPr>
        <p:txBody>
          <a:bodyPr wrap="square" rtlCol="0">
            <a:spAutoFit/>
          </a:bodyPr>
          <a:lstStyle/>
          <a:p>
            <a:pPr>
              <a:spcBef>
                <a:spcPts val="600"/>
              </a:spcBef>
            </a:pPr>
            <a:r>
              <a:rPr lang="en" sz="2000" b="1" dirty="0"/>
              <a:t>Visualize the conversation: “Do you bring in…?” "No!"; “don’t you put it…?" "Well of course!"</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Consider carefully what you hear,” he continued. “With the measure you use, it will be measured to you—and even more</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679156"/>
            <a:ext cx="3200394" cy="2246769"/>
          </a:xfrm>
          <a:prstGeom prst="rect">
            <a:avLst/>
          </a:prstGeom>
          <a:noFill/>
        </p:spPr>
        <p:txBody>
          <a:bodyPr wrap="square" rtlCol="0">
            <a:spAutoFit/>
          </a:bodyPr>
          <a:lstStyle/>
          <a:p>
            <a:pPr>
              <a:spcBef>
                <a:spcPts val="600"/>
              </a:spcBef>
            </a:pPr>
            <a:r>
              <a:rPr lang="en" sz="2000" b="1" dirty="0"/>
              <a:t>On the city streets, merchants sold their products using more or less standard measurements to gauge the amount of product the buyer wanted.</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256567"/>
            <a:ext cx="3047008" cy="1631216"/>
          </a:xfrm>
          <a:prstGeom prst="rect">
            <a:avLst/>
          </a:prstGeom>
          <a:noFill/>
        </p:spPr>
        <p:txBody>
          <a:bodyPr wrap="square">
            <a:spAutoFit/>
          </a:bodyPr>
          <a:lstStyle/>
          <a:p>
            <a:pPr>
              <a:spcBef>
                <a:spcPts val="600"/>
              </a:spcBef>
            </a:pPr>
            <a:r>
              <a:rPr lang="en" sz="2000" b="1" dirty="0"/>
              <a:t>Little by little, Jesus revealed the truth of the gospel so that it would be known to all </a:t>
            </a:r>
            <a:br>
              <a:rPr lang="es-ES" sz="2000" b="1" dirty="0"/>
            </a:br>
            <a:r>
              <a:rPr lang="en" sz="2000" b="1" dirty="0"/>
              <a:t>(Mark 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857022"/>
            <a:ext cx="3370960" cy="1323439"/>
          </a:xfrm>
          <a:prstGeom prst="rect">
            <a:avLst/>
          </a:prstGeom>
          <a:noFill/>
        </p:spPr>
        <p:txBody>
          <a:bodyPr wrap="square">
            <a:spAutoFit/>
          </a:bodyPr>
          <a:lstStyle/>
          <a:p>
            <a:pPr>
              <a:spcBef>
                <a:spcPts val="600"/>
              </a:spcBef>
            </a:pPr>
            <a:r>
              <a:rPr lang="en" sz="2000" b="1" dirty="0"/>
              <a:t>If the seller was good, he would add a little more product to the measure to satisfy his customer.</a:t>
            </a:r>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363298"/>
            <a:ext cx="5867399" cy="1015663"/>
          </a:xfrm>
          <a:prstGeom prst="rect">
            <a:avLst/>
          </a:prstGeom>
          <a:noFill/>
        </p:spPr>
        <p:txBody>
          <a:bodyPr wrap="square">
            <a:spAutoFit/>
          </a:bodyPr>
          <a:lstStyle/>
          <a:p>
            <a:pPr>
              <a:spcBef>
                <a:spcPts val="600"/>
              </a:spcBef>
            </a:pPr>
            <a:r>
              <a:rPr lang="en" sz="2000" b="1" dirty="0"/>
              <a:t>Jesus knew how to get the attention of his audience. Now they were ready to receive the spiritual lesson.</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10882" y="4887783"/>
            <a:ext cx="3047009" cy="1938992"/>
          </a:xfrm>
          <a:prstGeom prst="rect">
            <a:avLst/>
          </a:prstGeom>
          <a:noFill/>
        </p:spPr>
        <p:txBody>
          <a:bodyPr wrap="square">
            <a:spAutoFit/>
          </a:bodyPr>
          <a:lstStyle/>
          <a:p>
            <a:pPr>
              <a:spcBef>
                <a:spcPts val="600"/>
              </a:spcBef>
            </a:pPr>
            <a:r>
              <a:rPr lang="en" sz="2000" b="1" dirty="0"/>
              <a:t>That night, as they lit their lamps at home, “those who have ears to hear” (Mark 4:23) undoubtedly remembered the lesson.</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5178844"/>
            <a:ext cx="3354430" cy="1631216"/>
          </a:xfrm>
          <a:prstGeom prst="rect">
            <a:avLst/>
          </a:prstGeom>
          <a:noFill/>
        </p:spPr>
        <p:txBody>
          <a:bodyPr wrap="square">
            <a:spAutoFit/>
          </a:bodyPr>
          <a:lstStyle/>
          <a:p>
            <a:pPr>
              <a:spcBef>
                <a:spcPts val="600"/>
              </a:spcBef>
            </a:pPr>
            <a:r>
              <a:rPr lang="en" sz="2000" b="1" dirty="0"/>
              <a:t>If someone is receptive to the truth, they will get even more. But if you reject it, even the truth you have will be lost (Mark 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TotalTime>
  <Words>1310</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2024-06-23T07:23:14Z</dcterms:created>
  <dcterms:modified xsi:type="dcterms:W3CDTF">2024-07-01T18:02:22Z</dcterms:modified>
</cp:coreProperties>
</file>