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69" r:id="rId3"/>
    <p:sldId id="272" r:id="rId4"/>
    <p:sldId id="257" r:id="rId5"/>
    <p:sldId id="258" r:id="rId6"/>
    <p:sldId id="259" r:id="rId7"/>
    <p:sldId id="260" r:id="rId8"/>
    <p:sldId id="270" r:id="rId9"/>
    <p:sldId id="262" r:id="rId10"/>
    <p:sldId id="271" r:id="rId11"/>
    <p:sldId id="267" r:id="rId12"/>
    <p:sldId id="264" r:id="rId13"/>
    <p:sldId id="266"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8B3C7"/>
    <a:srgbClr val="FFFFFF"/>
    <a:srgbClr val="8D42C6"/>
    <a:srgbClr val="C4B4F0"/>
    <a:srgbClr val="8C8CB1"/>
    <a:srgbClr val="3C2F30"/>
    <a:srgbClr val="92A4B9"/>
    <a:srgbClr val="01852A"/>
    <a:srgbClr val="B4E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1" d="100"/>
          <a:sy n="101"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dgm:spPr>
      <dgm:t>
        <a:bodyPr/>
        <a:lstStyle/>
        <a:p>
          <a:r>
            <a:rPr lang="en"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D026B5CE-7540-49B5-B8BD-77AB0327A815}">
      <dgm:prSet custT="1"/>
      <dgm:spPr/>
      <dgm:t>
        <a:bodyPr/>
        <a:lstStyle/>
        <a:p>
          <a:r>
            <a:rPr lang="en" sz="1800" b="1" dirty="0">
              <a:effectLst>
                <a:outerShdw blurRad="38100" dist="38100" dir="2700000" algn="tl">
                  <a:srgbClr val="000000">
                    <a:alpha val="43137"/>
                  </a:srgbClr>
                </a:outerShdw>
              </a:effectLst>
            </a:rPr>
            <a:t>He is baptized by John, and not the other way around</a:t>
          </a:r>
          <a:br>
            <a:rPr lang="en"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(Mark 1:9)</a:t>
          </a:r>
        </a:p>
      </dgm:t>
    </dgm:pt>
    <dgm:pt modelId="{820D49F5-00F0-4C6C-8AA1-C7C0693BC949}" type="parTrans" cxnId="{3A3BFC9D-ECCB-4697-B9B3-59BB2AEBADED}">
      <dgm:prSet/>
      <dgm:spPr/>
      <dgm:t>
        <a:bodyPr/>
        <a:lstStyle/>
        <a:p>
          <a:endParaRPr lang="es-ES" sz="2000" b="1"/>
        </a:p>
      </dgm:t>
    </dgm:pt>
    <dgm:pt modelId="{87541342-9798-4C03-A044-B3AE155ED7A0}" type="sib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is directed by the Spirit </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(Mark 1:12)</a:t>
          </a:r>
        </a:p>
      </dgm:t>
    </dgm:pt>
    <dgm:pt modelId="{F588540E-8ECF-48EE-895B-04D250F257F0}" type="parTrans" cxnId="{AB86A6F4-D7EE-4B67-A848-29E8952D2F2B}">
      <dgm:prSet/>
      <dgm:spPr/>
      <dgm:t>
        <a:bodyPr/>
        <a:lstStyle/>
        <a:p>
          <a:endParaRPr lang="es-ES" sz="2000" b="1"/>
        </a:p>
      </dgm:t>
    </dgm:pt>
    <dgm:pt modelId="{9DEC9F6E-9D98-4086-973E-CEEEE9F290E0}" type="sibTrans" cxnId="{AB86A6F4-D7EE-4B67-A848-29E8952D2F2B}">
      <dgm:prSet/>
      <dgm:spPr/>
      <dgm:t>
        <a:bodyPr/>
        <a:lstStyle/>
        <a:p>
          <a:endParaRPr lang="es-ES" sz="2000" b="1"/>
        </a:p>
      </dgm:t>
    </dgm:pt>
    <dgm:pt modelId="{168D5451-9454-4401-BF39-71A110B2F848}">
      <dgm:prSet custT="1"/>
      <dgm:spPr/>
      <dgm:t>
        <a:bodyPr/>
        <a:lstStyle/>
        <a:p>
          <a:r>
            <a:rPr lang="en" sz="2000" b="1" dirty="0">
              <a:effectLst>
                <a:outerShdw blurRad="38100" dist="38100" dir="2700000" algn="tl">
                  <a:srgbClr val="000000">
                    <a:alpha val="43137"/>
                  </a:srgbClr>
                </a:outerShdw>
              </a:effectLst>
            </a:rPr>
            <a:t>He need to be alone with God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(Mark 1:13a)</a:t>
          </a:r>
        </a:p>
      </dgm:t>
    </dgm:pt>
    <dgm:pt modelId="{78B04579-10D4-4DE9-B7B3-7EBB12BF8A80}" type="parTrans" cxnId="{EE46BECA-05DA-4AEB-BC3A-6C6BE4105777}">
      <dgm:prSet/>
      <dgm:spPr/>
      <dgm:t>
        <a:bodyPr/>
        <a:lstStyle/>
        <a:p>
          <a:endParaRPr lang="es-ES" sz="2000" b="1"/>
        </a:p>
      </dgm:t>
    </dgm:pt>
    <dgm:pt modelId="{B9A1B460-F90A-4A24-9007-5603A78F8A4A}" type="sibTrans" cxnId="{EE46BECA-05DA-4AEB-BC3A-6C6BE4105777}">
      <dgm:prSet/>
      <dgm:spPr/>
      <dgm:t>
        <a:bodyPr/>
        <a:lstStyle/>
        <a:p>
          <a:endParaRPr lang="es-ES" sz="2000" b="1"/>
        </a:p>
      </dgm:t>
    </dgm:pt>
    <dgm:pt modelId="{7272338C-B2E4-4FC5-AD18-F26F786F5EEA}">
      <dgm:prSet custT="1"/>
      <dgm:spPr/>
      <dgm:t>
        <a:bodyPr/>
        <a:lstStyle/>
        <a:p>
          <a:r>
            <a:rPr lang="en" sz="2000" b="1" dirty="0">
              <a:effectLst>
                <a:outerShdw blurRad="38100" dist="38100" dir="2700000" algn="tl">
                  <a:srgbClr val="000000">
                    <a:alpha val="43137"/>
                  </a:srgbClr>
                </a:outerShdw>
              </a:effectLst>
            </a:rPr>
            <a:t>He is tempted by the devil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(Mark 1:13b)</a:t>
          </a:r>
        </a:p>
      </dgm:t>
    </dgm:pt>
    <dgm:pt modelId="{282154F1-23E2-4999-A7B7-9CA4EEA96D98}" type="parTrans" cxnId="{6E59A5C8-796C-4AAE-B7DD-CDB2402DCC5C}">
      <dgm:prSet/>
      <dgm:spPr/>
      <dgm:t>
        <a:bodyPr/>
        <a:lstStyle/>
        <a:p>
          <a:endParaRPr lang="es-ES" sz="2000" b="1"/>
        </a:p>
      </dgm:t>
    </dgm:pt>
    <dgm:pt modelId="{43FAD424-1774-46B9-8798-7A5D55D2BFCF}" type="sibTrans" cxnId="{6E59A5C8-796C-4AAE-B7DD-CDB2402DCC5C}">
      <dgm:prSet/>
      <dgm:spPr/>
      <dgm:t>
        <a:bodyPr/>
        <a:lstStyle/>
        <a:p>
          <a:endParaRPr lang="es-ES" sz="2000" b="1"/>
        </a:p>
      </dgm:t>
    </dgm:pt>
    <dgm:pt modelId="{C0E483C4-700E-44C3-8DC5-BF77A6E4FA3E}">
      <dgm:prSet custT="1"/>
      <dgm:spPr/>
      <dgm:t>
        <a:bodyPr/>
        <a:lstStyle/>
        <a:p>
          <a:r>
            <a:rPr lang="en" sz="2000" b="1" dirty="0">
              <a:effectLst>
                <a:outerShdw blurRad="38100" dist="38100" dir="2700000" algn="tl">
                  <a:srgbClr val="000000">
                    <a:alpha val="43137"/>
                  </a:srgbClr>
                </a:outerShdw>
              </a:effectLst>
            </a:rPr>
            <a:t>Face physical dangers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(Mark 1:13c)</a:t>
          </a:r>
        </a:p>
      </dgm:t>
    </dgm:pt>
    <dgm:pt modelId="{A2A0BF6A-DDAD-477A-9EE7-6B6A085E2D89}" type="parTrans" cxnId="{9C436619-E27B-497E-844C-7CD449C9F959}">
      <dgm:prSet/>
      <dgm:spPr/>
      <dgm:t>
        <a:bodyPr/>
        <a:lstStyle/>
        <a:p>
          <a:endParaRPr lang="es-ES" sz="2000" b="1"/>
        </a:p>
      </dgm:t>
    </dgm:pt>
    <dgm:pt modelId="{AB34C398-69FE-4C82-BBB6-20C43E7D588A}" type="sibTrans" cxnId="{9C436619-E27B-497E-844C-7CD449C9F959}">
      <dgm:prSet/>
      <dgm:spPr/>
      <dgm:t>
        <a:bodyPr/>
        <a:lstStyle/>
        <a:p>
          <a:endParaRPr lang="es-ES" sz="2000" b="1"/>
        </a:p>
      </dgm:t>
    </dgm:pt>
    <dgm:pt modelId="{3C858BF6-313E-432A-A75C-FA62D6405BFF}">
      <dgm:prSet custT="1"/>
      <dgm:spPr>
        <a:solidFill>
          <a:schemeClr val="accent1">
            <a:lumMod val="50000"/>
          </a:schemeClr>
        </a:solidFill>
      </dgm:spPr>
      <dgm:t>
        <a:bodyPr/>
        <a:lstStyle/>
        <a:p>
          <a:r>
            <a:rPr lang="en" sz="2000" b="1" dirty="0">
              <a:effectLst>
                <a:outerShdw blurRad="38100" dist="38100" dir="2700000" algn="tl">
                  <a:srgbClr val="000000">
                    <a:alpha val="43137"/>
                  </a:srgbClr>
                </a:outerShdw>
              </a:effectLst>
            </a:rPr>
            <a:t>Angels serve him               (Mark 1:13d)</a:t>
          </a:r>
        </a:p>
      </dgm:t>
    </dgm:pt>
    <dgm:pt modelId="{5A0C284D-A327-4052-B632-6E98802F8E05}" type="parTrans" cxnId="{1A80261C-0403-4A6E-9D86-0F54F9FAFC1C}">
      <dgm:prSet/>
      <dgm:spPr/>
      <dgm:t>
        <a:bodyPr/>
        <a:lstStyle/>
        <a:p>
          <a:endParaRPr lang="es-ES" sz="2000" b="1"/>
        </a:p>
      </dgm:t>
    </dgm:pt>
    <dgm:pt modelId="{BA381526-EA4A-4E92-B517-12B4E6728410}" type="sibTrans" cxnId="{1A80261C-0403-4A6E-9D86-0F54F9FAFC1C}">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6" custLinFactNeighborY="-1494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6" custScaleX="115081"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6" custLinFactNeighborY="-1494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6" custScaleY="285073" custLinFactY="29380" custLinFactNeighborX="-415" custLinFactNeighborY="100000">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6" custLinFactNeighborY="-14949"/>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6" custScaleY="285073" custLinFactNeighborY="57032">
        <dgm:presLayoutVars>
          <dgm:bulletEnabled val="1"/>
        </dgm:presLayoutVars>
      </dgm:prSet>
      <dgm:spPr/>
    </dgm:pt>
    <dgm:pt modelId="{5073D25D-DDD5-4B73-83AC-8E41DD3BDE40}" type="pres">
      <dgm:prSet presAssocID="{B9A1B460-F90A-4A24-9007-5603A78F8A4A}" presName="sibTrans" presStyleCnt="0"/>
      <dgm:spPr/>
    </dgm:pt>
    <dgm:pt modelId="{57B1F087-EFCD-4813-BDA5-B816989C85A9}" type="pres">
      <dgm:prSet presAssocID="{7272338C-B2E4-4FC5-AD18-F26F786F5EEA}" presName="composite" presStyleCnt="0"/>
      <dgm:spPr/>
    </dgm:pt>
    <dgm:pt modelId="{1C8FA63C-E40A-4902-856E-BE032EE7B664}" type="pres">
      <dgm:prSet presAssocID="{7272338C-B2E4-4FC5-AD18-F26F786F5EEA}" presName="rect1" presStyleLbl="bgImgPlace1" presStyleIdx="3" presStyleCnt="6" custLinFactNeighborY="-14949"/>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6FE47B72-DE27-497B-AB1D-2999A665C265}" type="pres">
      <dgm:prSet presAssocID="{7272338C-B2E4-4FC5-AD18-F26F786F5EEA}" presName="wedgeRectCallout1" presStyleLbl="node1" presStyleIdx="3" presStyleCnt="6" custScaleY="285073" custLinFactNeighborY="57032">
        <dgm:presLayoutVars>
          <dgm:bulletEnabled val="1"/>
        </dgm:presLayoutVars>
      </dgm:prSet>
      <dgm:spPr/>
    </dgm:pt>
    <dgm:pt modelId="{70D885BC-FD9A-46BD-9575-CCC7D9D6701C}" type="pres">
      <dgm:prSet presAssocID="{43FAD424-1774-46B9-8798-7A5D55D2BFCF}"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4" presStyleCnt="6" custLinFactNeighborY="-1494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4" presStyleCnt="6"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5" presStyleCnt="6" custLinFactNeighborY="-14949"/>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5" presStyleCnt="6"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4" destOrd="0" parTransId="{A2A0BF6A-DDAD-477A-9EE7-6B6A085E2D89}" sibTransId="{AB34C398-69FE-4C82-BBB6-20C43E7D588A}"/>
    <dgm:cxn modelId="{1A80261C-0403-4A6E-9D86-0F54F9FAFC1C}" srcId="{F9340698-A115-48A5-AB6A-BB1AAC2491FF}" destId="{3C858BF6-313E-432A-A75C-FA62D6405BFF}" srcOrd="5"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6E59A5C8-796C-4AAE-B7DD-CDB2402DCC5C}" srcId="{F9340698-A115-48A5-AB6A-BB1AAC2491FF}" destId="{7272338C-B2E4-4FC5-AD18-F26F786F5EEA}" srcOrd="3" destOrd="0" parTransId="{282154F1-23E2-4999-A7B7-9CA4EEA96D98}" sibTransId="{43FAD424-1774-46B9-8798-7A5D55D2BFCF}"/>
    <dgm:cxn modelId="{EE46BECA-05DA-4AEB-BC3A-6C6BE4105777}" srcId="{F9340698-A115-48A5-AB6A-BB1AAC2491FF}" destId="{168D5451-9454-4401-BF39-71A110B2F848}" srcOrd="2" destOrd="0" parTransId="{78B04579-10D4-4DE9-B7B3-7EBB12BF8A80}" sibTransId="{B9A1B460-F90A-4A24-9007-5603A78F8A4A}"/>
    <dgm:cxn modelId="{BD617FDB-9377-4B63-AC2B-96C54833F99D}" type="presOf" srcId="{7272338C-B2E4-4FC5-AD18-F26F786F5EEA}" destId="{6FE47B72-DE27-497B-AB1D-2999A665C265}" srcOrd="0" destOrd="0" presId="urn:microsoft.com/office/officeart/2008/layout/BendingPictureCaptionList"/>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B1B21CAB-7BE2-4FF2-B571-544D5C22B3DC}" type="presParOf" srcId="{D45FEF96-B88C-4B63-BC87-5C7FAB6B3D96}" destId="{57B1F087-EFCD-4813-BDA5-B816989C85A9}" srcOrd="6" destOrd="0" presId="urn:microsoft.com/office/officeart/2008/layout/BendingPictureCaptionList"/>
    <dgm:cxn modelId="{38573DCE-B3B7-41BC-96F9-7726E0FCBD6C}" type="presParOf" srcId="{57B1F087-EFCD-4813-BDA5-B816989C85A9}" destId="{1C8FA63C-E40A-4902-856E-BE032EE7B664}" srcOrd="0" destOrd="0" presId="urn:microsoft.com/office/officeart/2008/layout/BendingPictureCaptionList"/>
    <dgm:cxn modelId="{08D4DACF-0440-4DFB-835A-0C0D885625DB}" type="presParOf" srcId="{57B1F087-EFCD-4813-BDA5-B816989C85A9}" destId="{6FE47B72-DE27-497B-AB1D-2999A665C265}" srcOrd="1" destOrd="0" presId="urn:microsoft.com/office/officeart/2008/layout/BendingPictureCaptionList"/>
    <dgm:cxn modelId="{818D53C7-AF02-4370-8FE4-1973DDBDA55E}" type="presParOf" srcId="{D45FEF96-B88C-4B63-BC87-5C7FAB6B3D96}" destId="{70D885BC-FD9A-46BD-9575-CCC7D9D6701C}" srcOrd="7" destOrd="0" presId="urn:microsoft.com/office/officeart/2008/layout/BendingPictureCaptionList"/>
    <dgm:cxn modelId="{4EAF07F8-D315-451C-923A-1606334F850D}" type="presParOf" srcId="{D45FEF96-B88C-4B63-BC87-5C7FAB6B3D96}" destId="{8EFCBC33-6173-4845-BF73-A2EBF89CED16}" srcOrd="8"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9" destOrd="0" presId="urn:microsoft.com/office/officeart/2008/layout/BendingPictureCaptionList"/>
    <dgm:cxn modelId="{DB99F909-E6E2-425B-94F0-5051E045F362}" type="presParOf" srcId="{D45FEF96-B88C-4B63-BC87-5C7FAB6B3D96}" destId="{7104ADEA-FB1E-4D98-A6C1-572E90FE3008}" srcOrd="10"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S"/>
        </a:p>
      </dgm:t>
    </dgm:pt>
    <dgm:pt modelId="{8D299C12-7D7A-4BB2-A3C6-6678817B27AB}">
      <dgm:prSet phldrT="[Texto]" custT="1"/>
      <dgm:spPr>
        <a:solidFill>
          <a:schemeClr val="accent5">
            <a:lumMod val="50000"/>
          </a:schemeClr>
        </a:solidFill>
      </dgm:spPr>
      <dgm:t>
        <a:bodyPr/>
        <a:lstStyle/>
        <a:p>
          <a:r>
            <a:rPr lang="en" sz="2000" b="1" dirty="0">
              <a:effectLst>
                <a:outerShdw blurRad="38100" dist="38100" dir="2700000" algn="tl">
                  <a:srgbClr val="000000">
                    <a:alpha val="43137"/>
                  </a:srgbClr>
                </a:outerShdw>
              </a:effectLst>
            </a:rPr>
            <a:t>Jesus' initial message covered three aspects (Mark 1:15)</a:t>
          </a: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0BE8D37-E287-4CBC-B0FC-25224BBEF535}">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The kingdom of God has come near</a:t>
          </a:r>
          <a:r>
            <a:rPr lang="en" sz="2000" b="1" dirty="0">
              <a:effectLst>
                <a:outerShdw blurRad="38100" dist="38100" dir="2700000" algn="tl">
                  <a:srgbClr val="000000">
                    <a:alpha val="43137"/>
                  </a:srgbClr>
                </a:outerShdw>
              </a:effectLst>
            </a:rPr>
            <a:t>”</a:t>
          </a: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en" sz="2000" b="1" dirty="0">
              <a:effectLst>
                <a:outerShdw blurRad="38100" dist="38100" dir="2700000" algn="tl">
                  <a:srgbClr val="000000">
                    <a:alpha val="43137"/>
                  </a:srgbClr>
                </a:outerShdw>
              </a:effectLst>
            </a:rPr>
            <a:t>“repent and believe in the gospel”</a:t>
          </a: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"The time has come"</a:t>
          </a: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85793" custScaleY="70495">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323621" y="1061272"/>
          <a:ext cx="1448426" cy="1756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512" y="126444"/>
          <a:ext cx="1951813" cy="1171088"/>
        </a:xfrm>
        <a:prstGeom prst="roundRect">
          <a:avLst>
            <a:gd name="adj" fmla="val 10000"/>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0744"/>
        <a:ext cx="1883213" cy="1102488"/>
      </dsp:txXfrm>
    </dsp:sp>
    <dsp:sp modelId="{DE843EAD-DEE0-4C85-8D6A-19A036C9CBD7}">
      <dsp:nvSpPr>
        <dsp:cNvPr id="0" name=""/>
        <dsp:cNvSpPr/>
      </dsp:nvSpPr>
      <dsp:spPr>
        <a:xfrm rot="5400000">
          <a:off x="-323621" y="2525132"/>
          <a:ext cx="1448426" cy="175663"/>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512" y="1590304"/>
          <a:ext cx="1951813" cy="1171088"/>
        </a:xfrm>
        <a:prstGeom prst="roundRect">
          <a:avLst>
            <a:gd name="adj" fmla="val 10000"/>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24604"/>
        <a:ext cx="1883213" cy="1102488"/>
      </dsp:txXfrm>
    </dsp:sp>
    <dsp:sp modelId="{F9D65B62-54AE-45DD-ACB8-83A6CECB680A}">
      <dsp:nvSpPr>
        <dsp:cNvPr id="0" name=""/>
        <dsp:cNvSpPr/>
      </dsp:nvSpPr>
      <dsp:spPr>
        <a:xfrm>
          <a:off x="408308" y="3257062"/>
          <a:ext cx="2580478" cy="175663"/>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2512" y="3054164"/>
          <a:ext cx="1951813" cy="1171088"/>
        </a:xfrm>
        <a:prstGeom prst="roundRect">
          <a:avLst>
            <a:gd name="adj" fmla="val 10000"/>
          </a:avLst>
        </a:prstGeom>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3088464"/>
        <a:ext cx="1883213" cy="1102488"/>
      </dsp:txXfrm>
    </dsp:sp>
    <dsp:sp modelId="{3FCDDA1D-473C-418D-9EF4-DCA720F340B1}">
      <dsp:nvSpPr>
        <dsp:cNvPr id="0" name=""/>
        <dsp:cNvSpPr/>
      </dsp:nvSpPr>
      <dsp:spPr>
        <a:xfrm rot="16200000">
          <a:off x="2272290" y="2525132"/>
          <a:ext cx="1448426" cy="175663"/>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598424" y="3054164"/>
          <a:ext cx="1951813" cy="1171088"/>
        </a:xfrm>
        <a:prstGeom prst="roundRect">
          <a:avLst>
            <a:gd name="adj" fmla="val 10000"/>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3088464"/>
        <a:ext cx="1883213" cy="1102488"/>
      </dsp:txXfrm>
    </dsp:sp>
    <dsp:sp modelId="{12F54906-35E5-4641-A763-8B583D19A4BB}">
      <dsp:nvSpPr>
        <dsp:cNvPr id="0" name=""/>
        <dsp:cNvSpPr/>
      </dsp:nvSpPr>
      <dsp:spPr>
        <a:xfrm rot="16200000">
          <a:off x="2272290" y="1061272"/>
          <a:ext cx="1448426" cy="175663"/>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598424" y="1590304"/>
          <a:ext cx="1951813" cy="1171088"/>
        </a:xfrm>
        <a:prstGeom prst="roundRect">
          <a:avLst>
            <a:gd name="adj" fmla="val 10000"/>
          </a:avLst>
        </a:prstGeom>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1624604"/>
        <a:ext cx="1883213" cy="1102488"/>
      </dsp:txXfrm>
    </dsp:sp>
    <dsp:sp modelId="{E267E3EB-69E3-4E3D-9EBA-01B781C697A5}">
      <dsp:nvSpPr>
        <dsp:cNvPr id="0" name=""/>
        <dsp:cNvSpPr/>
      </dsp:nvSpPr>
      <dsp:spPr>
        <a:xfrm>
          <a:off x="2598424" y="126444"/>
          <a:ext cx="1951813" cy="1171088"/>
        </a:xfrm>
        <a:prstGeom prst="roundRect">
          <a:avLst>
            <a:gd name="adj" fmla="val 10000"/>
          </a:avLst>
        </a:prstGeom>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s-ES" sz="5000" kern="1200" dirty="0"/>
        </a:p>
      </dsp:txBody>
      <dsp:txXfrm>
        <a:off x="2632724" y="160744"/>
        <a:ext cx="1883213" cy="11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5728" y="106816"/>
          <a:ext cx="1765396" cy="14123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46137" y="1413526"/>
          <a:ext cx="1808155" cy="1409147"/>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He is baptized by John, and not the other way around</a:t>
          </a:r>
          <a:br>
            <a:rPr lang="en"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(Mark 1:9)</a:t>
          </a:r>
        </a:p>
      </dsp:txBody>
      <dsp:txXfrm>
        <a:off x="46137" y="1413526"/>
        <a:ext cx="1808155" cy="1409147"/>
      </dsp:txXfrm>
    </dsp:sp>
    <dsp:sp modelId="{DADC1F86-B4A4-4CCE-AA06-73D7E8E6C588}">
      <dsp:nvSpPr>
        <dsp:cNvPr id="0" name=""/>
        <dsp:cNvSpPr/>
      </dsp:nvSpPr>
      <dsp:spPr>
        <a:xfrm>
          <a:off x="2030832" y="106816"/>
          <a:ext cx="1765396" cy="141231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183198" y="1449554"/>
          <a:ext cx="1571202" cy="1409147"/>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is directed by the Spirit </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(Mark 1:12)</a:t>
          </a:r>
        </a:p>
      </dsp:txBody>
      <dsp:txXfrm>
        <a:off x="2183198" y="1449554"/>
        <a:ext cx="1571202" cy="1409147"/>
      </dsp:txXfrm>
    </dsp:sp>
    <dsp:sp modelId="{3CE3B9B6-E456-4038-8E9B-FF262F2AB425}">
      <dsp:nvSpPr>
        <dsp:cNvPr id="0" name=""/>
        <dsp:cNvSpPr/>
      </dsp:nvSpPr>
      <dsp:spPr>
        <a:xfrm>
          <a:off x="3972769" y="106816"/>
          <a:ext cx="1765396" cy="141231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4131654" y="1413526"/>
          <a:ext cx="1571202" cy="1409147"/>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need to be alone with God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(Mark 1:13a)</a:t>
          </a:r>
        </a:p>
      </dsp:txBody>
      <dsp:txXfrm>
        <a:off x="4131654" y="1413526"/>
        <a:ext cx="1571202" cy="1409147"/>
      </dsp:txXfrm>
    </dsp:sp>
    <dsp:sp modelId="{1C8FA63C-E40A-4902-856E-BE032EE7B664}">
      <dsp:nvSpPr>
        <dsp:cNvPr id="0" name=""/>
        <dsp:cNvSpPr/>
      </dsp:nvSpPr>
      <dsp:spPr>
        <a:xfrm>
          <a:off x="5914705" y="106816"/>
          <a:ext cx="1765396" cy="1412317"/>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E47B72-DE27-497B-AB1D-2999A665C265}">
      <dsp:nvSpPr>
        <dsp:cNvPr id="0" name=""/>
        <dsp:cNvSpPr/>
      </dsp:nvSpPr>
      <dsp:spPr>
        <a:xfrm>
          <a:off x="6073590" y="1413526"/>
          <a:ext cx="1571202" cy="1409147"/>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is tempted by the devil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(Mark 1:13b)</a:t>
          </a:r>
        </a:p>
      </dsp:txBody>
      <dsp:txXfrm>
        <a:off x="6073590" y="1413526"/>
        <a:ext cx="1571202" cy="1409147"/>
      </dsp:txXfrm>
    </dsp:sp>
    <dsp:sp modelId="{CAEDE72E-D226-42C0-91FE-3AC483B7492C}">
      <dsp:nvSpPr>
        <dsp:cNvPr id="0" name=""/>
        <dsp:cNvSpPr/>
      </dsp:nvSpPr>
      <dsp:spPr>
        <a:xfrm>
          <a:off x="7856641" y="106816"/>
          <a:ext cx="1765396" cy="141231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8015526" y="1413526"/>
          <a:ext cx="1571202" cy="1409147"/>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Face physical dangers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(Mark 1:13c)</a:t>
          </a:r>
        </a:p>
      </dsp:txBody>
      <dsp:txXfrm>
        <a:off x="8015526" y="1413526"/>
        <a:ext cx="1571202" cy="1409147"/>
      </dsp:txXfrm>
    </dsp:sp>
    <dsp:sp modelId="{400BA75A-6623-4983-A9EA-19357109AFFC}">
      <dsp:nvSpPr>
        <dsp:cNvPr id="0" name=""/>
        <dsp:cNvSpPr/>
      </dsp:nvSpPr>
      <dsp:spPr>
        <a:xfrm>
          <a:off x="9798577" y="106816"/>
          <a:ext cx="1765396" cy="1412317"/>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9957462" y="1413526"/>
          <a:ext cx="1571202" cy="1409147"/>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Angels serve him               (Mark 1:13d)</a:t>
          </a:r>
        </a:p>
      </dsp:txBody>
      <dsp:txXfrm>
        <a:off x="9957462" y="1413526"/>
        <a:ext cx="1571202" cy="1409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9127"/>
          <a:ext cx="3894330" cy="420625"/>
        </a:xfrm>
        <a:custGeom>
          <a:avLst/>
          <a:gdLst/>
          <a:ahLst/>
          <a:cxnLst/>
          <a:rect l="0" t="0" r="0" b="0"/>
          <a:pathLst>
            <a:path>
              <a:moveTo>
                <a:pt x="0" y="0"/>
              </a:moveTo>
              <a:lnTo>
                <a:pt x="0" y="210312"/>
              </a:lnTo>
              <a:lnTo>
                <a:pt x="3894330" y="210312"/>
              </a:lnTo>
              <a:lnTo>
                <a:pt x="3894330" y="420625"/>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633488" y="589127"/>
          <a:ext cx="123844" cy="420625"/>
        </a:xfrm>
        <a:custGeom>
          <a:avLst/>
          <a:gdLst/>
          <a:ahLst/>
          <a:cxnLst/>
          <a:rect l="0" t="0" r="0" b="0"/>
          <a:pathLst>
            <a:path>
              <a:moveTo>
                <a:pt x="123844" y="0"/>
              </a:moveTo>
              <a:lnTo>
                <a:pt x="123844" y="210312"/>
              </a:lnTo>
              <a:lnTo>
                <a:pt x="0" y="210312"/>
              </a:lnTo>
              <a:lnTo>
                <a:pt x="0" y="420625"/>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39158" y="589127"/>
          <a:ext cx="4018174" cy="420625"/>
        </a:xfrm>
        <a:custGeom>
          <a:avLst/>
          <a:gdLst/>
          <a:ahLst/>
          <a:cxnLst/>
          <a:rect l="0" t="0" r="0" b="0"/>
          <a:pathLst>
            <a:path>
              <a:moveTo>
                <a:pt x="4018174" y="0"/>
              </a:moveTo>
              <a:lnTo>
                <a:pt x="4018174" y="210312"/>
              </a:lnTo>
              <a:lnTo>
                <a:pt x="0" y="210312"/>
              </a:lnTo>
              <a:lnTo>
                <a:pt x="0" y="420625"/>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1088320" y="65047"/>
          <a:ext cx="9338025" cy="524079"/>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Jesus' initial message covered three aspects (Mark 1:15)</a:t>
          </a:r>
        </a:p>
      </dsp:txBody>
      <dsp:txXfrm>
        <a:off x="1088320" y="65047"/>
        <a:ext cx="9338025" cy="524079"/>
      </dsp:txXfrm>
    </dsp:sp>
    <dsp:sp modelId="{7ADE7FB0-1BB0-484D-8649-EA738B4AD872}">
      <dsp:nvSpPr>
        <dsp:cNvPr id="0" name=""/>
        <dsp:cNvSpPr/>
      </dsp:nvSpPr>
      <dsp:spPr>
        <a:xfrm>
          <a:off x="2305" y="1009752"/>
          <a:ext cx="3473705" cy="70599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time has come"</a:t>
          </a:r>
        </a:p>
      </dsp:txBody>
      <dsp:txXfrm>
        <a:off x="2305" y="1009752"/>
        <a:ext cx="3473705" cy="705999"/>
      </dsp:txXfrm>
    </dsp:sp>
    <dsp:sp modelId="{4070D96E-A326-4513-89BC-9D8C14EADD1A}">
      <dsp:nvSpPr>
        <dsp:cNvPr id="0" name=""/>
        <dsp:cNvSpPr/>
      </dsp:nvSpPr>
      <dsp:spPr>
        <a:xfrm>
          <a:off x="3896636" y="1009752"/>
          <a:ext cx="3473705" cy="705999"/>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t>
          </a:r>
          <a:r>
            <a:rPr lang="en-US" sz="2000" b="1" kern="1200" dirty="0">
              <a:effectLst>
                <a:outerShdw blurRad="38100" dist="38100" dir="2700000" algn="tl">
                  <a:srgbClr val="000000">
                    <a:alpha val="43137"/>
                  </a:srgbClr>
                </a:outerShdw>
              </a:effectLst>
            </a:rPr>
            <a:t>The kingdom of God has come near</a:t>
          </a:r>
          <a:r>
            <a:rPr lang="en" sz="2000" b="1" kern="1200" dirty="0">
              <a:effectLst>
                <a:outerShdw blurRad="38100" dist="38100" dir="2700000" algn="tl">
                  <a:srgbClr val="000000">
                    <a:alpha val="43137"/>
                  </a:srgbClr>
                </a:outerShdw>
              </a:effectLst>
            </a:rPr>
            <a:t>”</a:t>
          </a:r>
        </a:p>
      </dsp:txBody>
      <dsp:txXfrm>
        <a:off x="3896636" y="1009752"/>
        <a:ext cx="3473705" cy="705999"/>
      </dsp:txXfrm>
    </dsp:sp>
    <dsp:sp modelId="{041244A5-612E-419B-9133-B822E114FD91}">
      <dsp:nvSpPr>
        <dsp:cNvPr id="0" name=""/>
        <dsp:cNvSpPr/>
      </dsp:nvSpPr>
      <dsp:spPr>
        <a:xfrm>
          <a:off x="7790966" y="1009752"/>
          <a:ext cx="3721393" cy="705999"/>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“repent and believe in the gospel”</a:t>
          </a:r>
        </a:p>
      </dsp:txBody>
      <dsp:txXfrm>
        <a:off x="7790966" y="1009752"/>
        <a:ext cx="3721393" cy="705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734FC-1780-4F20-B1CD-F0B7623DF3AB}" type="datetimeFigureOut">
              <a:rPr lang="en-US" smtClean="0"/>
              <a:t>6/17/2024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839-D1DD-43A6-BBB2-235EDA0CDCDB}" type="slidenum">
              <a:rPr lang="en-US" smtClean="0"/>
              <a:t>‹Nº›</a:t>
            </a:fld>
            <a:endParaRPr lang="en-US"/>
          </a:p>
        </p:txBody>
      </p:sp>
    </p:spTree>
    <p:extLst>
      <p:ext uri="{BB962C8B-B14F-4D97-AF65-F5344CB8AC3E}">
        <p14:creationId xmlns:p14="http://schemas.microsoft.com/office/powerpoint/2010/main" val="371300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1F86839-D1DD-43A6-BBB2-235EDA0CDCDB}" type="slidenum">
              <a:rPr lang="en-US" smtClean="0"/>
              <a:t>5</a:t>
            </a:fld>
            <a:endParaRPr lang="en-US"/>
          </a:p>
        </p:txBody>
      </p:sp>
    </p:spTree>
    <p:extLst>
      <p:ext uri="{BB962C8B-B14F-4D97-AF65-F5344CB8AC3E}">
        <p14:creationId xmlns:p14="http://schemas.microsoft.com/office/powerpoint/2010/main" val="224440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t>17/06/2024</a:t>
            </a:fld>
            <a:endParaRPr lang="es-ES"/>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9FD39-0285-48CD-855F-F70F6B843922}" type="datetimeFigureOut">
              <a:rPr lang="es-ES" smtClean="0"/>
              <a:t>17/06/2024</a:t>
            </a:fld>
            <a:endParaRPr lang="es-ES"/>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00E6D-6FF8-4176-8BE9-682A8B568838}" type="slidenum">
              <a:rPr lang="es-ES" smtClean="0"/>
              <a:t>‹Nº›</a:t>
            </a:fld>
            <a:endParaRPr lang="es-ES"/>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17/06/2024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9.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1.jpeg"/></Relationships>
</file>

<file path=ppt/slides/_rels/slide1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9.png"/><Relationship Id="rId5" Type="http://schemas.openxmlformats.org/officeDocument/2006/relationships/diagramQuickStyle" Target="../diagrams/quickStyle1.xml"/><Relationship Id="rId10" Type="http://schemas.openxmlformats.org/officeDocument/2006/relationships/image" Target="../media/image38.jpeg"/><Relationship Id="rId4" Type="http://schemas.openxmlformats.org/officeDocument/2006/relationships/diagramLayout" Target="../diagrams/layout1.xml"/><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8000"/>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Mujer parada junto a un cuerpo de agua&#10;&#10;Descripción generada automáticamente con confianza media">
            <a:extLst>
              <a:ext uri="{FF2B5EF4-FFF2-40B4-BE49-F238E27FC236}">
                <a16:creationId xmlns:a16="http://schemas.microsoft.com/office/drawing/2014/main" id="{416DC464-0B08-7394-4C96-E12393AA35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332242" y="-167405"/>
            <a:ext cx="3006061"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n 2">
            <a:extLst>
              <a:ext uri="{FF2B5EF4-FFF2-40B4-BE49-F238E27FC236}">
                <a16:creationId xmlns:a16="http://schemas.microsoft.com/office/drawing/2014/main" id="{EFDC9E49-4E29-0C4A-4A73-A3A2B7A063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4952" y="-167405"/>
            <a:ext cx="2991088"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descr="Dibujo de videojuego&#10;&#10;Descripción generada automáticamente con confianza baja">
            <a:extLst>
              <a:ext uri="{FF2B5EF4-FFF2-40B4-BE49-F238E27FC236}">
                <a16:creationId xmlns:a16="http://schemas.microsoft.com/office/drawing/2014/main" id="{5F4500B5-D485-DC5A-26C1-7F0C3B734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951" y="3083376"/>
            <a:ext cx="6189158" cy="33396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a:extLst>
              <a:ext uri="{FF2B5EF4-FFF2-40B4-BE49-F238E27FC236}">
                <a16:creationId xmlns:a16="http://schemas.microsoft.com/office/drawing/2014/main" id="{E25848E9-CC15-0B09-A7C4-095604F4D496}"/>
              </a:ext>
            </a:extLst>
          </p:cNvPr>
          <p:cNvSpPr txBox="1"/>
          <p:nvPr/>
        </p:nvSpPr>
        <p:spPr>
          <a:xfrm>
            <a:off x="6521399" y="676228"/>
            <a:ext cx="5568649" cy="5184519"/>
          </a:xfrm>
          <a:prstGeom prst="rect">
            <a:avLst/>
          </a:prstGeom>
          <a:noFill/>
        </p:spPr>
        <p:txBody>
          <a:bodyPr wrap="square" rtlCol="0">
            <a:prstTxWarp prst="textDeflateInflate">
              <a:avLst/>
            </a:prstTxWarp>
            <a:spAutoFit/>
          </a:bodyPr>
          <a:lstStyle/>
          <a:p>
            <a:pPr algn="ctr"/>
            <a:r>
              <a:rPr lang="en" sz="7200" b="1" dirty="0">
                <a:ln w="13462">
                  <a:solidFill>
                    <a:schemeClr val="bg1"/>
                  </a:solidFill>
                  <a:prstDash val="solid"/>
                </a:ln>
                <a:solidFill>
                  <a:srgbClr val="683E00"/>
                </a:solidFill>
                <a:effectLst>
                  <a:outerShdw dist="38100" dir="2700000" algn="bl" rotWithShape="0">
                    <a:schemeClr val="accent5"/>
                  </a:outerShdw>
                </a:effectLst>
              </a:rPr>
              <a:t>THE BEGINNING OF THE GOSPEL</a:t>
            </a:r>
          </a:p>
        </p:txBody>
      </p:sp>
      <p:sp>
        <p:nvSpPr>
          <p:cNvPr id="5" name="CuadroTexto 4">
            <a:extLst>
              <a:ext uri="{FF2B5EF4-FFF2-40B4-BE49-F238E27FC236}">
                <a16:creationId xmlns:a16="http://schemas.microsoft.com/office/drawing/2014/main" id="{24083000-2D2F-D097-3D23-24B9F197E044}"/>
              </a:ext>
            </a:extLst>
          </p:cNvPr>
          <p:cNvSpPr txBox="1"/>
          <p:nvPr/>
        </p:nvSpPr>
        <p:spPr>
          <a:xfrm>
            <a:off x="8716881" y="6423025"/>
            <a:ext cx="3373167" cy="338554"/>
          </a:xfrm>
          <a:prstGeom prst="rect">
            <a:avLst/>
          </a:prstGeom>
          <a:noFill/>
        </p:spPr>
        <p:txBody>
          <a:bodyPr wrap="none" rtlCol="0">
            <a:spAutoFit/>
          </a:bodyPr>
          <a:lstStyle/>
          <a:p>
            <a:pPr algn="r"/>
            <a:r>
              <a:rPr lang="en" sz="1600" b="1" dirty="0">
                <a:solidFill>
                  <a:srgbClr val="536A24"/>
                </a:solidFill>
              </a:rPr>
              <a:t>Lesson 1 for July 6, 2024</a:t>
            </a:r>
          </a:p>
        </p:txBody>
      </p:sp>
    </p:spTree>
    <p:extLst>
      <p:ext uri="{BB962C8B-B14F-4D97-AF65-F5344CB8AC3E}">
        <p14:creationId xmlns:p14="http://schemas.microsoft.com/office/powerpoint/2010/main" val="3843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655233" y="974154"/>
            <a:ext cx="9239746" cy="3970318"/>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dirty="0"/>
              <a:t>«</a:t>
            </a:r>
            <a:r>
              <a:rPr lang="en-US" dirty="0"/>
              <a:t>The glory that rested upon Christ is a pledge of the love of God for us. It tells us of the power of prayer—how the human voice may reach the ear of God and our petitions find acceptance in the courts of heaven.... The light which fell from the open portals upon the head of our Saviour will fall upon us as we pray for help to resist temptation. The voice which spoke to Jesus says to every believing soul, “This is my beloved child, in whom I am well pleased</a:t>
            </a:r>
            <a:r>
              <a:rPr lang="en"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5047392" y="5883846"/>
            <a:ext cx="5738687" cy="338554"/>
          </a:xfrm>
          <a:prstGeom prst="rect">
            <a:avLst/>
          </a:prstGeom>
          <a:noFill/>
        </p:spPr>
        <p:txBody>
          <a:bodyPr wrap="none" rtlCol="0">
            <a:spAutoFit/>
          </a:bodyPr>
          <a:lstStyle/>
          <a:p>
            <a:pPr algn="r"/>
            <a:r>
              <a:rPr lang="en" sz="1600" b="1" dirty="0"/>
              <a:t>EGW (In the Heavenly Places - </a:t>
            </a:r>
            <a:r>
              <a:rPr lang="en-US" sz="1600" b="1" dirty="0"/>
              <a:t>God Has Chosen Me, January 20</a:t>
            </a:r>
            <a:r>
              <a:rPr lang="en" sz="1600" b="1" dirty="0"/>
              <a:t>)</a:t>
            </a:r>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23160" y="0"/>
            <a:ext cx="7468840"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outerShdw>
                </a:effectLst>
              </a:rPr>
              <a:t>THE MESSAGE</a:t>
            </a:r>
          </a:p>
        </p:txBody>
      </p:sp>
      <p:sp>
        <p:nvSpPr>
          <p:cNvPr id="7" name="CuadroTexto 6">
            <a:extLst>
              <a:ext uri="{FF2B5EF4-FFF2-40B4-BE49-F238E27FC236}">
                <a16:creationId xmlns:a16="http://schemas.microsoft.com/office/drawing/2014/main" id="{305DD055-429B-769C-D6AF-FCC7BAE7BE61}"/>
              </a:ext>
            </a:extLst>
          </p:cNvPr>
          <p:cNvSpPr txBox="1"/>
          <p:nvPr/>
        </p:nvSpPr>
        <p:spPr>
          <a:xfrm>
            <a:off x="4723160" y="637802"/>
            <a:ext cx="7468840" cy="646331"/>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After John was put in prison, Jesus went into Galilee, proclaiming the good news of God</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(Mark 1:14)</a:t>
            </a: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3694386840"/>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319617" y="3064933"/>
            <a:ext cx="3549650" cy="3323987"/>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en" sz="2000" b="1" dirty="0"/>
              <a:t>A reference to the 70 weeks prophecy (Dan . 9:24).</a:t>
            </a:r>
          </a:p>
          <a:p>
            <a:pPr>
              <a:spcBef>
                <a:spcPts val="600"/>
              </a:spcBef>
            </a:pPr>
            <a:r>
              <a:rPr lang="en" sz="2000" b="1" dirty="0"/>
              <a:t>From the decree of Artaxerxes, year 457 BC, until the anointing of the Messiah, 69 weeks would pass (v. 25).</a:t>
            </a:r>
          </a:p>
          <a:p>
            <a:pPr>
              <a:spcBef>
                <a:spcPts val="600"/>
              </a:spcBef>
            </a:pPr>
            <a:r>
              <a:rPr lang="en" sz="2000" b="1" dirty="0"/>
              <a:t>This was fulfilled at the baptism of Jesus, AD 27. Half a week later, AD 31, Jesus died (v. 27).</a:t>
            </a:r>
          </a:p>
        </p:txBody>
      </p:sp>
      <p:sp>
        <p:nvSpPr>
          <p:cNvPr id="10" name="CuadroTexto 9">
            <a:extLst>
              <a:ext uri="{FF2B5EF4-FFF2-40B4-BE49-F238E27FC236}">
                <a16:creationId xmlns:a16="http://schemas.microsoft.com/office/drawing/2014/main" id="{1CA3F1E5-AE0A-4DCC-8E4B-B4F549F38C2C}"/>
              </a:ext>
            </a:extLst>
          </p:cNvPr>
          <p:cNvSpPr txBox="1"/>
          <p:nvPr/>
        </p:nvSpPr>
        <p:spPr>
          <a:xfrm>
            <a:off x="4248149" y="3071793"/>
            <a:ext cx="3530600" cy="1015663"/>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en" sz="2000" b="1" dirty="0"/>
              <a:t>A promise that the covenant of salvation was beginning to be fulfilled.</a:t>
            </a:r>
          </a:p>
        </p:txBody>
      </p:sp>
      <p:sp>
        <p:nvSpPr>
          <p:cNvPr id="11" name="CuadroTexto 10">
            <a:extLst>
              <a:ext uri="{FF2B5EF4-FFF2-40B4-BE49-F238E27FC236}">
                <a16:creationId xmlns:a16="http://schemas.microsoft.com/office/drawing/2014/main" id="{59B8EC21-C970-2ADE-CE87-6D705EC12F31}"/>
              </a:ext>
            </a:extLst>
          </p:cNvPr>
          <p:cNvSpPr txBox="1"/>
          <p:nvPr/>
        </p:nvSpPr>
        <p:spPr>
          <a:xfrm>
            <a:off x="8130114" y="3064933"/>
            <a:ext cx="3714752" cy="923330"/>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 b="1" dirty="0"/>
              <a:t>A call to take an active part in the covenant, by accepting forgiveness through faith in Jesus.</a:t>
            </a:r>
          </a:p>
        </p:txBody>
      </p:sp>
      <p:sp>
        <p:nvSpPr>
          <p:cNvPr id="2" name="CuadroTexto 1">
            <a:extLst>
              <a:ext uri="{FF2B5EF4-FFF2-40B4-BE49-F238E27FC236}">
                <a16:creationId xmlns:a16="http://schemas.microsoft.com/office/drawing/2014/main" id="{0A4B1AAB-F954-B1E7-952A-5823C1B1A0C2}"/>
              </a:ext>
            </a:extLst>
          </p:cNvPr>
          <p:cNvSpPr txBox="1"/>
          <p:nvPr/>
        </p:nvSpPr>
        <p:spPr>
          <a:xfrm>
            <a:off x="8925983" y="4238624"/>
            <a:ext cx="2918883" cy="2246769"/>
          </a:xfrm>
          <a:prstGeom prst="rect">
            <a:avLst/>
          </a:prstGeom>
          <a:noFill/>
        </p:spPr>
        <p:txBody>
          <a:bodyPr wrap="square" rtlCol="0">
            <a:spAutoFit/>
          </a:bodyPr>
          <a:lstStyle/>
          <a:p>
            <a:pPr>
              <a:spcBef>
                <a:spcPts val="600"/>
              </a:spcBef>
            </a:pPr>
            <a:r>
              <a:rPr lang="en" sz="2000" b="1" dirty="0"/>
              <a:t>Our current message also includes these three aspects: The time has been fulfilled; Jesus is coming; and we must repent and believe so we can go with Him.</a:t>
            </a:r>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76700" y="4238624"/>
            <a:ext cx="4641850" cy="25071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n" sz="1050" b="1" dirty="0"/>
                <a:t>70 weeks = 490 years</a:t>
              </a:r>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n" sz="1050" b="1" dirty="0"/>
                <a:t>7 weeks</a:t>
              </a:r>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n" sz="1050" b="1" dirty="0"/>
                <a:t>62 weeks</a:t>
              </a:r>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24230"/>
              <a:ext cx="914401" cy="161583"/>
            </a:xfrm>
            <a:prstGeom prst="rect">
              <a:avLst/>
            </a:prstGeom>
            <a:noFill/>
          </p:spPr>
          <p:txBody>
            <a:bodyPr wrap="square" lIns="0" tIns="0" rIns="0" bIns="0" rtlCol="0" anchor="ctr" anchorCtr="0">
              <a:spAutoFit/>
            </a:bodyPr>
            <a:lstStyle/>
            <a:p>
              <a:pPr algn="ctr"/>
              <a:r>
                <a:rPr lang="en" sz="1050" b="1" dirty="0"/>
                <a:t>½ week</a:t>
              </a:r>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763"/>
              <a:ext cx="857250" cy="160680"/>
            </a:xfrm>
            <a:prstGeom prst="rect">
              <a:avLst/>
            </a:prstGeom>
            <a:noFill/>
          </p:spPr>
          <p:txBody>
            <a:bodyPr wrap="square" lIns="0" tIns="0" rIns="0" bIns="0" rtlCol="0" anchor="ctr" anchorCtr="0">
              <a:spAutoFit/>
            </a:bodyPr>
            <a:lstStyle/>
            <a:p>
              <a:pPr algn="ctr"/>
              <a:r>
                <a:rPr lang="en" sz="1050" b="1" dirty="0"/>
                <a:t>½ week</a:t>
              </a:r>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n" sz="1050" b="1" dirty="0"/>
                <a:t>49 years</a:t>
              </a:r>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n" sz="1050" b="1" dirty="0"/>
                <a:t>434 years</a:t>
              </a:r>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n" sz="1050" b="1" dirty="0"/>
                <a:t>7 years</a:t>
              </a:r>
            </a:p>
          </p:txBody>
        </p:sp>
      </p:gr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4"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E592083E-0D2A-4180-AF8F-5FDD4DBC775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1" dur="1000"/>
                                        <p:tgtEl>
                                          <p:spTgt spid="8">
                                            <p:graphicEl>
                                              <a:dgm id="{39A02303-503A-4CAB-9362-EED7D21143A6}"/>
                                            </p:graphicEl>
                                          </p:spTgt>
                                        </p:tgtEl>
                                      </p:cBhvr>
                                    </p:animEffect>
                                    <p:anim calcmode="lin" valueType="num">
                                      <p:cBhvr>
                                        <p:cTn id="42"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46" dur="1000"/>
                                        <p:tgtEl>
                                          <p:spTgt spid="8">
                                            <p:graphicEl>
                                              <a:dgm id="{7ADE7FB0-1BB0-484D-8649-EA738B4AD872}"/>
                                            </p:graphicEl>
                                          </p:spTgt>
                                        </p:tgtEl>
                                      </p:cBhvr>
                                    </p:animEffect>
                                    <p:anim calcmode="lin" valueType="num">
                                      <p:cBhvr>
                                        <p:cTn id="47"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1"/>
                                        </p:tgtEl>
                                      </p:cBhvr>
                                    </p:animEffect>
                                  </p:childTnLst>
                                </p:cTn>
                              </p:par>
                            </p:childTnLst>
                          </p:cTn>
                        </p:par>
                        <p:par>
                          <p:cTn id="61" fill="hold">
                            <p:stCondLst>
                              <p:cond delay="1000"/>
                            </p:stCondLst>
                            <p:childTnLst>
                              <p:par>
                                <p:cTn id="62" presetID="17" presetClass="entr" presetSubtype="1"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ppt_h/2"/>
                                          </p:val>
                                        </p:tav>
                                        <p:tav tm="100000">
                                          <p:val>
                                            <p:strVal val="#ppt_y"/>
                                          </p:val>
                                        </p:tav>
                                      </p:tavLst>
                                    </p:anim>
                                    <p:anim calcmode="lin" valueType="num">
                                      <p:cBhvr>
                                        <p:cTn id="66" dur="500" fill="hold"/>
                                        <p:tgtEl>
                                          <p:spTgt spid="9"/>
                                        </p:tgtEl>
                                        <p:attrNameLst>
                                          <p:attrName>ppt_w</p:attrName>
                                        </p:attrNameLst>
                                      </p:cBhvr>
                                      <p:tavLst>
                                        <p:tav tm="0">
                                          <p:val>
                                            <p:strVal val="#ppt_w"/>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72" dur="1000"/>
                                        <p:tgtEl>
                                          <p:spTgt spid="8">
                                            <p:graphicEl>
                                              <a:dgm id="{FD297C8C-3E0C-4B0B-A238-1D0B2E81C216}"/>
                                            </p:graphicEl>
                                          </p:spTgt>
                                        </p:tgtEl>
                                      </p:cBhvr>
                                    </p:animEffect>
                                    <p:anim calcmode="lin" valueType="num">
                                      <p:cBhvr>
                                        <p:cTn id="73"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77" dur="1000"/>
                                        <p:tgtEl>
                                          <p:spTgt spid="8">
                                            <p:graphicEl>
                                              <a:dgm id="{4070D96E-A326-4513-89BC-9D8C14EADD1A}"/>
                                            </p:graphicEl>
                                          </p:spTgt>
                                        </p:tgtEl>
                                      </p:cBhvr>
                                    </p:animEffect>
                                    <p:anim calcmode="lin" valueType="num">
                                      <p:cBhvr>
                                        <p:cTn id="78"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ppt_h/2"/>
                                          </p:val>
                                        </p:tav>
                                        <p:tav tm="100000">
                                          <p:val>
                                            <p:strVal val="#ppt_y"/>
                                          </p:val>
                                        </p:tav>
                                      </p:tavLst>
                                    </p:anim>
                                    <p:anim calcmode="lin" valueType="num">
                                      <p:cBhvr>
                                        <p:cTn id="86" dur="500" fill="hold"/>
                                        <p:tgtEl>
                                          <p:spTgt spid="10"/>
                                        </p:tgtEl>
                                        <p:attrNameLst>
                                          <p:attrName>ppt_w</p:attrName>
                                        </p:attrNameLst>
                                      </p:cBhvr>
                                      <p:tavLst>
                                        <p:tav tm="0">
                                          <p:val>
                                            <p:strVal val="#ppt_w"/>
                                          </p:val>
                                        </p:tav>
                                        <p:tav tm="100000">
                                          <p:val>
                                            <p:strVal val="#ppt_w"/>
                                          </p:val>
                                        </p:tav>
                                      </p:tavLst>
                                    </p:anim>
                                    <p:anim calcmode="lin" valueType="num">
                                      <p:cBhvr>
                                        <p:cTn id="8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92" dur="1000"/>
                                        <p:tgtEl>
                                          <p:spTgt spid="8">
                                            <p:graphicEl>
                                              <a:dgm id="{16ED3055-E54B-437D-80CF-A06E0BEB8CF1}"/>
                                            </p:graphicEl>
                                          </p:spTgt>
                                        </p:tgtEl>
                                      </p:cBhvr>
                                    </p:animEffect>
                                    <p:anim calcmode="lin" valueType="num">
                                      <p:cBhvr>
                                        <p:cTn id="93"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94"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97" dur="1000"/>
                                        <p:tgtEl>
                                          <p:spTgt spid="8">
                                            <p:graphicEl>
                                              <a:dgm id="{041244A5-612E-419B-9133-B822E114FD91}"/>
                                            </p:graphicEl>
                                          </p:spTgt>
                                        </p:tgtEl>
                                      </p:cBhvr>
                                    </p:animEffect>
                                    <p:anim calcmode="lin" valueType="num">
                                      <p:cBhvr>
                                        <p:cTn id="98"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ppt_x</p:attrName>
                                        </p:attrNameLst>
                                      </p:cBhvr>
                                      <p:tavLst>
                                        <p:tav tm="0">
                                          <p:val>
                                            <p:strVal val="#ppt_x"/>
                                          </p:val>
                                        </p:tav>
                                        <p:tav tm="100000">
                                          <p:val>
                                            <p:strVal val="#ppt_x"/>
                                          </p:val>
                                        </p:tav>
                                      </p:tavLst>
                                    </p:anim>
                                    <p:anim calcmode="lin" valueType="num">
                                      <p:cBhvr>
                                        <p:cTn id="105" dur="500" fill="hold"/>
                                        <p:tgtEl>
                                          <p:spTgt spid="11"/>
                                        </p:tgtEl>
                                        <p:attrNameLst>
                                          <p:attrName>ppt_y</p:attrName>
                                        </p:attrNameLst>
                                      </p:cBhvr>
                                      <p:tavLst>
                                        <p:tav tm="0">
                                          <p:val>
                                            <p:strVal val="#ppt_y-#ppt_h/2"/>
                                          </p:val>
                                        </p:tav>
                                        <p:tav tm="100000">
                                          <p:val>
                                            <p:strVal val="#ppt_y"/>
                                          </p:val>
                                        </p:tav>
                                      </p:tavLst>
                                    </p:anim>
                                    <p:anim calcmode="lin" valueType="num">
                                      <p:cBhvr>
                                        <p:cTn id="106" dur="500" fill="hold"/>
                                        <p:tgtEl>
                                          <p:spTgt spid="11"/>
                                        </p:tgtEl>
                                        <p:attrNameLst>
                                          <p:attrName>ppt_w</p:attrName>
                                        </p:attrNameLst>
                                      </p:cBhvr>
                                      <p:tavLst>
                                        <p:tav tm="0">
                                          <p:val>
                                            <p:strVal val="#ppt_w"/>
                                          </p:val>
                                        </p:tav>
                                        <p:tav tm="100000">
                                          <p:val>
                                            <p:strVal val="#ppt_w"/>
                                          </p:val>
                                        </p:tav>
                                      </p:tavLst>
                                    </p:anim>
                                    <p:anim calcmode="lin" valueType="num">
                                      <p:cBhvr>
                                        <p:cTn id="10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1000" fill="hold"/>
                                        <p:tgtEl>
                                          <p:spTgt spid="12"/>
                                        </p:tgtEl>
                                        <p:attrNameLst>
                                          <p:attrName>ppt_w</p:attrName>
                                        </p:attrNameLst>
                                      </p:cBhvr>
                                      <p:tavLst>
                                        <p:tav tm="0">
                                          <p:val>
                                            <p:fltVal val="0"/>
                                          </p:val>
                                        </p:tav>
                                        <p:tav tm="100000">
                                          <p:val>
                                            <p:strVal val="#ppt_w"/>
                                          </p:val>
                                        </p:tav>
                                      </p:tavLst>
                                    </p:anim>
                                    <p:anim calcmode="lin" valueType="num">
                                      <p:cBhvr>
                                        <p:cTn id="113" dur="1000" fill="hold"/>
                                        <p:tgtEl>
                                          <p:spTgt spid="12"/>
                                        </p:tgtEl>
                                        <p:attrNameLst>
                                          <p:attrName>ppt_h</p:attrName>
                                        </p:attrNameLst>
                                      </p:cBhvr>
                                      <p:tavLst>
                                        <p:tav tm="0">
                                          <p:val>
                                            <p:fltVal val="0"/>
                                          </p:val>
                                        </p:tav>
                                        <p:tav tm="100000">
                                          <p:val>
                                            <p:strVal val="#ppt_h"/>
                                          </p:val>
                                        </p:tav>
                                      </p:tavLst>
                                    </p:anim>
                                    <p:anim calcmode="lin" valueType="num">
                                      <p:cBhvr>
                                        <p:cTn id="1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2"/>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grpId="0" nodeType="with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
                                          </p:val>
                                        </p:tav>
                                        <p:tav tm="100000">
                                          <p:val>
                                            <p:strVal val="#ppt_w"/>
                                          </p:val>
                                        </p:tav>
                                      </p:tavLst>
                                    </p:anim>
                                    <p:anim calcmode="lin" valueType="num">
                                      <p:cBhvr>
                                        <p:cTn id="119" dur="1000" fill="hold"/>
                                        <p:tgtEl>
                                          <p:spTgt spid="2"/>
                                        </p:tgtEl>
                                        <p:attrNameLst>
                                          <p:attrName>ppt_h</p:attrName>
                                        </p:attrNameLst>
                                      </p:cBhvr>
                                      <p:tavLst>
                                        <p:tav tm="0">
                                          <p:val>
                                            <p:fltVal val="0"/>
                                          </p:val>
                                        </p:tav>
                                        <p:tav tm="100000">
                                          <p:val>
                                            <p:strVal val="#ppt_h"/>
                                          </p:val>
                                        </p:tav>
                                      </p:tavLst>
                                    </p:anim>
                                    <p:anim calcmode="lin" valueType="num">
                                      <p:cBhvr>
                                        <p:cTn id="1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821031" y="1622852"/>
            <a:ext cx="10250792" cy="4478149"/>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dirty="0"/>
              <a:t>“</a:t>
            </a:r>
            <a:r>
              <a:rPr lang="en-US" dirty="0"/>
              <a:t>The burden of Christ's preaching was, “The time is fulfilled, and the kingdom of God is at hand; repent ye, and believe the gospel.” Thus the gospel message, as given by the Saviour Himself, was based on the prophecies. The “time” which He declared to be fulfilled was the period made known by the angel Gabriel to Daniel</a:t>
            </a:r>
            <a:r>
              <a:rPr lang="en" dirty="0"/>
              <a:t>…</a:t>
            </a:r>
          </a:p>
          <a:p>
            <a:pPr>
              <a:spcBef>
                <a:spcPts val="600"/>
              </a:spcBef>
            </a:pPr>
            <a:r>
              <a:rPr lang="en-US" dirty="0"/>
              <a:t>As the message of Christ's first advent announced the kingdom of His grace, so the message of His second advent announces the kingdom of His glory. And the second message, like the first, is based on the prophecies</a:t>
            </a:r>
            <a:r>
              <a:rPr lang="en"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8387704" y="6317394"/>
            <a:ext cx="3585149" cy="338554"/>
          </a:xfrm>
          <a:prstGeom prst="rect">
            <a:avLst/>
          </a:prstGeom>
          <a:noFill/>
        </p:spPr>
        <p:txBody>
          <a:bodyPr wrap="none" rtlCol="0">
            <a:spAutoFit/>
          </a:bodyPr>
          <a:lstStyle/>
          <a:p>
            <a:pPr algn="r"/>
            <a:r>
              <a:rPr lang="en" sz="1600" b="1" dirty="0"/>
              <a:t>EGW (The Desire of Ages, pg. 233, 234)</a:t>
            </a:r>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410075" y="251936"/>
            <a:ext cx="748665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Now after John was put in prison, Jesus came to Galilee, preaching the gospel of the kingdom of God, and saying, ‘The time is fulfilled, and the kingdom of God is at hand. Repent and believe in the gospel’ </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Aptos" panose="02110004020202020204"/>
                <a:ea typeface="+mn-ea"/>
                <a:cs typeface="+mn-cs"/>
              </a:rPr>
              <a:t> </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(Mark 1:14, 15, </a:t>
            </a:r>
            <a:r>
              <a:rPr kumimoji="0" lang="es-ES" sz="1400" b="1" i="0" u="none" strike="noStrike" kern="1200" cap="none" spc="0" normalizeH="0" baseline="0" noProof="0" dirty="0" err="1">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NKJV</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317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536939" y="3429000"/>
            <a:ext cx="4655061"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AD4758"/>
                </a:solidFill>
              </a:rPr>
              <a:t>The author of the gospel:</a:t>
            </a:r>
          </a:p>
          <a:p>
            <a:pPr lvl="1">
              <a:spcBef>
                <a:spcPts val="1200"/>
              </a:spcBef>
            </a:pPr>
            <a:r>
              <a:rPr lang="en" sz="2000" b="1" dirty="0"/>
              <a:t>Failed missionary.</a:t>
            </a:r>
          </a:p>
          <a:p>
            <a:pPr lvl="1">
              <a:spcBef>
                <a:spcPts val="1200"/>
              </a:spcBef>
            </a:pPr>
            <a:r>
              <a:rPr lang="en" sz="2000" b="1" dirty="0"/>
              <a:t>Useful for the ministry.</a:t>
            </a:r>
          </a:p>
          <a:p>
            <a:pPr>
              <a:spcBef>
                <a:spcPts val="2400"/>
              </a:spcBef>
            </a:pPr>
            <a:r>
              <a:rPr lang="en" sz="2000" b="1" dirty="0">
                <a:solidFill>
                  <a:srgbClr val="C52C9D"/>
                </a:solidFill>
              </a:rPr>
              <a:t>The beginning of the gospel:</a:t>
            </a:r>
          </a:p>
          <a:p>
            <a:pPr lvl="1">
              <a:spcBef>
                <a:spcPts val="1200"/>
              </a:spcBef>
            </a:pPr>
            <a:r>
              <a:rPr lang="en" sz="2000" b="1" dirty="0"/>
              <a:t>The preparation. Mark 1:1-8.</a:t>
            </a:r>
          </a:p>
          <a:p>
            <a:pPr lvl="1">
              <a:spcBef>
                <a:spcPts val="1200"/>
              </a:spcBef>
            </a:pPr>
            <a:r>
              <a:rPr lang="en" sz="2000" b="1" dirty="0"/>
              <a:t>The baptism. Mark 1:9-13.</a:t>
            </a:r>
          </a:p>
          <a:p>
            <a:pPr lvl="1">
              <a:spcBef>
                <a:spcPts val="1200"/>
              </a:spcBef>
            </a:pPr>
            <a:r>
              <a:rPr lang="en" sz="2000" b="1" dirty="0"/>
              <a:t>The message. Mark 1:14-15.</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269507" y="175723"/>
            <a:ext cx="8903369" cy="707886"/>
          </a:xfrm>
          <a:prstGeom prst="rect">
            <a:avLst/>
          </a:prstGeom>
          <a:noFill/>
        </p:spPr>
        <p:txBody>
          <a:bodyPr wrap="square" rtlCol="0">
            <a:spAutoFit/>
          </a:bodyPr>
          <a:lstStyle/>
          <a:p>
            <a:pPr>
              <a:spcBef>
                <a:spcPts val="600"/>
              </a:spcBef>
            </a:pPr>
            <a:r>
              <a:rPr lang="en" sz="2000" b="1" dirty="0"/>
              <a:t>The gospel of Mark is the shortest of the four gospels that recount the life of Jesus.</a:t>
            </a:r>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44" y="3300541"/>
            <a:ext cx="6712606" cy="3323986"/>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1518" y="5465267"/>
            <a:ext cx="290792" cy="30331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72331" y="5920947"/>
            <a:ext cx="290792" cy="30331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72331" y="4366153"/>
            <a:ext cx="290792" cy="30331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2331" y="6383987"/>
            <a:ext cx="290792" cy="30331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72331" y="3943770"/>
            <a:ext cx="290792" cy="30331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207339" y="4927542"/>
            <a:ext cx="379845" cy="479064"/>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07338" y="3386257"/>
            <a:ext cx="379845" cy="479317"/>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269507" y="1883883"/>
            <a:ext cx="8903368" cy="1323439"/>
          </a:xfrm>
          <a:prstGeom prst="rect">
            <a:avLst/>
          </a:prstGeom>
          <a:noFill/>
        </p:spPr>
        <p:txBody>
          <a:bodyPr wrap="square">
            <a:spAutoFit/>
          </a:bodyPr>
          <a:lstStyle/>
          <a:p>
            <a:pPr>
              <a:spcBef>
                <a:spcPts val="600"/>
              </a:spcBef>
            </a:pPr>
            <a:r>
              <a:rPr lang="en" sz="2000" b="1" dirty="0"/>
              <a:t>In short, Mark is the gospel for the 21st century, where everything happens quickly and quickly, when time is money. Let us use that time to learn the most valuable thing: “The gospel of Jesus Christ, son of God” (Mark 1:1).</a:t>
            </a:r>
          </a:p>
        </p:txBody>
      </p:sp>
      <p:sp>
        <p:nvSpPr>
          <p:cNvPr id="7" name="CuadroTexto 6">
            <a:extLst>
              <a:ext uri="{FF2B5EF4-FFF2-40B4-BE49-F238E27FC236}">
                <a16:creationId xmlns:a16="http://schemas.microsoft.com/office/drawing/2014/main" id="{3BFD32F9-2CE2-63F1-E36F-ADFBD14ED501}"/>
              </a:ext>
            </a:extLst>
          </p:cNvPr>
          <p:cNvSpPr txBox="1"/>
          <p:nvPr/>
        </p:nvSpPr>
        <p:spPr>
          <a:xfrm>
            <a:off x="269506" y="883609"/>
            <a:ext cx="8903367" cy="1015663"/>
          </a:xfrm>
          <a:prstGeom prst="rect">
            <a:avLst/>
          </a:prstGeom>
          <a:noFill/>
        </p:spPr>
        <p:txBody>
          <a:bodyPr wrap="square">
            <a:spAutoFit/>
          </a:bodyPr>
          <a:lstStyle/>
          <a:p>
            <a:pPr>
              <a:spcBef>
                <a:spcPts val="600"/>
              </a:spcBef>
            </a:pPr>
            <a:r>
              <a:rPr lang="en" sz="2000" b="1" dirty="0"/>
              <a:t>It is a fast, agile, dynamic, compressed story. The scenes flash before our eyes. You cannot miss any details, as only the truly important ones are included.</a:t>
            </a:r>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en" sz="5400" b="1" dirty="0">
                <a:ln w="22225">
                  <a:solidFill>
                    <a:schemeClr val="bg1"/>
                  </a:solidFill>
                  <a:prstDash val="solid"/>
                </a:ln>
                <a:solidFill>
                  <a:srgbClr val="E8B3C7"/>
                </a:solidFill>
              </a:rPr>
              <a:t>THE AUTHOR OF THE GOSPEL</a:t>
            </a: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0" y="-19250"/>
            <a:ext cx="12192000" cy="769441"/>
          </a:xfrm>
          <a:prstGeom prst="rect">
            <a:avLst/>
          </a:prstGeom>
          <a:noFill/>
        </p:spPr>
        <p:txBody>
          <a:bodyPr wrap="square">
            <a:spAutoFit/>
          </a:bodyPr>
          <a:lstStyle/>
          <a:p>
            <a:pPr algn="ctr"/>
            <a:r>
              <a:rPr lang="en" sz="4400" b="1" spc="300" dirty="0">
                <a:ln w="6600">
                  <a:solidFill>
                    <a:schemeClr val="accent6"/>
                  </a:solidFill>
                  <a:prstDash val="solid"/>
                </a:ln>
                <a:solidFill>
                  <a:srgbClr val="FFFFFF"/>
                </a:solidFill>
                <a:effectLst>
                  <a:outerShdw dist="38100" dir="2700000" algn="tl" rotWithShape="0">
                    <a:schemeClr val="accent6"/>
                  </a:outerShdw>
                </a:effectLst>
              </a:rPr>
              <a:t>FAILED MISSIONARY</a:t>
            </a:r>
          </a:p>
        </p:txBody>
      </p:sp>
      <p:sp>
        <p:nvSpPr>
          <p:cNvPr id="5" name="CuadroTexto 4">
            <a:extLst>
              <a:ext uri="{FF2B5EF4-FFF2-40B4-BE49-F238E27FC236}">
                <a16:creationId xmlns:a16="http://schemas.microsoft.com/office/drawing/2014/main" id="{30A6D09E-F421-9107-D50E-AD38447A3B13}"/>
              </a:ext>
            </a:extLst>
          </p:cNvPr>
          <p:cNvSpPr txBox="1"/>
          <p:nvPr/>
        </p:nvSpPr>
        <p:spPr>
          <a:xfrm>
            <a:off x="465666" y="685569"/>
            <a:ext cx="1126066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When Barnabas and Saul had finished their mission, they returned from Jerusalem, taking with them John, also called Mark</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(Acts 12:25)</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830217" y="1331900"/>
            <a:ext cx="9361782" cy="1323439"/>
          </a:xfrm>
          <a:prstGeom prst="rect">
            <a:avLst/>
          </a:prstGeom>
          <a:noFill/>
        </p:spPr>
        <p:txBody>
          <a:bodyPr wrap="square" rtlCol="0">
            <a:spAutoFit/>
          </a:bodyPr>
          <a:lstStyle/>
          <a:p>
            <a:pPr>
              <a:spcBef>
                <a:spcPts val="600"/>
              </a:spcBef>
            </a:pPr>
            <a:r>
              <a:rPr lang="en" sz="2000" b="1" dirty="0"/>
              <a:t>Like the rest of the evangelists, Mark does not mention himself by name. He was a boy when the events he relates occurred, which he probably learned about through his intimate relationship with the apostle Peter (1 Pet. 5:13).</a:t>
            </a:r>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1331900"/>
            <a:ext cx="2605902"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5" y="3135270"/>
            <a:ext cx="1972842" cy="1528170"/>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584" y="4786002"/>
            <a:ext cx="2522483" cy="196865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81885" y="3510164"/>
            <a:ext cx="3576845" cy="2996513"/>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2300132" y="3347836"/>
            <a:ext cx="6131292" cy="1015663"/>
          </a:xfrm>
          <a:prstGeom prst="rect">
            <a:avLst/>
          </a:prstGeom>
          <a:noFill/>
        </p:spPr>
        <p:txBody>
          <a:bodyPr wrap="square">
            <a:spAutoFit/>
          </a:bodyPr>
          <a:lstStyle/>
          <a:p>
            <a:pPr>
              <a:spcBef>
                <a:spcPts val="600"/>
              </a:spcBef>
            </a:pPr>
            <a:r>
              <a:rPr lang="en" sz="2000" b="1" dirty="0"/>
              <a:t>Shortly thereafter, Barnabas and Saul (who had gone to Jerusalem to bring an offering) took John Mark to Antioch (Acts 12:25).</a:t>
            </a:r>
          </a:p>
        </p:txBody>
      </p:sp>
      <p:sp>
        <p:nvSpPr>
          <p:cNvPr id="18" name="CuadroTexto 17">
            <a:extLst>
              <a:ext uri="{FF2B5EF4-FFF2-40B4-BE49-F238E27FC236}">
                <a16:creationId xmlns:a16="http://schemas.microsoft.com/office/drawing/2014/main" id="{F94FA781-8F76-1ABD-1E69-48A1953FF00A}"/>
              </a:ext>
            </a:extLst>
          </p:cNvPr>
          <p:cNvSpPr txBox="1"/>
          <p:nvPr/>
        </p:nvSpPr>
        <p:spPr>
          <a:xfrm>
            <a:off x="2825042" y="4308902"/>
            <a:ext cx="5479868" cy="1323439"/>
          </a:xfrm>
          <a:prstGeom prst="rect">
            <a:avLst/>
          </a:prstGeom>
          <a:noFill/>
        </p:spPr>
        <p:txBody>
          <a:bodyPr wrap="square">
            <a:spAutoFit/>
          </a:bodyPr>
          <a:lstStyle/>
          <a:p>
            <a:pPr>
              <a:spcBef>
                <a:spcPts val="600"/>
              </a:spcBef>
            </a:pPr>
            <a:r>
              <a:rPr lang="en" sz="2000" b="1" dirty="0"/>
              <a:t>In Antioch, when the Holy Spirit called Barnabas and Saul to be missionaries among the Gentiles, they took John Mark with them as a collaborator (Acts 13:2-5).</a:t>
            </a:r>
          </a:p>
        </p:txBody>
      </p:sp>
      <p:sp>
        <p:nvSpPr>
          <p:cNvPr id="7" name="CuadroTexto 6">
            <a:extLst>
              <a:ext uri="{FF2B5EF4-FFF2-40B4-BE49-F238E27FC236}">
                <a16:creationId xmlns:a16="http://schemas.microsoft.com/office/drawing/2014/main" id="{E554C05D-3570-DEB3-4EC8-F88F40DE6E0E}"/>
              </a:ext>
            </a:extLst>
          </p:cNvPr>
          <p:cNvSpPr txBox="1"/>
          <p:nvPr/>
        </p:nvSpPr>
        <p:spPr>
          <a:xfrm>
            <a:off x="2830217" y="2659925"/>
            <a:ext cx="9361782" cy="707886"/>
          </a:xfrm>
          <a:prstGeom prst="rect">
            <a:avLst/>
          </a:prstGeom>
          <a:noFill/>
        </p:spPr>
        <p:txBody>
          <a:bodyPr wrap="square">
            <a:spAutoFit/>
          </a:bodyPr>
          <a:lstStyle/>
          <a:p>
            <a:pPr>
              <a:spcBef>
                <a:spcPts val="600"/>
              </a:spcBef>
            </a:pPr>
            <a:r>
              <a:rPr lang="en" sz="2000" b="1" dirty="0"/>
              <a:t>John Mark's mother was the owner of </a:t>
            </a:r>
            <a:r>
              <a:rPr lang="en" sz="2000" b="1"/>
              <a:t>the place </a:t>
            </a:r>
            <a:r>
              <a:rPr lang="en" sz="2000" b="1" dirty="0"/>
              <a:t>in Jerusalem where the church gathered to pray on the occasion of Peter's imprisonment (Acts 12:12).</a:t>
            </a:r>
          </a:p>
        </p:txBody>
      </p:sp>
      <p:sp>
        <p:nvSpPr>
          <p:cNvPr id="11" name="CuadroTexto 10">
            <a:extLst>
              <a:ext uri="{FF2B5EF4-FFF2-40B4-BE49-F238E27FC236}">
                <a16:creationId xmlns:a16="http://schemas.microsoft.com/office/drawing/2014/main" id="{AE414751-3945-E443-3D52-C9F920EF6656}"/>
              </a:ext>
            </a:extLst>
          </p:cNvPr>
          <p:cNvSpPr txBox="1"/>
          <p:nvPr/>
        </p:nvSpPr>
        <p:spPr>
          <a:xfrm>
            <a:off x="2830217" y="5556631"/>
            <a:ext cx="5651668" cy="1015663"/>
          </a:xfrm>
          <a:prstGeom prst="rect">
            <a:avLst/>
          </a:prstGeom>
          <a:noFill/>
        </p:spPr>
        <p:txBody>
          <a:bodyPr wrap="square">
            <a:spAutoFit/>
          </a:bodyPr>
          <a:lstStyle/>
          <a:p>
            <a:pPr>
              <a:spcBef>
                <a:spcPts val="600"/>
              </a:spcBef>
            </a:pPr>
            <a:r>
              <a:rPr lang="en" sz="2000" b="1" dirty="0"/>
              <a:t>But missionary life proved to be very hard for young Mark, who decided to return to Jerusalem (Acts 13:13).</a:t>
            </a:r>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3094434" y="2319955"/>
            <a:ext cx="6222820" cy="1323439"/>
          </a:xfrm>
          <a:prstGeom prst="rect">
            <a:avLst/>
          </a:prstGeom>
          <a:noFill/>
        </p:spPr>
        <p:txBody>
          <a:bodyPr wrap="square">
            <a:spAutoFit/>
          </a:bodyPr>
          <a:lstStyle/>
          <a:p>
            <a:pPr>
              <a:spcBef>
                <a:spcPts val="600"/>
              </a:spcBef>
            </a:pPr>
            <a:r>
              <a:rPr lang="en" sz="2000" b="1" dirty="0"/>
              <a:t>However, Barnabas was sure that his nephew Mark, had enough potential to be a good missionary. So he took Mark with him to Cyprus, while Paul and Silas headed to Asia (Acts 15:39-41).</a:t>
            </a:r>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en"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USEFUL FOR THE MINISTRY</a:t>
            </a:r>
          </a:p>
        </p:txBody>
      </p:sp>
      <p:sp>
        <p:nvSpPr>
          <p:cNvPr id="5" name="CuadroTexto 4">
            <a:extLst>
              <a:ext uri="{FF2B5EF4-FFF2-40B4-BE49-F238E27FC236}">
                <a16:creationId xmlns:a16="http://schemas.microsoft.com/office/drawing/2014/main" id="{06B13A87-C4EC-D7C8-C1F4-A24F564432F7}"/>
              </a:ext>
            </a:extLst>
          </p:cNvPr>
          <p:cNvSpPr txBox="1"/>
          <p:nvPr/>
        </p:nvSpPr>
        <p:spPr>
          <a:xfrm>
            <a:off x="513348" y="700476"/>
            <a:ext cx="11165304" cy="646331"/>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a:t>
            </a:r>
            <a:r>
              <a:rPr lang="en-US" b="1" dirty="0">
                <a:solidFill>
                  <a:srgbClr val="002060"/>
                </a:solidFill>
                <a:latin typeface="Comic Sans MS" panose="030F0702030302020204" pitchFamily="66" charset="0"/>
              </a:rPr>
              <a:t>Only Luke is with me. Get Mark and bring him with you, because he is helpful to me in my ministry</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(2 Timothy 4:11)</a:t>
            </a:r>
          </a:p>
        </p:txBody>
      </p:sp>
      <p:sp>
        <p:nvSpPr>
          <p:cNvPr id="6" name="CuadroTexto 5">
            <a:extLst>
              <a:ext uri="{FF2B5EF4-FFF2-40B4-BE49-F238E27FC236}">
                <a16:creationId xmlns:a16="http://schemas.microsoft.com/office/drawing/2014/main" id="{562C831D-E196-F453-E6DC-3D41DA4B4DD0}"/>
              </a:ext>
            </a:extLst>
          </p:cNvPr>
          <p:cNvSpPr txBox="1"/>
          <p:nvPr/>
        </p:nvSpPr>
        <p:spPr>
          <a:xfrm>
            <a:off x="92329" y="1391812"/>
            <a:ext cx="9224925" cy="1015663"/>
          </a:xfrm>
          <a:prstGeom prst="rect">
            <a:avLst/>
          </a:prstGeom>
          <a:noFill/>
        </p:spPr>
        <p:txBody>
          <a:bodyPr wrap="square" rtlCol="0">
            <a:spAutoFit/>
          </a:bodyPr>
          <a:lstStyle/>
          <a:p>
            <a:pPr>
              <a:spcBef>
                <a:spcPts val="600"/>
              </a:spcBef>
            </a:pPr>
            <a:r>
              <a:rPr lang="en" sz="2000" b="1" dirty="0"/>
              <a:t>When Paul proposed the second missionary journey, he refused to accept Mark as a collaborator (Acts 15:36-38). Paul needed strong helpers, who would be a support, not a burden. Mark did not fit this profile.</a:t>
            </a:r>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064" y="2407475"/>
            <a:ext cx="2897537" cy="3740423"/>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1367" y="1516048"/>
            <a:ext cx="2634114"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42731" y="3737454"/>
            <a:ext cx="1795029" cy="20764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4385" y="5226475"/>
            <a:ext cx="2601096"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5008472" y="3573385"/>
            <a:ext cx="4395912" cy="2554545"/>
          </a:xfrm>
          <a:prstGeom prst="rect">
            <a:avLst/>
          </a:prstGeom>
          <a:noFill/>
        </p:spPr>
        <p:txBody>
          <a:bodyPr wrap="square">
            <a:spAutoFit/>
          </a:bodyPr>
          <a:lstStyle/>
          <a:p>
            <a:pPr>
              <a:spcBef>
                <a:spcPts val="600"/>
              </a:spcBef>
            </a:pPr>
            <a:r>
              <a:rPr lang="en" sz="2000" b="1" dirty="0"/>
              <a:t>We don't know what happened next, but we know that Barnabas was right. Through the three references he makes to him in his letters, Paul came to consider Mark “useful for the ministry,” an effective collaborator (Col. 4:10; Phm. 24;</a:t>
            </a:r>
            <a:br>
              <a:rPr lang="en" sz="2000" b="1" dirty="0"/>
            </a:br>
            <a:r>
              <a:rPr lang="en" sz="2000" b="1" dirty="0"/>
              <a:t>2 Tim. 4:11).</a:t>
            </a:r>
          </a:p>
        </p:txBody>
      </p:sp>
      <p:sp>
        <p:nvSpPr>
          <p:cNvPr id="18" name="CuadroTexto 17">
            <a:extLst>
              <a:ext uri="{FF2B5EF4-FFF2-40B4-BE49-F238E27FC236}">
                <a16:creationId xmlns:a16="http://schemas.microsoft.com/office/drawing/2014/main" id="{765406D7-D567-5DF6-7ACC-771665B99285}"/>
              </a:ext>
            </a:extLst>
          </p:cNvPr>
          <p:cNvSpPr txBox="1"/>
          <p:nvPr/>
        </p:nvSpPr>
        <p:spPr>
          <a:xfrm>
            <a:off x="1606832" y="6110389"/>
            <a:ext cx="7940754" cy="707886"/>
          </a:xfrm>
          <a:prstGeom prst="rect">
            <a:avLst/>
          </a:prstGeom>
          <a:noFill/>
        </p:spPr>
        <p:txBody>
          <a:bodyPr wrap="square">
            <a:spAutoFit/>
          </a:bodyPr>
          <a:lstStyle/>
          <a:p>
            <a:pPr>
              <a:spcBef>
                <a:spcPts val="600"/>
              </a:spcBef>
            </a:pPr>
            <a:r>
              <a:rPr lang="en" sz="2000" b="1" dirty="0"/>
              <a:t>Thanks to this second opportunity, today we can enjoy the exciting story of Mark's gospel.</a:t>
            </a:r>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04384" y="3486704"/>
            <a:ext cx="2571928"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6"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en" sz="5400" b="1" dirty="0">
                <a:ln w="22225">
                  <a:solidFill>
                    <a:schemeClr val="bg1"/>
                  </a:solidFill>
                  <a:prstDash val="solid"/>
                </a:ln>
                <a:solidFill>
                  <a:srgbClr val="B4E7B3"/>
                </a:solidFill>
              </a:rPr>
              <a:t>THE BEGINNING OF THE GOSPEL</a:t>
            </a: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0"/>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rPr>
              <a:t>THE PREPARATION</a:t>
            </a:r>
          </a:p>
        </p:txBody>
      </p:sp>
      <p:sp>
        <p:nvSpPr>
          <p:cNvPr id="7" name="CuadroTexto 6">
            <a:extLst>
              <a:ext uri="{FF2B5EF4-FFF2-40B4-BE49-F238E27FC236}">
                <a16:creationId xmlns:a16="http://schemas.microsoft.com/office/drawing/2014/main" id="{46CAED4C-E654-3830-A8C1-1968CDB6C913}"/>
              </a:ext>
            </a:extLst>
          </p:cNvPr>
          <p:cNvSpPr txBox="1"/>
          <p:nvPr/>
        </p:nvSpPr>
        <p:spPr>
          <a:xfrm>
            <a:off x="764931" y="767338"/>
            <a:ext cx="6606701" cy="923330"/>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And this was his message: “After me comes the one more powerful than I, the straps of whose sandals I am not worthy to stoop down and untie</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(Mark 1:7)</a:t>
            </a:r>
          </a:p>
        </p:txBody>
      </p:sp>
      <p:sp>
        <p:nvSpPr>
          <p:cNvPr id="8" name="CuadroTexto 7">
            <a:extLst>
              <a:ext uri="{FF2B5EF4-FFF2-40B4-BE49-F238E27FC236}">
                <a16:creationId xmlns:a16="http://schemas.microsoft.com/office/drawing/2014/main" id="{05B48488-2666-2131-79C3-4125546C748F}"/>
              </a:ext>
            </a:extLst>
          </p:cNvPr>
          <p:cNvSpPr txBox="1"/>
          <p:nvPr/>
        </p:nvSpPr>
        <p:spPr>
          <a:xfrm>
            <a:off x="160420" y="1809823"/>
            <a:ext cx="7211212" cy="1323439"/>
          </a:xfrm>
          <a:prstGeom prst="rect">
            <a:avLst/>
          </a:prstGeom>
          <a:noFill/>
        </p:spPr>
        <p:txBody>
          <a:bodyPr wrap="square" rtlCol="0">
            <a:spAutoFit/>
          </a:bodyPr>
          <a:lstStyle/>
          <a:p>
            <a:pPr>
              <a:spcBef>
                <a:spcPts val="600"/>
              </a:spcBef>
            </a:pPr>
            <a:r>
              <a:rPr lang="en" sz="2000" b="1" dirty="0"/>
              <a:t>Mark begins by introducing us to God preparing the journey of his Son (Mk. 1:1-2; Mal. 3:1). A journey that begins in the heavenly courts, and that will take Jesus Christ to the cross, to be received again in Heaven (Mark 16:19).</a:t>
            </a:r>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2321132540"/>
              </p:ext>
            </p:extLst>
          </p:nvPr>
        </p:nvGraphicFramePr>
        <p:xfrm>
          <a:off x="7478830" y="104799"/>
          <a:ext cx="4552750" cy="4351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5712273" y="4334536"/>
            <a:ext cx="6479727" cy="1323439"/>
          </a:xfrm>
          <a:prstGeom prst="rect">
            <a:avLst/>
          </a:prstGeom>
          <a:noFill/>
        </p:spPr>
        <p:txBody>
          <a:bodyPr wrap="square">
            <a:spAutoFit/>
          </a:bodyPr>
          <a:lstStyle/>
          <a:p>
            <a:pPr>
              <a:spcBef>
                <a:spcPts val="600"/>
              </a:spcBef>
            </a:pPr>
            <a:r>
              <a:rPr lang="en" sz="2000" b="1" dirty="0"/>
              <a:t>Before Jesus began his journey to give his life for us, John prepared people's hearts by directing them to repentance and inviting them to be baptized                       (Mark 1:4-6).</a:t>
            </a:r>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2" y="4194884"/>
            <a:ext cx="2258447"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24321" y="4194884"/>
            <a:ext cx="176504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756259" y="4194884"/>
            <a:ext cx="209493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653" y="93588"/>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160420" y="3192726"/>
            <a:ext cx="7015035" cy="707886"/>
          </a:xfrm>
          <a:prstGeom prst="rect">
            <a:avLst/>
          </a:prstGeom>
          <a:noFill/>
        </p:spPr>
        <p:txBody>
          <a:bodyPr wrap="square">
            <a:spAutoFit/>
          </a:bodyPr>
          <a:lstStyle/>
          <a:p>
            <a:pPr>
              <a:spcBef>
                <a:spcPts val="600"/>
              </a:spcBef>
            </a:pPr>
            <a:r>
              <a:rPr lang="en" sz="2000" b="1" dirty="0"/>
              <a:t>To prepare this way, God chooses John the Baptist, the “voice that cries in the wilderness” (Mk. 1:3; Is. 40:3).</a:t>
            </a:r>
          </a:p>
        </p:txBody>
      </p:sp>
      <p:sp>
        <p:nvSpPr>
          <p:cNvPr id="10" name="CuadroTexto 9">
            <a:extLst>
              <a:ext uri="{FF2B5EF4-FFF2-40B4-BE49-F238E27FC236}">
                <a16:creationId xmlns:a16="http://schemas.microsoft.com/office/drawing/2014/main" id="{F23E28F4-36E1-505C-1D15-9B86F65382B5}"/>
              </a:ext>
            </a:extLst>
          </p:cNvPr>
          <p:cNvSpPr txBox="1"/>
          <p:nvPr/>
        </p:nvSpPr>
        <p:spPr>
          <a:xfrm>
            <a:off x="5697758" y="5646962"/>
            <a:ext cx="6494242" cy="1015663"/>
          </a:xfrm>
          <a:prstGeom prst="rect">
            <a:avLst/>
          </a:prstGeom>
          <a:noFill/>
        </p:spPr>
        <p:txBody>
          <a:bodyPr wrap="square">
            <a:spAutoFit/>
          </a:bodyPr>
          <a:lstStyle/>
          <a:p>
            <a:pPr>
              <a:spcBef>
                <a:spcPts val="600"/>
              </a:spcBef>
            </a:pPr>
            <a:r>
              <a:rPr lang="en" sz="2000" b="1" dirty="0"/>
              <a:t>He prepared them to receive the son of God: more powerful than John himself; more worthy; and that he will baptize with a more effective baptism (Mark 1:7-8).</a:t>
            </a:r>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28" dur="500"/>
                                        <p:tgtEl>
                                          <p:spTgt spid="2">
                                            <p:graphicEl>
                                              <a:dgm id="{9B205E44-2C78-4E4E-8830-0B68EA3440A8}"/>
                                            </p:graphic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2" dur="500"/>
                                        <p:tgtEl>
                                          <p:spTgt spid="2">
                                            <p:graphicEl>
                                              <a:dgm id="{FED9ACFD-97FF-401C-8564-E7D0601925C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5" dur="500"/>
                                        <p:tgtEl>
                                          <p:spTgt spid="2">
                                            <p:graphicEl>
                                              <a:dgm id="{75FC1112-7464-4D47-B6D4-189E733DDFA3}"/>
                                            </p:graphic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39" dur="500"/>
                                        <p:tgtEl>
                                          <p:spTgt spid="2">
                                            <p:graphicEl>
                                              <a:dgm id="{DE843EAD-DEE0-4C85-8D6A-19A036C9CBD7}"/>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2" dur="500"/>
                                        <p:tgtEl>
                                          <p:spTgt spid="2">
                                            <p:graphicEl>
                                              <a:dgm id="{7ACFE278-CA05-4F88-AE25-07AF7ECF2CF3}"/>
                                            </p:graphic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46" dur="500"/>
                                        <p:tgtEl>
                                          <p:spTgt spid="2">
                                            <p:graphicEl>
                                              <a:dgm id="{F9D65B62-54AE-45DD-ACB8-83A6CECB680A}"/>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49" dur="500"/>
                                        <p:tgtEl>
                                          <p:spTgt spid="2">
                                            <p:graphicEl>
                                              <a:dgm id="{4FE26ACA-0EB8-4E7C-A13D-71B8F9E2E40D}"/>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3" dur="500"/>
                                        <p:tgtEl>
                                          <p:spTgt spid="2">
                                            <p:graphicEl>
                                              <a:dgm id="{3FCDDA1D-473C-418D-9EF4-DCA720F340B1}"/>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56" dur="500"/>
                                        <p:tgtEl>
                                          <p:spTgt spid="2">
                                            <p:graphicEl>
                                              <a:dgm id="{5555A1BA-5342-4E0B-9E40-01704C9F8CB1}"/>
                                            </p:graphicEl>
                                          </p:spTgt>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0" dur="500"/>
                                        <p:tgtEl>
                                          <p:spTgt spid="2">
                                            <p:graphicEl>
                                              <a:dgm id="{12F54906-35E5-4641-A763-8B583D19A4B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3" dur="500"/>
                                        <p:tgtEl>
                                          <p:spTgt spid="2">
                                            <p:graphicEl>
                                              <a:dgm id="{E267E3EB-69E3-4E3D-9EBA-01B781C697A5}"/>
                                            </p:graphic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900" decel="100000" fill="hold"/>
                                        <p:tgtEl>
                                          <p:spTgt spid="1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900" decel="100000" fill="hold"/>
                                        <p:tgtEl>
                                          <p:spTgt spid="15"/>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0" y="0"/>
            <a:ext cx="7789333"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rPr>
              <a:t>THE BAPTISM</a:t>
            </a:r>
          </a:p>
        </p:txBody>
      </p:sp>
      <p:sp>
        <p:nvSpPr>
          <p:cNvPr id="5" name="CuadroTexto 4">
            <a:extLst>
              <a:ext uri="{FF2B5EF4-FFF2-40B4-BE49-F238E27FC236}">
                <a16:creationId xmlns:a16="http://schemas.microsoft.com/office/drawing/2014/main" id="{4E0AED1E-8ACB-A44D-2956-144598EFBB11}"/>
              </a:ext>
            </a:extLst>
          </p:cNvPr>
          <p:cNvSpPr txBox="1"/>
          <p:nvPr/>
        </p:nvSpPr>
        <p:spPr>
          <a:xfrm>
            <a:off x="67377" y="669902"/>
            <a:ext cx="7672577"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t>
            </a:r>
            <a:r>
              <a:rPr lang="en-US" b="1" dirty="0">
                <a:solidFill>
                  <a:schemeClr val="accent6">
                    <a:lumMod val="50000"/>
                  </a:schemeClr>
                </a:solidFill>
                <a:latin typeface="Comic Sans MS" panose="030F0702030302020204" pitchFamily="66" charset="0"/>
              </a:rPr>
              <a:t>At that time Jesus came from Nazareth in Galilee and was baptized by John in the Jordan</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(Mark 1:9)</a:t>
            </a:r>
          </a:p>
        </p:txBody>
      </p:sp>
      <p:sp>
        <p:nvSpPr>
          <p:cNvPr id="6" name="CuadroTexto 5">
            <a:extLst>
              <a:ext uri="{FF2B5EF4-FFF2-40B4-BE49-F238E27FC236}">
                <a16:creationId xmlns:a16="http://schemas.microsoft.com/office/drawing/2014/main" id="{A7DD173B-A41A-F48D-7FBC-D57B695550BB}"/>
              </a:ext>
            </a:extLst>
          </p:cNvPr>
          <p:cNvSpPr txBox="1"/>
          <p:nvPr/>
        </p:nvSpPr>
        <p:spPr>
          <a:xfrm>
            <a:off x="67377" y="1446175"/>
            <a:ext cx="7672577" cy="1631216"/>
          </a:xfrm>
          <a:prstGeom prst="rect">
            <a:avLst/>
          </a:prstGeom>
          <a:noFill/>
        </p:spPr>
        <p:txBody>
          <a:bodyPr wrap="square" rtlCol="0">
            <a:spAutoFit/>
          </a:bodyPr>
          <a:lstStyle/>
          <a:p>
            <a:pPr>
              <a:spcBef>
                <a:spcPts val="600"/>
              </a:spcBef>
            </a:pPr>
            <a:r>
              <a:rPr lang="en" sz="2000" b="1" dirty="0"/>
              <a:t>Jesus begins his journey in a spectacular way: God the Father presents him as his Son, and the Holy Spirit manifests his presence in bodily form (Mark 1:10-11). From the very beginning, Jesus is presented as a divine person, the Son of God. But he is also presented as a human person:</a:t>
            </a:r>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648067161"/>
              </p:ext>
            </p:extLst>
          </p:nvPr>
        </p:nvGraphicFramePr>
        <p:xfrm>
          <a:off x="207432" y="3137837"/>
          <a:ext cx="11569702" cy="285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256812" y="6150114"/>
            <a:ext cx="11068413" cy="707886"/>
          </a:xfrm>
          <a:prstGeom prst="rect">
            <a:avLst/>
          </a:prstGeom>
          <a:noFill/>
        </p:spPr>
        <p:txBody>
          <a:bodyPr wrap="square" rtlCol="0">
            <a:spAutoFit/>
          </a:bodyPr>
          <a:lstStyle/>
          <a:p>
            <a:pPr>
              <a:spcBef>
                <a:spcPts val="600"/>
              </a:spcBef>
            </a:pPr>
            <a:r>
              <a:rPr lang="en" sz="2000" b="1" dirty="0"/>
              <a:t>This is how Jesus is presented to us: fully divine and fully human. He is both Savior and Brother, Lord and Example. It is the full revelation of God's love towards humanity.</a:t>
            </a:r>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56710" y="134755"/>
            <a:ext cx="4177236" cy="2942636"/>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29"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FD08BFE-87A2-426E-BA6E-8949C193A2D2}"/>
                                            </p:graphicEl>
                                          </p:spTgt>
                                        </p:tgtEl>
                                      </p:cBhvr>
                                    </p:animEffect>
                                    <p:anim calcmode="lin" valueType="num">
                                      <p:cBhvr>
                                        <p:cTn id="32"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36"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F087A2C-C04A-4A34-8474-9FC0D560C305}"/>
                                            </p:graphicEl>
                                          </p:spTgt>
                                        </p:tgtEl>
                                      </p:cBhvr>
                                    </p:animEffect>
                                    <p:anim calcmode="lin" valueType="num">
                                      <p:cBhvr>
                                        <p:cTn id="39"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5"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DADC1F86-B4A4-4CCE-AA06-73D7E8E6C588}"/>
                                            </p:graphicEl>
                                          </p:spTgt>
                                        </p:tgtEl>
                                      </p:cBhvr>
                                    </p:animEffect>
                                    <p:anim calcmode="lin" valueType="num">
                                      <p:cBhvr>
                                        <p:cTn id="48"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2"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1A7A3C89-FC75-4939-BEF3-42537BAF3987}"/>
                                            </p:graphicEl>
                                          </p:spTgt>
                                        </p:tgtEl>
                                      </p:cBhvr>
                                    </p:animEffect>
                                    <p:anim calcmode="lin" valueType="num">
                                      <p:cBhvr>
                                        <p:cTn id="55"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1"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3CE3B9B6-E456-4038-8E9B-FF262F2AB425}"/>
                                            </p:graphicEl>
                                          </p:spTgt>
                                        </p:tgtEl>
                                      </p:cBhvr>
                                    </p:animEffect>
                                    <p:anim calcmode="lin" valueType="num">
                                      <p:cBhvr>
                                        <p:cTn id="64"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68"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3375B7-8037-46BA-A78E-C7B142A6E98D}"/>
                                            </p:graphicEl>
                                          </p:spTgt>
                                        </p:tgtEl>
                                      </p:cBhvr>
                                    </p:animEffect>
                                    <p:anim calcmode="lin" valueType="num">
                                      <p:cBhvr>
                                        <p:cTn id="71"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2">
                                            <p:graphicEl>
                                              <a:dgm id="{1C8FA63C-E40A-4902-856E-BE032EE7B664}"/>
                                            </p:graphicEl>
                                          </p:spTgt>
                                        </p:tgtEl>
                                        <p:attrNameLst>
                                          <p:attrName>style.visibility</p:attrName>
                                        </p:attrNameLst>
                                      </p:cBhvr>
                                      <p:to>
                                        <p:strVal val="visible"/>
                                      </p:to>
                                    </p:set>
                                    <p:anim calcmode="lin" valueType="num">
                                      <p:cBhvr>
                                        <p:cTn id="77" dur="500" fill="hold"/>
                                        <p:tgtEl>
                                          <p:spTgt spid="2">
                                            <p:graphicEl>
                                              <a:dgm id="{1C8FA63C-E40A-4902-856E-BE032EE7B66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C8FA63C-E40A-4902-856E-BE032EE7B66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C8FA63C-E40A-4902-856E-BE032EE7B664}"/>
                                            </p:graphicEl>
                                          </p:spTgt>
                                        </p:tgtEl>
                                      </p:cBhvr>
                                    </p:animEffect>
                                    <p:anim calcmode="lin" valueType="num">
                                      <p:cBhvr>
                                        <p:cTn id="80" dur="500" fill="hold"/>
                                        <p:tgtEl>
                                          <p:spTgt spid="2">
                                            <p:graphicEl>
                                              <a:dgm id="{1C8FA63C-E40A-4902-856E-BE032EE7B664}"/>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1C8FA63C-E40A-4902-856E-BE032EE7B664}"/>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2">
                                            <p:graphicEl>
                                              <a:dgm id="{6FE47B72-DE27-497B-AB1D-2999A665C265}"/>
                                            </p:graphicEl>
                                          </p:spTgt>
                                        </p:tgtEl>
                                        <p:attrNameLst>
                                          <p:attrName>style.visibility</p:attrName>
                                        </p:attrNameLst>
                                      </p:cBhvr>
                                      <p:to>
                                        <p:strVal val="visible"/>
                                      </p:to>
                                    </p:set>
                                    <p:anim calcmode="lin" valueType="num">
                                      <p:cBhvr>
                                        <p:cTn id="84" dur="500" fill="hold"/>
                                        <p:tgtEl>
                                          <p:spTgt spid="2">
                                            <p:graphicEl>
                                              <a:dgm id="{6FE47B72-DE27-497B-AB1D-2999A665C26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FE47B72-DE27-497B-AB1D-2999A665C26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FE47B72-DE27-497B-AB1D-2999A665C265}"/>
                                            </p:graphicEl>
                                          </p:spTgt>
                                        </p:tgtEl>
                                      </p:cBhvr>
                                    </p:animEffect>
                                    <p:anim calcmode="lin" valueType="num">
                                      <p:cBhvr>
                                        <p:cTn id="87" dur="500" fill="hold"/>
                                        <p:tgtEl>
                                          <p:spTgt spid="2">
                                            <p:graphicEl>
                                              <a:dgm id="{6FE47B72-DE27-497B-AB1D-2999A665C26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FE47B72-DE27-497B-AB1D-2999A665C26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93"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AEDE72E-D226-42C0-91FE-3AC483B7492C}"/>
                                            </p:graphicEl>
                                          </p:spTgt>
                                        </p:tgtEl>
                                      </p:cBhvr>
                                    </p:animEffect>
                                    <p:anim calcmode="lin" valueType="num">
                                      <p:cBhvr>
                                        <p:cTn id="96"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100"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75D58F5E-6A99-46F6-8D01-C15F60ADB0E5}"/>
                                            </p:graphicEl>
                                          </p:spTgt>
                                        </p:tgtEl>
                                      </p:cBhvr>
                                    </p:animEffect>
                                    <p:anim calcmode="lin" valueType="num">
                                      <p:cBhvr>
                                        <p:cTn id="103"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109"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400BA75A-6623-4983-A9EA-19357109AFFC}"/>
                                            </p:graphicEl>
                                          </p:spTgt>
                                        </p:tgtEl>
                                      </p:cBhvr>
                                    </p:animEffect>
                                    <p:anim calcmode="lin" valueType="num">
                                      <p:cBhvr>
                                        <p:cTn id="112"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16"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3D238D49-FB47-4E40-BCC3-FDD784F7E495}"/>
                                            </p:graphicEl>
                                          </p:spTgt>
                                        </p:tgtEl>
                                      </p:cBhvr>
                                    </p:animEffect>
                                    <p:anim calcmode="lin" valueType="num">
                                      <p:cBhvr>
                                        <p:cTn id="119"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left)">
                                      <p:cBhvr>
                                        <p:cTn id="1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1417</Words>
  <Application>Microsoft Office PowerPoint</Application>
  <PresentationFormat>Panorámica</PresentationFormat>
  <Paragraphs>75</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Aptos Display</vt:lpstr>
      <vt:lpstr>Arial</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cp:lastModifiedBy>
  <cp:revision>87</cp:revision>
  <dcterms:created xsi:type="dcterms:W3CDTF">2024-06-02T07:04:45Z</dcterms:created>
  <dcterms:modified xsi:type="dcterms:W3CDTF">2024-06-17T20:27:53Z</dcterms:modified>
</cp:coreProperties>
</file>