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04/04/2024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04/04/2024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04/04/2024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a:r>
              <a:rPr lang="en" sz="7200" b="1" dirty="0">
                <a:ln w="25400" cmpd="sng">
                  <a:solidFill>
                    <a:srgbClr val="FFFF00"/>
                  </a:solidFill>
                  <a:prstDash val="solid"/>
                </a:ln>
                <a:solidFill>
                  <a:schemeClr val="bg1"/>
                </a:solidFill>
                <a:effectLst/>
              </a:rPr>
              <a:t>LIGHT SHINES</a:t>
            </a:r>
          </a:p>
          <a:p>
            <a:pPr algn="ctr"/>
            <a:r>
              <a:rPr lang="en" sz="7200" b="1" dirty="0">
                <a:ln w="25400" cmpd="sng">
                  <a:solidFill>
                    <a:srgbClr val="FFFF00"/>
                  </a:solidFill>
                  <a:prstDash val="solid"/>
                </a:ln>
                <a:solidFill>
                  <a:schemeClr val="bg1"/>
                </a:solidFill>
                <a:effectLst/>
              </a:rPr>
              <a:t>IN THE </a:t>
            </a:r>
            <a:r>
              <a:rPr lang="en" sz="7200" b="1" spc="600" dirty="0">
                <a:ln w="25400" cmpd="sng">
                  <a:solidFill>
                    <a:srgbClr val="FFFF00"/>
                  </a:solidFill>
                  <a:prstDash val="solid"/>
                </a:ln>
                <a:solidFill>
                  <a:schemeClr val="bg1"/>
                </a:solidFill>
                <a:effectLst/>
              </a:rPr>
              <a:t>DARKNESS</a:t>
            </a:r>
          </a:p>
        </p:txBody>
      </p:sp>
      <p:sp>
        <p:nvSpPr>
          <p:cNvPr id="5" name="CuadroTexto 4">
            <a:extLst>
              <a:ext uri="{FF2B5EF4-FFF2-40B4-BE49-F238E27FC236}">
                <a16:creationId xmlns:a16="http://schemas.microsoft.com/office/drawing/2014/main" id="{F8258DF7-4841-EEAF-4B52-78106B53AFEA}"/>
              </a:ext>
            </a:extLst>
          </p:cNvPr>
          <p:cNvSpPr txBox="1"/>
          <p:nvPr/>
        </p:nvSpPr>
        <p:spPr>
          <a:xfrm>
            <a:off x="8602608" y="6447415"/>
            <a:ext cx="3501407" cy="338554"/>
          </a:xfrm>
          <a:prstGeom prst="rect">
            <a:avLst/>
          </a:prstGeom>
          <a:noFill/>
        </p:spPr>
        <p:txBody>
          <a:bodyPr wrap="none" rtlCol="0">
            <a:spAutoFit/>
          </a:bodyPr>
          <a:lstStyle/>
          <a:p>
            <a:pPr algn="r"/>
            <a:r>
              <a:rPr lang="en" sz="1600" b="1" dirty="0">
                <a:solidFill>
                  <a:srgbClr val="D8DBCF"/>
                </a:solidFill>
              </a:rPr>
              <a:t>Lesson 3 for April 20, 2024</a:t>
            </a: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384760" y="1604823"/>
            <a:ext cx="10609444" cy="4570482"/>
          </a:xfrm>
          <a:prstGeom prst="rect">
            <a:avLst/>
          </a:prstGeom>
          <a:noFill/>
        </p:spPr>
        <p:txBody>
          <a:bodyPr wrap="square">
            <a:spAutoFit/>
          </a:bodyPr>
          <a:lstStyle/>
          <a:p>
            <a:pPr>
              <a:spcBef>
                <a:spcPts val="600"/>
              </a:spcBef>
            </a:pPr>
            <a:r>
              <a:rPr lang="en" sz="2600" b="1" dirty="0">
                <a:latin typeface="Constantia" panose="02030602050306030303" pitchFamily="18" charset="0"/>
              </a:rPr>
              <a:t>“</a:t>
            </a:r>
            <a:r>
              <a:rPr lang="en-US" sz="2600" b="1" dirty="0">
                <a:latin typeface="Constantia" panose="02030602050306030303" pitchFamily="18" charset="0"/>
              </a:rPr>
              <a:t>Spiritual darkness has covered the earth and gross darkness the people. There are in many churches skepticism and infidelity in the interpretation of the Scriptures. Many, very many, are questioning the verity and truth of the Scriptures. Human reasoning and the imaginings of the human heart are undermining the inspiration of the Word of God</a:t>
            </a:r>
            <a:r>
              <a:rPr lang="en" sz="2600" b="1" dirty="0">
                <a:latin typeface="Constantia" panose="02030602050306030303" pitchFamily="18" charset="0"/>
              </a:rPr>
              <a:t>[…]</a:t>
            </a:r>
          </a:p>
          <a:p>
            <a:pPr>
              <a:spcBef>
                <a:spcPts val="600"/>
              </a:spcBef>
            </a:pPr>
            <a:r>
              <a:rPr lang="en-US" sz="2600" b="1" dirty="0">
                <a:latin typeface="Constantia" panose="02030602050306030303" pitchFamily="18" charset="0"/>
              </a:rPr>
              <a:t>This Holy Book has withstood the assaults of Satan, who has united with evil men to make everything of divine character shrouded in clouds and darkness. But the Lord has preserved this Holy Book by His own miraculous power in its present shape—a chart or guidebook to the human family to show them the way to heaven</a:t>
            </a:r>
            <a:r>
              <a:rPr lang="en" sz="26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t>EGW (Selected Messages, volume 1, page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en" sz="6000" b="1" dirty="0">
                <a:ln w="6600">
                  <a:solidFill>
                    <a:srgbClr val="132960"/>
                  </a:solidFill>
                  <a:prstDash val="solid"/>
                </a:ln>
                <a:solidFill>
                  <a:srgbClr val="FFFFFF"/>
                </a:solidFill>
                <a:effectLst>
                  <a:outerShdw dist="50800" dir="2700000" algn="tl" rotWithShape="0">
                    <a:srgbClr val="132960"/>
                  </a:outerShdw>
                </a:effectLst>
              </a:rPr>
              <a:t>BATTLE FOR THE MIND</a:t>
            </a: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301558" y="442425"/>
            <a:ext cx="10126494" cy="861774"/>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outerShdw blurRad="38100" dist="38100" dir="2700000" algn="tl">
                    <a:srgbClr val="000000">
                      <a:alpha val="43137"/>
                    </a:srgbClr>
                  </a:outerShdw>
                </a:effectLst>
                <a:latin typeface="Comic Sans MS" panose="030F0702030302020204" pitchFamily="66" charset="0"/>
              </a:rPr>
              <a:t>The god of this age has blinded the minds of unbelievers, so that they cannot see the light of the gospel that displays the glory of Christ, who is the image of God</a:t>
            </a:r>
            <a:r>
              <a:rPr lang="en"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(2 Corinthians 4:4 </a:t>
            </a:r>
            <a:r>
              <a:rPr lang="en" sz="1100" b="1" dirty="0">
                <a:solidFill>
                  <a:schemeClr val="bg1"/>
                </a:solidFill>
                <a:effectLst>
                  <a:outerShdw blurRad="38100" dist="38100" dir="2700000" algn="tl">
                    <a:srgbClr val="000000">
                      <a:alpha val="43137"/>
                    </a:srgbClr>
                  </a:outerShdw>
                </a:effectLst>
                <a:latin typeface="Comic Sans MS" panose="030F0702030302020204" pitchFamily="66" charset="0"/>
              </a:rPr>
              <a:t>NIV </a:t>
            </a:r>
            <a:r>
              <a:rPr lang="en"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1274555"/>
            <a:ext cx="8936856" cy="1323439"/>
          </a:xfrm>
          <a:prstGeom prst="rect">
            <a:avLst/>
          </a:prstGeom>
          <a:noFill/>
        </p:spPr>
        <p:txBody>
          <a:bodyPr wrap="square" rtlCol="0">
            <a:spAutoFit/>
          </a:bodyPr>
          <a:lstStyle/>
          <a:p>
            <a:pPr>
              <a:spcBef>
                <a:spcPts val="600"/>
              </a:spcBef>
            </a:pPr>
            <a:r>
              <a:rPr lang="en" sz="2000" b="1" dirty="0"/>
              <a:t>A Spanish saying says: “There is no worse blind man, than the one who does not want to see.” That is, it is useless to convince someone to see what they do not want to see. So it is with those whom “the god of this world” has blinded (2Co. 4:4).</a:t>
            </a: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81733"/>
            <a:ext cx="3027142" cy="2786136"/>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431836" y="3970039"/>
            <a:ext cx="5419556" cy="1631216"/>
          </a:xfrm>
          <a:prstGeom prst="rect">
            <a:avLst/>
          </a:prstGeom>
          <a:noFill/>
        </p:spPr>
        <p:txBody>
          <a:bodyPr wrap="square">
            <a:spAutoFit/>
          </a:bodyPr>
          <a:lstStyle/>
          <a:p>
            <a:pPr>
              <a:spcBef>
                <a:spcPts val="600"/>
              </a:spcBef>
            </a:pPr>
            <a:r>
              <a:rPr lang="en" sz="2000" b="1" dirty="0"/>
              <a:t>But no one needs to remain in this state. When the mind is in spiritual darkness, there is a light that can and will shine in it: “The light [Jesus] shines in the darkness, and the darkness did not prevail against it” (John 1:5).</a:t>
            </a: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54497" y="2622297"/>
            <a:ext cx="8943724" cy="1323439"/>
          </a:xfrm>
          <a:prstGeom prst="rect">
            <a:avLst/>
          </a:prstGeom>
          <a:noFill/>
        </p:spPr>
        <p:txBody>
          <a:bodyPr wrap="square">
            <a:spAutoFit/>
          </a:bodyPr>
          <a:lstStyle/>
          <a:p>
            <a:pPr>
              <a:spcBef>
                <a:spcPts val="600"/>
              </a:spcBef>
            </a:pPr>
            <a:r>
              <a:rPr lang="en" sz="2000" b="1" dirty="0"/>
              <a:t>The lack of knowledge on the part of those who are lost is not because they do not have the capacity to know. It's because </a:t>
            </a:r>
            <a:r>
              <a:rPr lang="en" sz="2000" b="1" i="1" dirty="0"/>
              <a:t>they don't want </a:t>
            </a:r>
            <a:r>
              <a:rPr lang="en" sz="2000" b="1" dirty="0"/>
              <a:t>to know. The devil has occupied their minds with many things that prevent them from thinking about what is truly important: their salvation.</a:t>
            </a:r>
          </a:p>
        </p:txBody>
      </p:sp>
      <p:sp>
        <p:nvSpPr>
          <p:cNvPr id="10" name="CuadroTexto 9">
            <a:extLst>
              <a:ext uri="{FF2B5EF4-FFF2-40B4-BE49-F238E27FC236}">
                <a16:creationId xmlns:a16="http://schemas.microsoft.com/office/drawing/2014/main" id="{8CD689E5-BAD2-829A-817A-172F1FD280AD}"/>
              </a:ext>
            </a:extLst>
          </p:cNvPr>
          <p:cNvSpPr txBox="1"/>
          <p:nvPr/>
        </p:nvSpPr>
        <p:spPr>
          <a:xfrm>
            <a:off x="3431836" y="5625557"/>
            <a:ext cx="5328326" cy="1015663"/>
          </a:xfrm>
          <a:prstGeom prst="rect">
            <a:avLst/>
          </a:prstGeom>
          <a:noFill/>
        </p:spPr>
        <p:txBody>
          <a:bodyPr wrap="square">
            <a:spAutoFit/>
          </a:bodyPr>
          <a:lstStyle/>
          <a:p>
            <a:pPr>
              <a:spcBef>
                <a:spcPts val="600"/>
              </a:spcBef>
            </a:pPr>
            <a:r>
              <a:rPr lang="en" sz="2000" b="1" dirty="0"/>
              <a:t>Those of us who accept this light can undo the work of the enemy, and make the light of Jesus shine through the darkness.</a:t>
            </a:r>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82324" y="1668698"/>
            <a:ext cx="9588251" cy="3493264"/>
          </a:xfrm>
          <a:prstGeom prst="rect">
            <a:avLst/>
          </a:prstGeom>
          <a:noFill/>
        </p:spPr>
        <p:txBody>
          <a:bodyPr wrap="square">
            <a:spAutoFit/>
          </a:bodyPr>
          <a:lstStyle/>
          <a:p>
            <a:pPr>
              <a:spcBef>
                <a:spcPts val="600"/>
              </a:spcBef>
            </a:pPr>
            <a:r>
              <a:rPr lang="en" sz="2400" b="1" dirty="0">
                <a:latin typeface="Constantia" panose="02030602050306030303" pitchFamily="18" charset="0"/>
              </a:rPr>
              <a:t>“</a:t>
            </a:r>
            <a:r>
              <a:rPr lang="en-US" sz="2400" b="1" dirty="0">
                <a:latin typeface="Constantia" panose="02030602050306030303" pitchFamily="18" charset="0"/>
              </a:rPr>
              <a:t>All who are traveling the road to heaven need a safe guide. We must not walk in human wisdom. It is our privilege to listen to the voice of Christ speaking to us as we walk the journey of life, and His words are always words of wisdom. ...</a:t>
            </a:r>
          </a:p>
          <a:p>
            <a:pPr>
              <a:spcBef>
                <a:spcPts val="600"/>
              </a:spcBef>
            </a:pPr>
            <a:r>
              <a:rPr lang="en-US" sz="2400" b="1" dirty="0">
                <a:latin typeface="Constantia" panose="02030602050306030303" pitchFamily="18" charset="0"/>
              </a:rPr>
              <a:t>Our only safety lies in following closely after Christ, walking in His wisdom, and practicing His truth. We cannot always readily detect the working of Satan; we do not know where he lays his traps. But Jesus understands the subtle arts of the enemy, and He can keep our feet in safe paths</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8105304" y="6472708"/>
            <a:ext cx="4086696" cy="307777"/>
          </a:xfrm>
          <a:prstGeom prst="rect">
            <a:avLst/>
          </a:prstGeom>
          <a:noFill/>
        </p:spPr>
        <p:txBody>
          <a:bodyPr wrap="none" rtlCol="0">
            <a:spAutoFit/>
          </a:bodyPr>
          <a:lstStyle/>
          <a:p>
            <a:pPr algn="r"/>
            <a:r>
              <a:rPr lang="en" sz="1400" b="1" dirty="0">
                <a:solidFill>
                  <a:srgbClr val="E6E7D5"/>
                </a:solidFill>
                <a:effectLst>
                  <a:outerShdw blurRad="38100" dist="38100" dir="2700000" algn="tl">
                    <a:srgbClr val="000000">
                      <a:alpha val="43137"/>
                    </a:srgbClr>
                  </a:outerShdw>
                </a:effectLst>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659009"/>
            <a:ext cx="4471416" cy="553997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r>
              <a:rPr kumimoji="0" lang="en-U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Then Jesus said to them, ‘A little while longer the light is with you. Walk while you have the light, lest darkness overtake you; he who walks in darkness does not know where he is going’ </a:t>
            </a:r>
            <a:r>
              <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(John 12:35, </a:t>
            </a:r>
            <a:r>
              <a:rPr kumimoji="0" lang="es-ES" sz="1800" b="1" i="0" u="none" strike="noStrike" kern="1200" cap="none" spc="0" normalizeH="0" baseline="0" noProof="0" dirty="0" err="1">
                <a:ln>
                  <a:noFill/>
                </a:ln>
                <a:solidFill>
                  <a:srgbClr val="7E9721"/>
                </a:solidFill>
                <a:effectLst/>
                <a:uLnTx/>
                <a:uFillTx/>
                <a:latin typeface="Comic Sans MS" panose="030F0702030302020204" pitchFamily="66" charset="0"/>
                <a:ea typeface="+mn-ea"/>
                <a:cs typeface="+mn-cs"/>
              </a:rPr>
              <a:t>NKJV</a:t>
            </a:r>
            <a:r>
              <a:rPr kumimoji="0" lang="es-ES" sz="24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338048" y="3429000"/>
            <a:ext cx="5611007" cy="3293209"/>
          </a:xfrm>
          <a:prstGeom prst="rect">
            <a:avLst/>
          </a:prstGeom>
          <a:noFill/>
        </p:spPr>
        <p:txBody>
          <a:bodyPr wrap="square" rtlCol="0">
            <a:spAutoFit/>
          </a:bodyPr>
          <a:lstStyle/>
          <a:p>
            <a:pPr>
              <a:spcBef>
                <a:spcPts val="600"/>
              </a:spcBef>
            </a:pPr>
            <a:r>
              <a:rPr lang="en" sz="2400" b="1" dirty="0">
                <a:solidFill>
                  <a:srgbClr val="176653"/>
                </a:solidFill>
              </a:rPr>
              <a:t>Battle for the truth:</a:t>
            </a:r>
          </a:p>
          <a:p>
            <a:pPr lvl="1">
              <a:spcBef>
                <a:spcPts val="600"/>
              </a:spcBef>
            </a:pPr>
            <a:r>
              <a:rPr lang="en" sz="2400" b="1" dirty="0"/>
              <a:t>The truth vs. the lie.</a:t>
            </a:r>
          </a:p>
          <a:p>
            <a:pPr lvl="1">
              <a:spcBef>
                <a:spcPts val="600"/>
              </a:spcBef>
            </a:pPr>
            <a:r>
              <a:rPr lang="en" sz="2400" b="1" dirty="0"/>
              <a:t>The compromise of the church.</a:t>
            </a:r>
          </a:p>
          <a:p>
            <a:pPr>
              <a:spcBef>
                <a:spcPts val="1200"/>
              </a:spcBef>
            </a:pPr>
            <a:r>
              <a:rPr lang="en" sz="2400" b="1" dirty="0">
                <a:solidFill>
                  <a:srgbClr val="791974"/>
                </a:solidFill>
              </a:rPr>
              <a:t>Battle for the Word of God:</a:t>
            </a:r>
          </a:p>
          <a:p>
            <a:pPr lvl="1">
              <a:spcBef>
                <a:spcPts val="600"/>
              </a:spcBef>
            </a:pPr>
            <a:r>
              <a:rPr lang="en" sz="2400" b="1" dirty="0"/>
              <a:t>Security in the Bible.</a:t>
            </a:r>
          </a:p>
          <a:p>
            <a:pPr lvl="1">
              <a:spcBef>
                <a:spcPts val="600"/>
              </a:spcBef>
            </a:pPr>
            <a:r>
              <a:rPr lang="en" sz="2400" b="1" dirty="0"/>
              <a:t>Human reasoning.</a:t>
            </a:r>
          </a:p>
          <a:p>
            <a:pPr>
              <a:spcBef>
                <a:spcPts val="1200"/>
              </a:spcBef>
            </a:pPr>
            <a:r>
              <a:rPr lang="en" sz="2400" b="1" dirty="0">
                <a:solidFill>
                  <a:srgbClr val="713518"/>
                </a:solidFill>
              </a:rPr>
              <a:t>Battle for the mind.</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400110"/>
          </a:xfrm>
          <a:prstGeom prst="rect">
            <a:avLst/>
          </a:prstGeom>
          <a:noFill/>
        </p:spPr>
        <p:txBody>
          <a:bodyPr wrap="square" rtlCol="0">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A war is won or lost battle by battle.</a:t>
            </a: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96481" y="574545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96481" y="4376928"/>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396481" y="529073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396481" y="3898282"/>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310" y="622197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3572" y="2151727"/>
            <a:ext cx="5898776" cy="1015663"/>
          </a:xfrm>
          <a:prstGeom prst="rect">
            <a:avLst/>
          </a:prstGeom>
          <a:noFill/>
        </p:spPr>
        <p:txBody>
          <a:bodyPr wrap="square">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Our only safeguard in this battle is to cling to Jesus, who is the Truth and the Life, and his Holy Word.</a:t>
            </a: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5" y="682095"/>
            <a:ext cx="5898776" cy="1323439"/>
          </a:xfrm>
          <a:prstGeom prst="rect">
            <a:avLst/>
          </a:prstGeom>
          <a:noFill/>
        </p:spPr>
        <p:txBody>
          <a:bodyPr wrap="square">
            <a:spAutoFit/>
          </a:bodyPr>
          <a:lstStyle/>
          <a:p>
            <a:pPr>
              <a:spcBef>
                <a:spcPts val="600"/>
              </a:spcBef>
            </a:pPr>
            <a:r>
              <a:rPr lang="en" sz="2000" b="1" dirty="0">
                <a:solidFill>
                  <a:schemeClr val="bg1"/>
                </a:solidFill>
                <a:effectLst>
                  <a:glow rad="127000">
                    <a:srgbClr val="836729"/>
                  </a:glow>
                  <a:outerShdw blurRad="38100" dist="38100" dir="2700000" algn="tl">
                    <a:srgbClr val="000000">
                      <a:alpha val="43137"/>
                    </a:srgbClr>
                  </a:outerShdw>
                </a:effectLst>
              </a:rPr>
              <a:t>When Satan lost the battle of persecution he devised a new plan: compromise. The mixture of truth and lies has dragged millions to embrace an adulterated, lifeless truth.</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par>
                          <p:cTn id="68" fill="hold">
                            <p:stCondLst>
                              <p:cond delay="1500"/>
                            </p:stCondLst>
                            <p:childTnLst>
                              <p:par>
                                <p:cTn id="69" presetID="35"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anim calcmode="lin" valueType="num">
                                      <p:cBhvr>
                                        <p:cTn id="72" dur="500" fill="hold"/>
                                        <p:tgtEl>
                                          <p:spTgt spid="19"/>
                                        </p:tgtEl>
                                        <p:attrNameLst>
                                          <p:attrName>style.rotation</p:attrName>
                                        </p:attrNameLst>
                                      </p:cBhvr>
                                      <p:tavLst>
                                        <p:tav tm="0">
                                          <p:val>
                                            <p:fltVal val="720"/>
                                          </p:val>
                                        </p:tav>
                                        <p:tav tm="100000">
                                          <p:val>
                                            <p:fltVal val="0"/>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 calcmode="lin" valueType="num">
                                      <p:cBhvr>
                                        <p:cTn id="74" dur="500" fill="hold"/>
                                        <p:tgtEl>
                                          <p:spTgt spid="19"/>
                                        </p:tgtEl>
                                        <p:attrNameLst>
                                          <p:attrName>ppt_w</p:attrName>
                                        </p:attrNameLst>
                                      </p:cBhvr>
                                      <p:tavLst>
                                        <p:tav tm="0">
                                          <p:val>
                                            <p:fltVal val="0"/>
                                          </p:val>
                                        </p:tav>
                                        <p:tav tm="100000">
                                          <p:val>
                                            <p:strVal val="#ppt_w"/>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2">
                                            <p:txEl>
                                              <p:pRg st="2" end="2"/>
                                            </p:txEl>
                                          </p:spTgt>
                                        </p:tgtEl>
                                        <p:attrNameLst>
                                          <p:attrName>style.visibility</p:attrName>
                                        </p:attrNameLst>
                                      </p:cBhvr>
                                      <p:to>
                                        <p:strVal val="visible"/>
                                      </p:to>
                                    </p:set>
                                    <p:animEffect transition="in" filter="wipe(left)">
                                      <p:cBhvr>
                                        <p:cTn id="77" dur="500"/>
                                        <p:tgtEl>
                                          <p:spTgt spid="2">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 calcmode="lin" valueType="num">
                                      <p:cBhvr>
                                        <p:cTn id="84" dur="500" fill="hold"/>
                                        <p:tgtEl>
                                          <p:spTgt spid="30"/>
                                        </p:tgtEl>
                                        <p:attrNameLst>
                                          <p:attrName>style.rotation</p:attrName>
                                        </p:attrNameLst>
                                      </p:cBhvr>
                                      <p:tavLst>
                                        <p:tav tm="0">
                                          <p:val>
                                            <p:fltVal val="90"/>
                                          </p:val>
                                        </p:tav>
                                        <p:tav tm="100000">
                                          <p:val>
                                            <p:fltVal val="0"/>
                                          </p:val>
                                        </p:tav>
                                      </p:tavLst>
                                    </p:anim>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txEl>
                                              <p:pRg st="3" end="3"/>
                                            </p:txEl>
                                          </p:spTgt>
                                        </p:tgtEl>
                                        <p:attrNameLst>
                                          <p:attrName>style.visibility</p:attrName>
                                        </p:attrNameLst>
                                      </p:cBhvr>
                                      <p:to>
                                        <p:strVal val="visible"/>
                                      </p:to>
                                    </p:set>
                                    <p:animEffect transition="in" filter="wipe(left)">
                                      <p:cBhvr>
                                        <p:cTn id="90" dur="500"/>
                                        <p:tgtEl>
                                          <p:spTgt spid="2">
                                            <p:txEl>
                                              <p:pRg st="3" end="3"/>
                                            </p:txEl>
                                          </p:spTgt>
                                        </p:tgtEl>
                                      </p:cBhvr>
                                    </p:animEffect>
                                  </p:childTnLst>
                                </p:cTn>
                              </p:par>
                            </p:childTnLst>
                          </p:cTn>
                        </p:par>
                        <p:par>
                          <p:cTn id="91" fill="hold">
                            <p:stCondLst>
                              <p:cond delay="500"/>
                            </p:stCondLst>
                            <p:childTnLst>
                              <p:par>
                                <p:cTn id="92" presetID="35" presetClass="entr" presetSubtype="0" fill="hold"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anim calcmode="lin" valueType="num">
                                      <p:cBhvr>
                                        <p:cTn id="95" dur="500" fill="hold"/>
                                        <p:tgtEl>
                                          <p:spTgt spid="20"/>
                                        </p:tgtEl>
                                        <p:attrNameLst>
                                          <p:attrName>style.rotation</p:attrName>
                                        </p:attrNameLst>
                                      </p:cBhvr>
                                      <p:tavLst>
                                        <p:tav tm="0">
                                          <p:val>
                                            <p:fltVal val="720"/>
                                          </p:val>
                                        </p:tav>
                                        <p:tav tm="100000">
                                          <p:val>
                                            <p:fltVal val="0"/>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 calcmode="lin" valueType="num">
                                      <p:cBhvr>
                                        <p:cTn id="97" dur="500" fill="hold"/>
                                        <p:tgtEl>
                                          <p:spTgt spid="20"/>
                                        </p:tgtEl>
                                        <p:attrNameLst>
                                          <p:attrName>ppt_w</p:attrName>
                                        </p:attrNameLst>
                                      </p:cBhvr>
                                      <p:tavLst>
                                        <p:tav tm="0">
                                          <p:val>
                                            <p:fltVal val="0"/>
                                          </p:val>
                                        </p:tav>
                                        <p:tav tm="100000">
                                          <p:val>
                                            <p:strVal val="#ppt_w"/>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par>
                          <p:cTn id="101" fill="hold">
                            <p:stCondLst>
                              <p:cond delay="1000"/>
                            </p:stCondLst>
                            <p:childTnLst>
                              <p:par>
                                <p:cTn id="102" presetID="35" presetClass="entr" presetSubtype="0"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anim calcmode="lin" valueType="num">
                                      <p:cBhvr>
                                        <p:cTn id="105" dur="500" fill="hold"/>
                                        <p:tgtEl>
                                          <p:spTgt spid="16"/>
                                        </p:tgtEl>
                                        <p:attrNameLst>
                                          <p:attrName>style.rotation</p:attrName>
                                        </p:attrNameLst>
                                      </p:cBhvr>
                                      <p:tavLst>
                                        <p:tav tm="0">
                                          <p:val>
                                            <p:fltVal val="720"/>
                                          </p:val>
                                        </p:tav>
                                        <p:tav tm="100000">
                                          <p:val>
                                            <p:fltVal val="0"/>
                                          </p:val>
                                        </p:tav>
                                      </p:tavLst>
                                    </p:anim>
                                    <p:anim calcmode="lin" valueType="num">
                                      <p:cBhvr>
                                        <p:cTn id="106" dur="500" fill="hold"/>
                                        <p:tgtEl>
                                          <p:spTgt spid="16"/>
                                        </p:tgtEl>
                                        <p:attrNameLst>
                                          <p:attrName>ppt_h</p:attrName>
                                        </p:attrNameLst>
                                      </p:cBhvr>
                                      <p:tavLst>
                                        <p:tav tm="0">
                                          <p:val>
                                            <p:fltVal val="0"/>
                                          </p:val>
                                        </p:tav>
                                        <p:tav tm="100000">
                                          <p:val>
                                            <p:strVal val="#ppt_h"/>
                                          </p:val>
                                        </p:tav>
                                      </p:tavLst>
                                    </p:anim>
                                    <p:anim calcmode="lin" valueType="num">
                                      <p:cBhvr>
                                        <p:cTn id="107" dur="500" fill="hold"/>
                                        <p:tgtEl>
                                          <p:spTgt spid="16"/>
                                        </p:tgtEl>
                                        <p:attrNameLst>
                                          <p:attrName>ppt_w</p:attrName>
                                        </p:attrNameLst>
                                      </p:cBhvr>
                                      <p:tavLst>
                                        <p:tav tm="0">
                                          <p:val>
                                            <p:fltVal val="0"/>
                                          </p:val>
                                        </p:tav>
                                        <p:tav tm="100000">
                                          <p:val>
                                            <p:strVal val="#ppt_w"/>
                                          </p:val>
                                        </p:tav>
                                      </p:tavLst>
                                    </p:anim>
                                  </p:childTnLst>
                                </p:cTn>
                              </p:par>
                              <p:par>
                                <p:cTn id="108" presetID="22" presetClass="entr" presetSubtype="8" fill="hold" grpId="0" nodeType="withEffect">
                                  <p:stCondLst>
                                    <p:cond delay="0"/>
                                  </p:stCondLst>
                                  <p:childTnLst>
                                    <p:set>
                                      <p:cBhvr>
                                        <p:cTn id="109" dur="1" fill="hold">
                                          <p:stCondLst>
                                            <p:cond delay="0"/>
                                          </p:stCondLst>
                                        </p:cTn>
                                        <p:tgtEl>
                                          <p:spTgt spid="2">
                                            <p:txEl>
                                              <p:pRg st="5" end="5"/>
                                            </p:txEl>
                                          </p:spTgt>
                                        </p:tgtEl>
                                        <p:attrNameLst>
                                          <p:attrName>style.visibility</p:attrName>
                                        </p:attrNameLst>
                                      </p:cBhvr>
                                      <p:to>
                                        <p:strVal val="visible"/>
                                      </p:to>
                                    </p:set>
                                    <p:animEffect transition="in" filter="wipe(left)">
                                      <p:cBhvr>
                                        <p:cTn id="110" dur="500"/>
                                        <p:tgtEl>
                                          <p:spTgt spid="2">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 calcmode="lin" valueType="num">
                                      <p:cBhvr>
                                        <p:cTn id="115" dur="500" fill="hold"/>
                                        <p:tgtEl>
                                          <p:spTgt spid="24"/>
                                        </p:tgtEl>
                                        <p:attrNameLst>
                                          <p:attrName>ppt_w</p:attrName>
                                        </p:attrNameLst>
                                      </p:cBhvr>
                                      <p:tavLst>
                                        <p:tav tm="0">
                                          <p:val>
                                            <p:fltVal val="0"/>
                                          </p:val>
                                        </p:tav>
                                        <p:tav tm="100000">
                                          <p:val>
                                            <p:strVal val="#ppt_w"/>
                                          </p:val>
                                        </p:tav>
                                      </p:tavLst>
                                    </p:anim>
                                    <p:anim calcmode="lin" valueType="num">
                                      <p:cBhvr>
                                        <p:cTn id="116" dur="500" fill="hold"/>
                                        <p:tgtEl>
                                          <p:spTgt spid="24"/>
                                        </p:tgtEl>
                                        <p:attrNameLst>
                                          <p:attrName>ppt_h</p:attrName>
                                        </p:attrNameLst>
                                      </p:cBhvr>
                                      <p:tavLst>
                                        <p:tav tm="0">
                                          <p:val>
                                            <p:fltVal val="0"/>
                                          </p:val>
                                        </p:tav>
                                        <p:tav tm="100000">
                                          <p:val>
                                            <p:strVal val="#ppt_h"/>
                                          </p:val>
                                        </p:tav>
                                      </p:tavLst>
                                    </p:anim>
                                    <p:anim calcmode="lin" valueType="num">
                                      <p:cBhvr>
                                        <p:cTn id="117" dur="500" fill="hold"/>
                                        <p:tgtEl>
                                          <p:spTgt spid="24"/>
                                        </p:tgtEl>
                                        <p:attrNameLst>
                                          <p:attrName>style.rotation</p:attrName>
                                        </p:attrNameLst>
                                      </p:cBhvr>
                                      <p:tavLst>
                                        <p:tav tm="0">
                                          <p:val>
                                            <p:fltVal val="90"/>
                                          </p:val>
                                        </p:tav>
                                        <p:tav tm="100000">
                                          <p:val>
                                            <p:fltVal val="0"/>
                                          </p:val>
                                        </p:tav>
                                      </p:tavLst>
                                    </p:anim>
                                    <p:animEffect transition="in" filter="fade">
                                      <p:cBhvr>
                                        <p:cTn id="118" dur="500"/>
                                        <p:tgtEl>
                                          <p:spTgt spid="24"/>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2">
                                            <p:txEl>
                                              <p:pRg st="6" end="6"/>
                                            </p:txEl>
                                          </p:spTgt>
                                        </p:tgtEl>
                                        <p:attrNameLst>
                                          <p:attrName>style.visibility</p:attrName>
                                        </p:attrNameLst>
                                      </p:cBhvr>
                                      <p:to>
                                        <p:strVal val="visible"/>
                                      </p:to>
                                    </p:set>
                                    <p:animEffect transition="in" filter="wipe(left)">
                                      <p:cBhvr>
                                        <p:cTn id="1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en" sz="6000" b="1" dirty="0">
                <a:ln w="6600">
                  <a:solidFill>
                    <a:srgbClr val="862256"/>
                  </a:solidFill>
                  <a:prstDash val="solid"/>
                </a:ln>
                <a:solidFill>
                  <a:srgbClr val="FFFFFF"/>
                </a:solidFill>
                <a:effectLst>
                  <a:outerShdw dist="50800" dir="2700000" algn="tl" rotWithShape="0">
                    <a:srgbClr val="862256"/>
                  </a:outerShdw>
                </a:effectLst>
              </a:rPr>
              <a:t>BATTLE FOR THE TRUTH</a:t>
            </a: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769441"/>
          </a:xfrm>
          <a:prstGeom prst="rect">
            <a:avLst/>
          </a:prstGeom>
          <a:noFill/>
        </p:spPr>
        <p:txBody>
          <a:bodyPr wrap="square">
            <a:spAutoFit/>
          </a:bodyPr>
          <a:lstStyle/>
          <a:p>
            <a:pPr algn="ctr"/>
            <a:r>
              <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THE TRUTH VS. THE LIE</a:t>
            </a:r>
          </a:p>
        </p:txBody>
      </p:sp>
      <p:sp>
        <p:nvSpPr>
          <p:cNvPr id="5" name="CuadroTexto 4">
            <a:extLst>
              <a:ext uri="{FF2B5EF4-FFF2-40B4-BE49-F238E27FC236}">
                <a16:creationId xmlns:a16="http://schemas.microsoft.com/office/drawing/2014/main" id="{7535D7BC-0F40-ECFE-067A-E0F17E539E4C}"/>
              </a:ext>
            </a:extLst>
          </p:cNvPr>
          <p:cNvSpPr txBox="1"/>
          <p:nvPr/>
        </p:nvSpPr>
        <p:spPr>
          <a:xfrm>
            <a:off x="2604403" y="670673"/>
            <a:ext cx="6764759" cy="584775"/>
          </a:xfrm>
          <a:prstGeom prst="rect">
            <a:avLst/>
          </a:prstGeom>
          <a:noFill/>
        </p:spPr>
        <p:txBody>
          <a:bodyPr wrap="square">
            <a:spAutoFit/>
          </a:bodyPr>
          <a:lstStyle/>
          <a:p>
            <a:pPr algn="ctr"/>
            <a:r>
              <a:rPr lang="en"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a:t>
            </a:r>
            <a:r>
              <a:rPr lang="en-US"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Jesus answered, ‘I am the way and the truth and the life.     No one comes to the Father except through me’ </a:t>
            </a:r>
            <a:r>
              <a:rPr lang="en" sz="16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(John 14:6)</a:t>
            </a:r>
            <a:endParaRPr lang="es-ES"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91435" y="1278526"/>
            <a:ext cx="5599257" cy="1323439"/>
          </a:xfrm>
          <a:prstGeom prst="rect">
            <a:avLst/>
          </a:prstGeom>
          <a:noFill/>
        </p:spPr>
        <p:txBody>
          <a:bodyPr wrap="square" rtlCol="0">
            <a:spAutoFit/>
          </a:bodyPr>
          <a:lstStyle/>
          <a:p>
            <a:pPr>
              <a:spcBef>
                <a:spcPts val="600"/>
              </a:spcBef>
            </a:pPr>
            <a:r>
              <a:rPr lang="en" sz="2000" b="1" dirty="0"/>
              <a:t>Jesus is the Truth and therefore the father of all truth (John 14:6). Everything true, everything trustworthy, everything that is true, comes from Him. And His truth produces life in us.</a:t>
            </a: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881149"/>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077498" y="947019"/>
            <a:ext cx="2897753"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67248"/>
            <a:ext cx="2911443"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09126" y="4267297"/>
            <a:ext cx="3056964"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3187155" y="5214972"/>
            <a:ext cx="5603537" cy="1631216"/>
          </a:xfrm>
          <a:prstGeom prst="rect">
            <a:avLst/>
          </a:prstGeom>
          <a:noFill/>
        </p:spPr>
        <p:txBody>
          <a:bodyPr wrap="square">
            <a:spAutoFit/>
          </a:bodyPr>
          <a:lstStyle/>
          <a:p>
            <a:pPr>
              <a:spcBef>
                <a:spcPts val="600"/>
              </a:spcBef>
            </a:pPr>
            <a:r>
              <a:rPr lang="en" sz="2000" b="1" dirty="0"/>
              <a:t>Therefore, the devil has worked to destroy the Bible, either by hiding it or distorting it. And he achieved it (although not completely) through the Roman Church, during the Middle Ages (also called the “Dark Ages”).</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187155" y="4108008"/>
            <a:ext cx="5599257" cy="1015663"/>
          </a:xfrm>
          <a:prstGeom prst="rect">
            <a:avLst/>
          </a:prstGeom>
          <a:noFill/>
        </p:spPr>
        <p:txBody>
          <a:bodyPr wrap="square">
            <a:spAutoFit/>
          </a:bodyPr>
          <a:lstStyle/>
          <a:p>
            <a:pPr>
              <a:spcBef>
                <a:spcPts val="600"/>
              </a:spcBef>
            </a:pPr>
            <a:r>
              <a:rPr lang="en" sz="2000" b="1" dirty="0"/>
              <a:t>In his confrontations with the enemy, Jesus used the Bible as a source of all truth: “It is written” (Mt. 4:4;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3187155" y="2693267"/>
            <a:ext cx="5599257" cy="1323439"/>
          </a:xfrm>
          <a:prstGeom prst="rect">
            <a:avLst/>
          </a:prstGeom>
          <a:noFill/>
        </p:spPr>
        <p:txBody>
          <a:bodyPr wrap="square">
            <a:spAutoFit/>
          </a:bodyPr>
          <a:lstStyle/>
          <a:p>
            <a:pPr>
              <a:spcBef>
                <a:spcPts val="600"/>
              </a:spcBef>
            </a:pPr>
            <a:r>
              <a:rPr lang="en" sz="2000" b="1" dirty="0"/>
              <a:t>On the contrary, Satan is the father of lies                 (Jn. 8:44). All deception, all malicious subtlety, all adulterated truth, comes from him. And their lies produce death in us.</a:t>
            </a: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rgbClr val="A400A4"/>
                </a:solidFill>
              </a:rPr>
              <a:t>THE TRANSIGENCE OF THE CHURCH</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1156447" y="610524"/>
            <a:ext cx="9879106"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3">
                    <a:lumMod val="75000"/>
                  </a:schemeClr>
                </a:solidFill>
                <a:latin typeface="Comic Sans MS" panose="030F0702030302020204" pitchFamily="66" charset="0"/>
              </a:rPr>
              <a:t>“</a:t>
            </a:r>
            <a:r>
              <a:rPr lang="en-US" b="1" dirty="0">
                <a:solidFill>
                  <a:schemeClr val="accent3">
                    <a:lumMod val="75000"/>
                  </a:schemeClr>
                </a:solidFill>
                <a:latin typeface="Comic Sans MS" panose="030F0702030302020204" pitchFamily="66" charset="0"/>
              </a:rPr>
              <a:t>I know that after I leave, savage wolves will come in among you and will not spare the flock. Even from your own number men will arise and distort the truth in order to draw away disciples after them</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(Acts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015663"/>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In bidding farewell to the Ephesian elders, Paul expressed his concern for the external and internal problems they would face in the future ( </a:t>
            </a:r>
            <a:r>
              <a:rPr lang="en" sz="2000" b="1" dirty="0" err="1">
                <a:solidFill>
                  <a:schemeClr val="bg1"/>
                </a:solidFill>
                <a:effectLst>
                  <a:glow rad="127000">
                    <a:srgbClr val="3A5782"/>
                  </a:glow>
                  <a:outerShdw blurRad="38100" dist="38100" dir="2700000" algn="tl">
                    <a:srgbClr val="000000">
                      <a:alpha val="43137"/>
                    </a:srgbClr>
                  </a:outerShdw>
                </a:effectLst>
              </a:rPr>
              <a:t>Acts </a:t>
            </a:r>
            <a:r>
              <a:rPr lang="en" sz="2000" b="1" dirty="0">
                <a:solidFill>
                  <a:schemeClr val="bg1"/>
                </a:solidFill>
                <a:effectLst>
                  <a:glow rad="127000">
                    <a:srgbClr val="3A5782"/>
                  </a:glow>
                  <a:outerShdw blurRad="38100" dist="38100" dir="2700000" algn="tl">
                    <a:srgbClr val="000000">
                      <a:alpha val="43137"/>
                    </a:srgbClr>
                  </a:outerShdw>
                </a:effectLst>
              </a:rPr>
              <a:t>20:29-30).</a:t>
            </a: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938992"/>
          </a:xfrm>
          <a:prstGeom prst="rect">
            <a:avLst/>
          </a:prstGeom>
          <a:noFill/>
        </p:spPr>
        <p:txBody>
          <a:bodyPr wrap="square" rtlCol="0">
            <a:spAutoFit/>
          </a:bodyPr>
          <a:lstStyle/>
          <a:p>
            <a:pPr marL="342900" indent="-342900">
              <a:buFont typeface="+mj-lt"/>
              <a:buAutoNum type="arabicPeriod"/>
            </a:pPr>
            <a:r>
              <a:rPr lang="en" sz="2000" b="1" dirty="0">
                <a:solidFill>
                  <a:srgbClr val="FFFF99"/>
                </a:solidFill>
                <a:effectLst>
                  <a:glow rad="127000">
                    <a:srgbClr val="3A5782"/>
                  </a:glow>
                  <a:outerShdw blurRad="38100" dist="38100" dir="2700000" algn="tl">
                    <a:srgbClr val="000000">
                      <a:alpha val="43137"/>
                    </a:srgbClr>
                  </a:outerShdw>
                </a:effectLst>
              </a:rPr>
              <a:t>Predatory wolves </a:t>
            </a:r>
            <a:r>
              <a:rPr lang="en" sz="2000" b="1" dirty="0">
                <a:solidFill>
                  <a:schemeClr val="bg1"/>
                </a:solidFill>
                <a:effectLst>
                  <a:glow rad="127000">
                    <a:srgbClr val="3A5782"/>
                  </a:glow>
                  <a:outerShdw blurRad="38100" dist="38100" dir="2700000" algn="tl">
                    <a:srgbClr val="000000">
                      <a:alpha val="43137"/>
                    </a:srgbClr>
                  </a:outerShdw>
                </a:effectLst>
              </a:rPr>
              <a:t>. From the year 64 to 311 ( </a:t>
            </a:r>
            <a:r>
              <a:rPr lang="en" sz="2000" b="1" dirty="0" err="1">
                <a:solidFill>
                  <a:schemeClr val="bg1"/>
                </a:solidFill>
                <a:effectLst>
                  <a:glow rad="127000">
                    <a:srgbClr val="3A5782"/>
                  </a:glow>
                  <a:outerShdw blurRad="38100" dist="38100" dir="2700000" algn="tl">
                    <a:srgbClr val="000000">
                      <a:alpha val="43137"/>
                    </a:srgbClr>
                  </a:outerShdw>
                </a:effectLst>
              </a:rPr>
              <a:t>Serdica edict of tolerance </a:t>
            </a:r>
            <a:r>
              <a:rPr lang="en" sz="2000" b="1" dirty="0">
                <a:solidFill>
                  <a:schemeClr val="bg1"/>
                </a:solidFill>
                <a:effectLst>
                  <a:glow rad="127000">
                    <a:srgbClr val="3A5782"/>
                  </a:glow>
                  <a:outerShdw blurRad="38100" dist="38100" dir="2700000" algn="tl">
                    <a:srgbClr val="000000">
                      <a:alpha val="43137"/>
                    </a:srgbClr>
                  </a:outerShdw>
                </a:effectLst>
              </a:rPr>
              <a:t>), the Church suffered fierce persecution from the Roman Empire.</a:t>
            </a:r>
          </a:p>
          <a:p>
            <a:pPr marL="342900" indent="-342900">
              <a:buFont typeface="+mj-lt"/>
              <a:buAutoNum type="arabicPeriod"/>
            </a:pPr>
            <a:r>
              <a:rPr lang="en" sz="2000" b="1" dirty="0">
                <a:solidFill>
                  <a:srgbClr val="FFFF99"/>
                </a:solidFill>
                <a:effectLst>
                  <a:glow rad="127000">
                    <a:srgbClr val="3A5782"/>
                  </a:glow>
                  <a:outerShdw blurRad="38100" dist="38100" dir="2700000" algn="tl">
                    <a:srgbClr val="000000">
                      <a:alpha val="43137"/>
                    </a:srgbClr>
                  </a:outerShdw>
                </a:effectLst>
              </a:rPr>
              <a:t>Perverse men </a:t>
            </a:r>
            <a:r>
              <a:rPr lang="en" sz="2000" b="1" dirty="0">
                <a:solidFill>
                  <a:schemeClr val="bg1"/>
                </a:solidFill>
                <a:effectLst>
                  <a:glow rad="127000">
                    <a:srgbClr val="3A5782"/>
                  </a:glow>
                  <a:outerShdw blurRad="38100" dist="38100" dir="2700000" algn="tl">
                    <a:srgbClr val="000000">
                      <a:alpha val="43137"/>
                    </a:srgbClr>
                  </a:outerShdw>
                </a:effectLst>
              </a:rPr>
              <a:t>. Starting in the 4th century, unconverted men were introduced into the Church who mixed their paganism with the truth.</a:t>
            </a:r>
          </a:p>
        </p:txBody>
      </p:sp>
      <p:sp>
        <p:nvSpPr>
          <p:cNvPr id="8" name="CuadroTexto 7">
            <a:extLst>
              <a:ext uri="{FF2B5EF4-FFF2-40B4-BE49-F238E27FC236}">
                <a16:creationId xmlns:a16="http://schemas.microsoft.com/office/drawing/2014/main" id="{A9CD7523-66F5-FEB3-7B65-4BE925E2AA55}"/>
              </a:ext>
            </a:extLst>
          </p:cNvPr>
          <p:cNvSpPr txBox="1"/>
          <p:nvPr/>
        </p:nvSpPr>
        <p:spPr>
          <a:xfrm>
            <a:off x="4036340" y="4406243"/>
            <a:ext cx="3523824" cy="1631216"/>
          </a:xfrm>
          <a:prstGeom prst="rect">
            <a:avLst/>
          </a:prstGeom>
          <a:noFill/>
        </p:spPr>
        <p:txBody>
          <a:bodyPr wrap="square" rtlCol="0">
            <a:spAutoFit/>
          </a:bodyPr>
          <a:lstStyle/>
          <a:p>
            <a:pPr>
              <a:spcBef>
                <a:spcPts val="600"/>
              </a:spcBef>
            </a:pPr>
            <a:r>
              <a:rPr lang="en" sz="2000" b="1" dirty="0">
                <a:solidFill>
                  <a:schemeClr val="bg1"/>
                </a:solidFill>
                <a:effectLst>
                  <a:glow rad="127000">
                    <a:srgbClr val="3A5782"/>
                  </a:glow>
                  <a:outerShdw blurRad="38100" dist="38100" dir="2700000" algn="tl">
                    <a:srgbClr val="000000">
                      <a:alpha val="43137"/>
                    </a:srgbClr>
                  </a:outerShdw>
                </a:effectLst>
              </a:rPr>
              <a:t>Satan used his “internal” strategy to corrupt the truth and introduce idolatry and Sunday observance into the Church.</a:t>
            </a: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96048"/>
            <a:chOff x="7715138" y="3947718"/>
            <a:chExt cx="4282309" cy="2396048"/>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96997"/>
              <a:ext cx="1424573" cy="2246769"/>
            </a:xfrm>
            <a:prstGeom prst="rect">
              <a:avLst/>
            </a:prstGeom>
            <a:noFill/>
          </p:spPr>
          <p:txBody>
            <a:bodyPr wrap="square">
              <a:spAutoFit/>
            </a:bodyPr>
            <a:lstStyle/>
            <a:p>
              <a:pPr algn="ctr"/>
              <a:r>
                <a:rPr lang="en" sz="1400" b="1" dirty="0"/>
                <a:t>The statue of the Roman god Jupiter on the Capitoline Hill in Rome was reused and turned into a statue of Saint Peter</a:t>
              </a: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07886"/>
          </a:xfrm>
          <a:prstGeom prst="rect">
            <a:avLst/>
          </a:prstGeom>
          <a:noFill/>
        </p:spPr>
        <p:txBody>
          <a:bodyPr wrap="square">
            <a:spAutoFit/>
          </a:bodyPr>
          <a:lstStyle/>
          <a:p>
            <a:r>
              <a:rPr lang="en" sz="2000" b="1" dirty="0">
                <a:solidFill>
                  <a:schemeClr val="bg1"/>
                </a:solidFill>
                <a:effectLst>
                  <a:glow rad="127000">
                    <a:srgbClr val="3A5782"/>
                  </a:glow>
                  <a:outerShdw blurRad="38100" dist="38100" dir="2700000" algn="tl">
                    <a:srgbClr val="000000">
                      <a:alpha val="43137"/>
                    </a:srgbClr>
                  </a:outerShdw>
                </a:effectLst>
              </a:rPr>
              <a:t>As Paul prophesied, these errors were accepted, and will remain to the end among those who do not want to know the truth (2 Thes. 2:7-12). The final battle will be based on compromise with the Sabbath.</a:t>
            </a:r>
            <a:endParaRPr lang="es-ES" sz="2000" dirty="0">
              <a:solidFill>
                <a:schemeClr val="bg1"/>
              </a:solidFill>
              <a:effectLst>
                <a:glow rad="127000">
                  <a:srgbClr val="3A578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en" sz="6000" b="1" dirty="0">
                <a:ln w="6600">
                  <a:solidFill>
                    <a:srgbClr val="5E2F0C"/>
                  </a:solidFill>
                  <a:prstDash val="solid"/>
                </a:ln>
                <a:solidFill>
                  <a:srgbClr val="FFFFFF"/>
                </a:solidFill>
                <a:effectLst>
                  <a:outerShdw dist="50800" dir="2700000" algn="tl" rotWithShape="0">
                    <a:srgbClr val="5E2F0C"/>
                  </a:outerShdw>
                </a:effectLst>
              </a:rPr>
              <a:t>BATTLE FOR THE WORD OF GOD</a:t>
            </a: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769441"/>
          </a:xfrm>
          <a:prstGeom prst="rect">
            <a:avLst/>
          </a:prstGeom>
          <a:noFill/>
        </p:spPr>
        <p:txBody>
          <a:bodyPr wrap="square">
            <a:spAutoFit/>
          </a:bodyPr>
          <a:lstStyle/>
          <a:p>
            <a:pPr algn="ctr"/>
            <a:r>
              <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SECURITY IN THE BIBLE</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2034987" y="638565"/>
            <a:ext cx="8122024" cy="369332"/>
          </a:xfrm>
          <a:prstGeom prst="rect">
            <a:avLst/>
          </a:prstGeom>
          <a:noFill/>
        </p:spPr>
        <p:txBody>
          <a:bodyPr wrap="square">
            <a:spAutoFit/>
          </a:bodyPr>
          <a:lstStyle/>
          <a:p>
            <a:pPr algn="ctr"/>
            <a:r>
              <a:rPr lang="en" b="1" dirty="0">
                <a:solidFill>
                  <a:schemeClr val="accent5">
                    <a:lumMod val="75000"/>
                  </a:schemeClr>
                </a:solidFill>
                <a:latin typeface="Comic Sans MS" panose="030F0702030302020204" pitchFamily="66" charset="0"/>
              </a:rPr>
              <a:t>“</a:t>
            </a:r>
            <a:r>
              <a:rPr lang="en-US" b="1" dirty="0">
                <a:solidFill>
                  <a:schemeClr val="accent5">
                    <a:lumMod val="75000"/>
                  </a:schemeClr>
                </a:solidFill>
                <a:latin typeface="Comic Sans MS" panose="030F0702030302020204" pitchFamily="66" charset="0"/>
              </a:rPr>
              <a:t>Sanctify them by the truth; your word is truth</a:t>
            </a:r>
            <a:r>
              <a:rPr lang="en" b="1" dirty="0">
                <a:solidFill>
                  <a:schemeClr val="accent5">
                    <a:lumMod val="75000"/>
                  </a:schemeClr>
                </a:solidFill>
                <a:latin typeface="Comic Sans MS" panose="030F0702030302020204" pitchFamily="66" charset="0"/>
              </a:rPr>
              <a:t>” </a:t>
            </a:r>
            <a:r>
              <a:rPr lang="en" sz="1400" b="1" dirty="0">
                <a:solidFill>
                  <a:schemeClr val="accent5">
                    <a:lumMod val="75000"/>
                  </a:schemeClr>
                </a:solidFill>
                <a:latin typeface="Comic Sans MS" panose="030F0702030302020204" pitchFamily="66" charset="0"/>
              </a:rPr>
              <a:t>(John 17:17)</a:t>
            </a: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8" y="1060900"/>
            <a:ext cx="7249041" cy="707886"/>
          </a:xfrm>
          <a:prstGeom prst="rect">
            <a:avLst/>
          </a:prstGeom>
          <a:noFill/>
        </p:spPr>
        <p:txBody>
          <a:bodyPr wrap="square" rtlCol="0">
            <a:spAutoFit/>
          </a:bodyPr>
          <a:lstStyle/>
          <a:p>
            <a:pPr>
              <a:spcBef>
                <a:spcPts val="600"/>
              </a:spcBef>
            </a:pPr>
            <a:r>
              <a:rPr lang="en-US" sz="2000" b="1" dirty="0"/>
              <a:t>The Bible is the infallible revelation of God’s will. It presents Heaven’s plan for humanity’s salvation</a:t>
            </a:r>
            <a:r>
              <a:rPr lang="en" sz="2000" b="1" dirty="0"/>
              <a:t>.</a:t>
            </a: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8393"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7222" y="1085995"/>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97222" y="4903690"/>
            <a:ext cx="5128532" cy="1938992"/>
          </a:xfrm>
          <a:prstGeom prst="rect">
            <a:avLst/>
          </a:prstGeom>
          <a:noFill/>
        </p:spPr>
        <p:txBody>
          <a:bodyPr wrap="square">
            <a:spAutoFit/>
          </a:bodyPr>
          <a:lstStyle/>
          <a:p>
            <a:pPr>
              <a:spcBef>
                <a:spcPts val="600"/>
              </a:spcBef>
            </a:pPr>
            <a:r>
              <a:rPr lang="en" sz="2000" b="1" dirty="0"/>
              <a:t>If we reject part of it (for example, the Creation account of Genesis 1 and 2), we may come to reject any of the doctrines it teaches. And then... what security could we have to trust the rest of the Bible?</a:t>
            </a: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1" y="3719971"/>
            <a:ext cx="3518289" cy="984885"/>
          </a:xfrm>
          <a:custGeom>
            <a:avLst/>
            <a:gdLst>
              <a:gd name="connsiteX0" fmla="*/ 0 w 3518289"/>
              <a:gd name="connsiteY0" fmla="*/ 0 h 984885"/>
              <a:gd name="connsiteX1" fmla="*/ 586382 w 3518289"/>
              <a:gd name="connsiteY1" fmla="*/ 0 h 984885"/>
              <a:gd name="connsiteX2" fmla="*/ 1102397 w 3518289"/>
              <a:gd name="connsiteY2" fmla="*/ 0 h 984885"/>
              <a:gd name="connsiteX3" fmla="*/ 1618413 w 3518289"/>
              <a:gd name="connsiteY3" fmla="*/ 0 h 984885"/>
              <a:gd name="connsiteX4" fmla="*/ 2204794 w 3518289"/>
              <a:gd name="connsiteY4" fmla="*/ 0 h 984885"/>
              <a:gd name="connsiteX5" fmla="*/ 2755993 w 3518289"/>
              <a:gd name="connsiteY5" fmla="*/ 0 h 984885"/>
              <a:gd name="connsiteX6" fmla="*/ 3518289 w 3518289"/>
              <a:gd name="connsiteY6" fmla="*/ 0 h 984885"/>
              <a:gd name="connsiteX7" fmla="*/ 3518289 w 3518289"/>
              <a:gd name="connsiteY7" fmla="*/ 472745 h 984885"/>
              <a:gd name="connsiteX8" fmla="*/ 3518289 w 3518289"/>
              <a:gd name="connsiteY8" fmla="*/ 984885 h 984885"/>
              <a:gd name="connsiteX9" fmla="*/ 2931908 w 3518289"/>
              <a:gd name="connsiteY9" fmla="*/ 984885 h 984885"/>
              <a:gd name="connsiteX10" fmla="*/ 2380709 w 3518289"/>
              <a:gd name="connsiteY10" fmla="*/ 984885 h 984885"/>
              <a:gd name="connsiteX11" fmla="*/ 1723962 w 3518289"/>
              <a:gd name="connsiteY11" fmla="*/ 984885 h 984885"/>
              <a:gd name="connsiteX12" fmla="*/ 1207946 w 3518289"/>
              <a:gd name="connsiteY12" fmla="*/ 984885 h 984885"/>
              <a:gd name="connsiteX13" fmla="*/ 691930 w 3518289"/>
              <a:gd name="connsiteY13" fmla="*/ 984885 h 984885"/>
              <a:gd name="connsiteX14" fmla="*/ 0 w 3518289"/>
              <a:gd name="connsiteY14" fmla="*/ 984885 h 984885"/>
              <a:gd name="connsiteX15" fmla="*/ 0 w 3518289"/>
              <a:gd name="connsiteY15" fmla="*/ 482594 h 984885"/>
              <a:gd name="connsiteX16" fmla="*/ 0 w 3518289"/>
              <a:gd name="connsiteY16" fmla="*/ 0 h 98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8289" h="984885" fill="none" extrusionOk="0">
                <a:moveTo>
                  <a:pt x="0" y="0"/>
                </a:moveTo>
                <a:cubicBezTo>
                  <a:pt x="148574" y="-53081"/>
                  <a:pt x="449523" y="29451"/>
                  <a:pt x="586382" y="0"/>
                </a:cubicBezTo>
                <a:cubicBezTo>
                  <a:pt x="723241" y="-29451"/>
                  <a:pt x="908955" y="20731"/>
                  <a:pt x="1102397" y="0"/>
                </a:cubicBezTo>
                <a:cubicBezTo>
                  <a:pt x="1295839" y="-20731"/>
                  <a:pt x="1439968" y="38336"/>
                  <a:pt x="1618413" y="0"/>
                </a:cubicBezTo>
                <a:cubicBezTo>
                  <a:pt x="1796858" y="-38336"/>
                  <a:pt x="1916946" y="58285"/>
                  <a:pt x="2204794" y="0"/>
                </a:cubicBezTo>
                <a:cubicBezTo>
                  <a:pt x="2492642" y="-58285"/>
                  <a:pt x="2498354" y="56894"/>
                  <a:pt x="2755993" y="0"/>
                </a:cubicBezTo>
                <a:cubicBezTo>
                  <a:pt x="3013632" y="-56894"/>
                  <a:pt x="3167306" y="37462"/>
                  <a:pt x="3518289" y="0"/>
                </a:cubicBezTo>
                <a:cubicBezTo>
                  <a:pt x="3572360" y="203539"/>
                  <a:pt x="3482893" y="370610"/>
                  <a:pt x="3518289" y="472745"/>
                </a:cubicBezTo>
                <a:cubicBezTo>
                  <a:pt x="3553685" y="574880"/>
                  <a:pt x="3504682" y="804852"/>
                  <a:pt x="3518289" y="984885"/>
                </a:cubicBezTo>
                <a:cubicBezTo>
                  <a:pt x="3246028" y="1037904"/>
                  <a:pt x="3112951" y="937747"/>
                  <a:pt x="2931908" y="984885"/>
                </a:cubicBezTo>
                <a:cubicBezTo>
                  <a:pt x="2750865" y="1032023"/>
                  <a:pt x="2617154" y="983775"/>
                  <a:pt x="2380709" y="984885"/>
                </a:cubicBezTo>
                <a:cubicBezTo>
                  <a:pt x="2144264" y="985995"/>
                  <a:pt x="1936205" y="906412"/>
                  <a:pt x="1723962" y="984885"/>
                </a:cubicBezTo>
                <a:cubicBezTo>
                  <a:pt x="1511719" y="1063358"/>
                  <a:pt x="1402813" y="946463"/>
                  <a:pt x="1207946" y="984885"/>
                </a:cubicBezTo>
                <a:cubicBezTo>
                  <a:pt x="1013079" y="1023307"/>
                  <a:pt x="853529" y="943153"/>
                  <a:pt x="691930" y="984885"/>
                </a:cubicBezTo>
                <a:cubicBezTo>
                  <a:pt x="530331" y="1026617"/>
                  <a:pt x="193860" y="970185"/>
                  <a:pt x="0" y="984885"/>
                </a:cubicBezTo>
                <a:cubicBezTo>
                  <a:pt x="-41761" y="863177"/>
                  <a:pt x="9096" y="604264"/>
                  <a:pt x="0" y="482594"/>
                </a:cubicBezTo>
                <a:cubicBezTo>
                  <a:pt x="-9096" y="360924"/>
                  <a:pt x="36513" y="195102"/>
                  <a:pt x="0" y="0"/>
                </a:cubicBezTo>
                <a:close/>
              </a:path>
              <a:path w="3518289" h="984885"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55866" y="126934"/>
                  <a:pt x="3490065" y="278974"/>
                  <a:pt x="3518289" y="472745"/>
                </a:cubicBezTo>
                <a:cubicBezTo>
                  <a:pt x="3546513" y="666517"/>
                  <a:pt x="3471446" y="879809"/>
                  <a:pt x="3518289" y="984885"/>
                </a:cubicBezTo>
                <a:cubicBezTo>
                  <a:pt x="3269020" y="1028769"/>
                  <a:pt x="3177404" y="972452"/>
                  <a:pt x="3002273" y="984885"/>
                </a:cubicBezTo>
                <a:cubicBezTo>
                  <a:pt x="2827142" y="997318"/>
                  <a:pt x="2635706" y="982990"/>
                  <a:pt x="2345526" y="984885"/>
                </a:cubicBezTo>
                <a:cubicBezTo>
                  <a:pt x="2055346" y="986780"/>
                  <a:pt x="1907072" y="951305"/>
                  <a:pt x="1688779" y="984885"/>
                </a:cubicBezTo>
                <a:cubicBezTo>
                  <a:pt x="1470486" y="1018465"/>
                  <a:pt x="1299668" y="923260"/>
                  <a:pt x="1067214" y="984885"/>
                </a:cubicBezTo>
                <a:cubicBezTo>
                  <a:pt x="834760" y="1046510"/>
                  <a:pt x="803347" y="962117"/>
                  <a:pt x="551199" y="984885"/>
                </a:cubicBezTo>
                <a:cubicBezTo>
                  <a:pt x="299051" y="1007653"/>
                  <a:pt x="133357" y="936588"/>
                  <a:pt x="0" y="984885"/>
                </a:cubicBezTo>
                <a:cubicBezTo>
                  <a:pt x="-28877" y="820550"/>
                  <a:pt x="24348" y="737342"/>
                  <a:pt x="0" y="521989"/>
                </a:cubicBezTo>
                <a:cubicBezTo>
                  <a:pt x="-24348" y="306636"/>
                  <a:pt x="12969" y="202797"/>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6">
                    <a:lumMod val="50000"/>
                  </a:schemeClr>
                </a:solidFill>
              </a:rPr>
              <a:t>“</a:t>
            </a:r>
            <a:r>
              <a:rPr lang="en-US" sz="2000" b="1" dirty="0">
                <a:solidFill>
                  <a:schemeClr val="accent6">
                    <a:lumMod val="50000"/>
                  </a:schemeClr>
                </a:solidFill>
              </a:rPr>
              <a:t>Your word is a lamp for my feet, a light on my path</a:t>
            </a:r>
            <a:r>
              <a:rPr lang="en" sz="2000" b="1" dirty="0">
                <a:solidFill>
                  <a:schemeClr val="accent6">
                    <a:lumMod val="50000"/>
                  </a:schemeClr>
                </a:solidFill>
              </a:rPr>
              <a:t>”         </a:t>
            </a:r>
            <a:r>
              <a:rPr lang="en" b="1" dirty="0">
                <a:solidFill>
                  <a:schemeClr val="accent6">
                    <a:lumMod val="50000"/>
                  </a:schemeClr>
                </a:solidFill>
              </a:rPr>
              <a:t>(Ps. 119:105 </a:t>
            </a:r>
            <a:r>
              <a:rPr lang="en" sz="1400" b="1" dirty="0">
                <a:solidFill>
                  <a:schemeClr val="accent6">
                    <a:lumMod val="50000"/>
                  </a:schemeClr>
                </a:solidFill>
              </a:rPr>
              <a:t>NIV</a:t>
            </a:r>
            <a:r>
              <a:rPr lang="en" b="1" dirty="0">
                <a:solidFill>
                  <a:schemeClr val="accent6">
                    <a:lumMod val="50000"/>
                  </a:schemeClr>
                </a:solidFill>
              </a:rPr>
              <a:t>)</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4932637"/>
            <a:ext cx="3518289" cy="1600438"/>
          </a:xfrm>
          <a:custGeom>
            <a:avLst/>
            <a:gdLst>
              <a:gd name="connsiteX0" fmla="*/ 0 w 3518289"/>
              <a:gd name="connsiteY0" fmla="*/ 0 h 1600438"/>
              <a:gd name="connsiteX1" fmla="*/ 480833 w 3518289"/>
              <a:gd name="connsiteY1" fmla="*/ 0 h 1600438"/>
              <a:gd name="connsiteX2" fmla="*/ 1067214 w 3518289"/>
              <a:gd name="connsiteY2" fmla="*/ 0 h 1600438"/>
              <a:gd name="connsiteX3" fmla="*/ 1618413 w 3518289"/>
              <a:gd name="connsiteY3" fmla="*/ 0 h 1600438"/>
              <a:gd name="connsiteX4" fmla="*/ 2099246 w 3518289"/>
              <a:gd name="connsiteY4" fmla="*/ 0 h 1600438"/>
              <a:gd name="connsiteX5" fmla="*/ 2615261 w 3518289"/>
              <a:gd name="connsiteY5" fmla="*/ 0 h 1600438"/>
              <a:gd name="connsiteX6" fmla="*/ 3518289 w 3518289"/>
              <a:gd name="connsiteY6" fmla="*/ 0 h 1600438"/>
              <a:gd name="connsiteX7" fmla="*/ 3518289 w 3518289"/>
              <a:gd name="connsiteY7" fmla="*/ 549484 h 1600438"/>
              <a:gd name="connsiteX8" fmla="*/ 3518289 w 3518289"/>
              <a:gd name="connsiteY8" fmla="*/ 1066959 h 1600438"/>
              <a:gd name="connsiteX9" fmla="*/ 3518289 w 3518289"/>
              <a:gd name="connsiteY9" fmla="*/ 1600438 h 1600438"/>
              <a:gd name="connsiteX10" fmla="*/ 2896725 w 3518289"/>
              <a:gd name="connsiteY10" fmla="*/ 1600438 h 1600438"/>
              <a:gd name="connsiteX11" fmla="*/ 2380709 w 3518289"/>
              <a:gd name="connsiteY11" fmla="*/ 1600438 h 1600438"/>
              <a:gd name="connsiteX12" fmla="*/ 1899876 w 3518289"/>
              <a:gd name="connsiteY12" fmla="*/ 1600438 h 1600438"/>
              <a:gd name="connsiteX13" fmla="*/ 1278312 w 3518289"/>
              <a:gd name="connsiteY13" fmla="*/ 1600438 h 1600438"/>
              <a:gd name="connsiteX14" fmla="*/ 691930 w 3518289"/>
              <a:gd name="connsiteY14" fmla="*/ 1600438 h 1600438"/>
              <a:gd name="connsiteX15" fmla="*/ 0 w 3518289"/>
              <a:gd name="connsiteY15" fmla="*/ 1600438 h 1600438"/>
              <a:gd name="connsiteX16" fmla="*/ 0 w 3518289"/>
              <a:gd name="connsiteY16" fmla="*/ 1050954 h 1600438"/>
              <a:gd name="connsiteX17" fmla="*/ 0 w 3518289"/>
              <a:gd name="connsiteY17" fmla="*/ 549484 h 1600438"/>
              <a:gd name="connsiteX18" fmla="*/ 0 w 3518289"/>
              <a:gd name="connsiteY18"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600438"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63386" y="168402"/>
                  <a:pt x="3466751" y="355433"/>
                  <a:pt x="3518289" y="549484"/>
                </a:cubicBezTo>
                <a:cubicBezTo>
                  <a:pt x="3569827" y="743535"/>
                  <a:pt x="3495928" y="909344"/>
                  <a:pt x="3518289" y="1066959"/>
                </a:cubicBezTo>
                <a:cubicBezTo>
                  <a:pt x="3540650" y="1224574"/>
                  <a:pt x="3510185" y="1409044"/>
                  <a:pt x="3518289" y="1600438"/>
                </a:cubicBezTo>
                <a:cubicBezTo>
                  <a:pt x="3300650" y="1674009"/>
                  <a:pt x="3110359" y="1526797"/>
                  <a:pt x="2896725" y="1600438"/>
                </a:cubicBezTo>
                <a:cubicBezTo>
                  <a:pt x="2683091" y="1674079"/>
                  <a:pt x="2542308" y="1558706"/>
                  <a:pt x="2380709" y="1600438"/>
                </a:cubicBezTo>
                <a:cubicBezTo>
                  <a:pt x="2219110" y="1642170"/>
                  <a:pt x="2027003" y="1578206"/>
                  <a:pt x="1899876" y="1600438"/>
                </a:cubicBezTo>
                <a:cubicBezTo>
                  <a:pt x="1772749" y="1622670"/>
                  <a:pt x="1581906" y="1530911"/>
                  <a:pt x="1278312" y="1600438"/>
                </a:cubicBezTo>
                <a:cubicBezTo>
                  <a:pt x="974718" y="1669965"/>
                  <a:pt x="945855" y="1594442"/>
                  <a:pt x="691930" y="1600438"/>
                </a:cubicBezTo>
                <a:cubicBezTo>
                  <a:pt x="438005" y="1606434"/>
                  <a:pt x="213738" y="1594153"/>
                  <a:pt x="0" y="1600438"/>
                </a:cubicBezTo>
                <a:cubicBezTo>
                  <a:pt x="-27577" y="1367021"/>
                  <a:pt x="10987" y="1239619"/>
                  <a:pt x="0" y="1050954"/>
                </a:cubicBezTo>
                <a:cubicBezTo>
                  <a:pt x="-10987" y="862289"/>
                  <a:pt x="7701" y="761103"/>
                  <a:pt x="0" y="549484"/>
                </a:cubicBezTo>
                <a:cubicBezTo>
                  <a:pt x="-7701" y="337865"/>
                  <a:pt x="47464" y="273147"/>
                  <a:pt x="0" y="0"/>
                </a:cubicBezTo>
                <a:close/>
              </a:path>
              <a:path w="3518289" h="1600438"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65832" y="125431"/>
                  <a:pt x="3490319" y="253604"/>
                  <a:pt x="3518289" y="501471"/>
                </a:cubicBezTo>
                <a:cubicBezTo>
                  <a:pt x="3546259" y="749338"/>
                  <a:pt x="3463453" y="799132"/>
                  <a:pt x="3518289" y="1034950"/>
                </a:cubicBezTo>
                <a:cubicBezTo>
                  <a:pt x="3573125" y="1270768"/>
                  <a:pt x="3518045" y="1326133"/>
                  <a:pt x="3518289" y="1600438"/>
                </a:cubicBezTo>
                <a:cubicBezTo>
                  <a:pt x="3355023" y="1623317"/>
                  <a:pt x="3202065" y="1560467"/>
                  <a:pt x="3037456" y="1600438"/>
                </a:cubicBezTo>
                <a:cubicBezTo>
                  <a:pt x="2872847" y="1640409"/>
                  <a:pt x="2599002" y="1566858"/>
                  <a:pt x="2380709" y="1600438"/>
                </a:cubicBezTo>
                <a:cubicBezTo>
                  <a:pt x="2162416" y="1634018"/>
                  <a:pt x="1987808" y="1534264"/>
                  <a:pt x="1759145" y="1600438"/>
                </a:cubicBezTo>
                <a:cubicBezTo>
                  <a:pt x="1530482" y="1666612"/>
                  <a:pt x="1347236" y="1580606"/>
                  <a:pt x="1243129" y="1600438"/>
                </a:cubicBezTo>
                <a:cubicBezTo>
                  <a:pt x="1139022" y="1620270"/>
                  <a:pt x="887646" y="1536793"/>
                  <a:pt x="586381" y="1600438"/>
                </a:cubicBezTo>
                <a:cubicBezTo>
                  <a:pt x="285116" y="1664083"/>
                  <a:pt x="281014" y="1599855"/>
                  <a:pt x="0" y="1600438"/>
                </a:cubicBezTo>
                <a:cubicBezTo>
                  <a:pt x="-16246" y="1366137"/>
                  <a:pt x="45317" y="1309343"/>
                  <a:pt x="0" y="1082963"/>
                </a:cubicBezTo>
                <a:cubicBezTo>
                  <a:pt x="-45317" y="856584"/>
                  <a:pt x="10247" y="682102"/>
                  <a:pt x="0" y="549484"/>
                </a:cubicBezTo>
                <a:cubicBezTo>
                  <a:pt x="-10247" y="416866"/>
                  <a:pt x="63973" y="222201"/>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en" sz="2000" b="1" dirty="0">
                <a:solidFill>
                  <a:schemeClr val="accent1">
                    <a:lumMod val="50000"/>
                  </a:schemeClr>
                </a:solidFill>
              </a:rPr>
              <a:t>“</a:t>
            </a:r>
            <a:r>
              <a:rPr lang="en-US" sz="2000" b="1" dirty="0">
                <a:solidFill>
                  <a:schemeClr val="accent1">
                    <a:lumMod val="50000"/>
                  </a:schemeClr>
                </a:solidFill>
              </a:rPr>
              <a:t>The unfolding of your words gives light; it gives understanding to the simple</a:t>
            </a:r>
            <a:r>
              <a:rPr lang="en" sz="2000" b="1" dirty="0">
                <a:solidFill>
                  <a:schemeClr val="accent1">
                    <a:lumMod val="50000"/>
                  </a:schemeClr>
                </a:solidFill>
              </a:rPr>
              <a:t>” </a:t>
            </a:r>
            <a:br>
              <a:rPr lang="es-ES" sz="2000" b="1" dirty="0">
                <a:solidFill>
                  <a:schemeClr val="accent1">
                    <a:lumMod val="50000"/>
                  </a:schemeClr>
                </a:solidFill>
              </a:rPr>
            </a:br>
            <a:r>
              <a:rPr lang="en" b="1" dirty="0">
                <a:solidFill>
                  <a:schemeClr val="accent1">
                    <a:lumMod val="50000"/>
                  </a:schemeClr>
                </a:solidFill>
              </a:rPr>
              <a:t>(Ps. 119:130 </a:t>
            </a:r>
            <a:r>
              <a:rPr lang="en" sz="1400" b="1" dirty="0">
                <a:solidFill>
                  <a:schemeClr val="accent1">
                    <a:lumMod val="50000"/>
                  </a:schemeClr>
                </a:solidFill>
              </a:rPr>
              <a:t>NIV</a:t>
            </a:r>
            <a:r>
              <a:rPr lang="en" b="1" dirty="0">
                <a:solidFill>
                  <a:schemeClr val="accent1">
                    <a:lumMod val="50000"/>
                  </a:schemeClr>
                </a:solidFill>
              </a:rPr>
              <a:t>)</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461283"/>
            <a:ext cx="7163699" cy="1323439"/>
          </a:xfrm>
          <a:prstGeom prst="rect">
            <a:avLst/>
          </a:prstGeom>
          <a:noFill/>
        </p:spPr>
        <p:txBody>
          <a:bodyPr wrap="square">
            <a:spAutoFit/>
          </a:bodyPr>
          <a:lstStyle/>
          <a:p>
            <a:pPr>
              <a:spcBef>
                <a:spcPts val="600"/>
              </a:spcBef>
            </a:pPr>
            <a:r>
              <a:rPr lang="en" sz="2000" b="1" dirty="0"/>
              <a:t>In it we find the devil's strategy; the creation; the birth, life, death, resurrection and intercession of Jesus; forgiveness of sins; the Second Coming; eternal life on the New Earth…</a:t>
            </a: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942957" y="1768786"/>
            <a:ext cx="7163698" cy="707886"/>
          </a:xfrm>
          <a:prstGeom prst="rect">
            <a:avLst/>
          </a:prstGeom>
          <a:noFill/>
        </p:spPr>
        <p:txBody>
          <a:bodyPr wrap="square">
            <a:spAutoFit/>
          </a:bodyPr>
          <a:lstStyle/>
          <a:p>
            <a:pPr>
              <a:spcBef>
                <a:spcPts val="600"/>
              </a:spcBef>
            </a:pPr>
            <a:r>
              <a:rPr lang="en" sz="2000" b="1" dirty="0"/>
              <a:t>Therefore, our security is found only in the Bible, and in each of its books, chapters and verses (2Tim. 3:16).</a:t>
            </a: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HUMAN REASONING</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3127442" y="605822"/>
            <a:ext cx="6781322" cy="646331"/>
          </a:xfrm>
          <a:prstGeom prst="rect">
            <a:avLst/>
          </a:prstGeom>
          <a:noFill/>
        </p:spPr>
        <p:txBody>
          <a:bodyPr wrap="square">
            <a:spAutoFit/>
          </a:bodyPr>
          <a:lstStyle/>
          <a:p>
            <a:pPr algn="ct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A0DDE0"/>
                </a:solidFill>
                <a:effectLst>
                  <a:outerShdw blurRad="38100" dist="38100" dir="2700000" algn="tl">
                    <a:srgbClr val="000000">
                      <a:alpha val="43137"/>
                    </a:srgbClr>
                  </a:outerShdw>
                </a:effectLst>
                <a:latin typeface="Comic Sans MS" panose="030F0702030302020204" pitchFamily="66" charset="0"/>
              </a:rPr>
              <a:t>There is a way that appears to be right,</a:t>
            </a:r>
          </a:p>
          <a:p>
            <a:pPr algn="ctr"/>
            <a:r>
              <a:rPr lang="en-US" b="1" dirty="0">
                <a:solidFill>
                  <a:srgbClr val="A0DDE0"/>
                </a:solidFill>
                <a:effectLst>
                  <a:outerShdw blurRad="38100" dist="38100" dir="2700000" algn="tl">
                    <a:srgbClr val="000000">
                      <a:alpha val="43137"/>
                    </a:srgbClr>
                  </a:outerShdw>
                </a:effectLst>
                <a:latin typeface="Comic Sans MS" panose="030F0702030302020204" pitchFamily="66" charset="0"/>
              </a:rPr>
              <a:t>    but in the end it leads to death</a:t>
            </a:r>
            <a:r>
              <a:rPr lang="en" b="1" dirty="0">
                <a:solidFill>
                  <a:srgbClr val="A0DDE0"/>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A0DDE0"/>
                </a:solidFill>
                <a:effectLst>
                  <a:outerShdw blurRad="38100" dist="38100" dir="2700000" algn="tl">
                    <a:srgbClr val="000000">
                      <a:alpha val="43137"/>
                    </a:srgbClr>
                  </a:outerShdw>
                </a:effectLst>
                <a:latin typeface="Comic Sans MS" panose="030F0702030302020204" pitchFamily="66" charset="0"/>
              </a:rPr>
              <a:t>(Proverbs 16:25)</a:t>
            </a:r>
          </a:p>
        </p:txBody>
      </p:sp>
      <p:sp>
        <p:nvSpPr>
          <p:cNvPr id="6" name="CuadroTexto 5">
            <a:extLst>
              <a:ext uri="{FF2B5EF4-FFF2-40B4-BE49-F238E27FC236}">
                <a16:creationId xmlns:a16="http://schemas.microsoft.com/office/drawing/2014/main" id="{0FD8E9C4-F44F-540B-79A8-4E236040BDF8}"/>
              </a:ext>
            </a:extLst>
          </p:cNvPr>
          <p:cNvSpPr txBox="1"/>
          <p:nvPr/>
        </p:nvSpPr>
        <p:spPr>
          <a:xfrm>
            <a:off x="4603428" y="1313648"/>
            <a:ext cx="5688049" cy="707886"/>
          </a:xfrm>
          <a:prstGeom prst="rect">
            <a:avLst/>
          </a:prstGeom>
          <a:noFill/>
        </p:spPr>
        <p:txBody>
          <a:bodyPr wrap="square" rtlCol="0">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If God is the one who inspired the Bible, who can interpret it (2 Pet. 1:20; John 14:26)?</a:t>
            </a: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03168"/>
            <a:ext cx="4360856" cy="5586738"/>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4603430" y="3484773"/>
            <a:ext cx="7588570" cy="1015663"/>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An example of human reasoning is the higher criticism that, since the 18th century, has proposed an “academic” interpretation of the Bible.</a:t>
            </a: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603429" y="2091434"/>
            <a:ext cx="7588570" cy="1323439"/>
          </a:xfrm>
          <a:prstGeom prst="rect">
            <a:avLst/>
          </a:prstGeom>
          <a:noFill/>
        </p:spPr>
        <p:txBody>
          <a:bodyPr wrap="square">
            <a:spAutoFit/>
          </a:bodyPr>
          <a:lstStyle/>
          <a:p>
            <a:pPr>
              <a:spcBef>
                <a:spcPts val="600"/>
              </a:spcBef>
            </a:pPr>
            <a:r>
              <a:rPr lang="en-US" sz="2000" b="1" dirty="0">
                <a:solidFill>
                  <a:schemeClr val="bg1"/>
                </a:solidFill>
                <a:effectLst>
                  <a:glow rad="127000">
                    <a:srgbClr val="474062"/>
                  </a:glow>
                  <a:outerShdw blurRad="38100" dist="38100" dir="2700000" algn="tl">
                    <a:srgbClr val="000000">
                      <a:alpha val="43137"/>
                    </a:srgbClr>
                  </a:outerShdw>
                </a:effectLst>
              </a:rPr>
              <a:t>The person without the Spirit does not accept the things that come from the Spirit of God but considers them foolishness, and cannot understand them because they are discerned only through the Spirit</a:t>
            </a:r>
            <a:r>
              <a:rPr lang="en" sz="2000" b="1" dirty="0">
                <a:solidFill>
                  <a:schemeClr val="bg1"/>
                </a:solidFill>
                <a:effectLst>
                  <a:glow rad="127000">
                    <a:srgbClr val="474062"/>
                  </a:glow>
                  <a:outerShdw blurRad="38100" dist="38100" dir="2700000" algn="tl">
                    <a:srgbClr val="000000">
                      <a:alpha val="43137"/>
                    </a:srgbClr>
                  </a:outerShdw>
                </a:effectLst>
              </a:rPr>
              <a:t>  (1Co. 2:14 ).</a:t>
            </a: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4603428" y="5963674"/>
            <a:ext cx="7588569" cy="707886"/>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Without a doubt, the enemy devises paths that seem right, but their end is death (Prov. 16:25).</a:t>
            </a: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603430" y="4570336"/>
            <a:ext cx="7588570" cy="1323439"/>
          </a:xfrm>
          <a:prstGeom prst="rect">
            <a:avLst/>
          </a:prstGeom>
          <a:noFill/>
        </p:spPr>
        <p:txBody>
          <a:bodyPr wrap="square">
            <a:spAutoFit/>
          </a:bodyPr>
          <a:lstStyle/>
          <a:p>
            <a:pPr>
              <a:spcBef>
                <a:spcPts val="600"/>
              </a:spcBef>
            </a:pPr>
            <a:r>
              <a:rPr lang="en" sz="2000" b="1" dirty="0">
                <a:solidFill>
                  <a:schemeClr val="bg1"/>
                </a:solidFill>
                <a:effectLst>
                  <a:glow rad="127000">
                    <a:srgbClr val="474062"/>
                  </a:glow>
                  <a:outerShdw blurRad="38100" dist="38100" dir="2700000" algn="tl">
                    <a:srgbClr val="000000">
                      <a:alpha val="43137"/>
                    </a:srgbClr>
                  </a:outerShdw>
                </a:effectLst>
              </a:rPr>
              <a:t>Its basic approach is the denial of miracles and the impossibility of predicting the future. Under this approach, what benefit can we derive from the word of God if we deny its power or its ability to know the future that awaits us?</a:t>
            </a: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607</TotalTime>
  <Words>1462</Words>
  <Application>Microsoft Office PowerPoint</Application>
  <PresentationFormat>Panorámica</PresentationFormat>
  <Paragraphs>59</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Aptos</vt:lpstr>
      <vt:lpstr>Comic Sans MS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91</cp:revision>
  <dcterms:created xsi:type="dcterms:W3CDTF">2024-03-31T16:03:06Z</dcterms:created>
  <dcterms:modified xsi:type="dcterms:W3CDTF">2024-04-04T18:34:19Z</dcterms:modified>
</cp:coreProperties>
</file>