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81" r:id="rId2"/>
    <p:sldId id="277" r:id="rId3"/>
    <p:sldId id="257" r:id="rId4"/>
    <p:sldId id="258" r:id="rId5"/>
    <p:sldId id="259" r:id="rId6"/>
    <p:sldId id="260" r:id="rId7"/>
    <p:sldId id="261" r:id="rId8"/>
    <p:sldId id="282" r:id="rId9"/>
    <p:sldId id="263" r:id="rId10"/>
    <p:sldId id="278" r:id="rId11"/>
    <p:sldId id="279" r:id="rId12"/>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Comic Sans MS" panose="030F0702030302020204" pitchFamily="66" charset="0"/>
      <p:regular r:id="rId19"/>
      <p:bold r:id="rId20"/>
      <p:italic r:id="rId21"/>
      <p:boldItalic r:id="rId22"/>
    </p:embeddedFont>
    <p:embeddedFont>
      <p:font typeface="Constantia" panose="02030602050306030303" pitchFamily="18"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3C3"/>
    <a:srgbClr val="D1D119"/>
    <a:srgbClr val="EEEFAB"/>
    <a:srgbClr val="CC0000"/>
    <a:srgbClr val="3469B6"/>
    <a:srgbClr val="5688CF"/>
    <a:srgbClr val="911407"/>
    <a:srgbClr val="C9533C"/>
    <a:srgbClr val="DE0000"/>
    <a:srgbClr val="FF0D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B1C36A-1D99-4F55-99D9-A31422B0B86A}" v="183" dt="2023-05-14T18:19:58.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8" d="100"/>
          <a:sy n="128" d="100"/>
        </p:scale>
        <p:origin x="132"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3169F2C-CE72-4748-85D4-60FB8B2B0655}" type="datetimeFigureOut">
              <a:rPr lang="es-ES" smtClean="0"/>
              <a:t>15/05/2023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904CC35-28F5-415B-AC53-B70DAD9E2CFD}" type="slidenum">
              <a:rPr lang="es-ES" smtClean="0"/>
              <a:t>‹Nº›</a:t>
            </a:fld>
            <a:endParaRPr lang="es-ES"/>
          </a:p>
        </p:txBody>
      </p:sp>
    </p:spTree>
    <p:extLst>
      <p:ext uri="{BB962C8B-B14F-4D97-AF65-F5344CB8AC3E}">
        <p14:creationId xmlns:p14="http://schemas.microsoft.com/office/powerpoint/2010/main" val="332606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3169F2C-CE72-4748-85D4-60FB8B2B0655}" type="datetimeFigureOut">
              <a:rPr lang="es-ES" smtClean="0"/>
              <a:t>15/05/2023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904CC35-28F5-415B-AC53-B70DAD9E2CFD}" type="slidenum">
              <a:rPr lang="es-ES" smtClean="0"/>
              <a:t>‹Nº›</a:t>
            </a:fld>
            <a:endParaRPr lang="es-ES"/>
          </a:p>
        </p:txBody>
      </p:sp>
    </p:spTree>
    <p:extLst>
      <p:ext uri="{BB962C8B-B14F-4D97-AF65-F5344CB8AC3E}">
        <p14:creationId xmlns:p14="http://schemas.microsoft.com/office/powerpoint/2010/main" val="17007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3169F2C-CE72-4748-85D4-60FB8B2B0655}" type="datetimeFigureOut">
              <a:rPr lang="es-ES" smtClean="0"/>
              <a:t>15/05/2023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904CC35-28F5-415B-AC53-B70DAD9E2CFD}" type="slidenum">
              <a:rPr lang="es-ES" smtClean="0"/>
              <a:t>‹Nº›</a:t>
            </a:fld>
            <a:endParaRPr lang="es-ES"/>
          </a:p>
        </p:txBody>
      </p:sp>
    </p:spTree>
    <p:extLst>
      <p:ext uri="{BB962C8B-B14F-4D97-AF65-F5344CB8AC3E}">
        <p14:creationId xmlns:p14="http://schemas.microsoft.com/office/powerpoint/2010/main" val="420456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3169F2C-CE72-4748-85D4-60FB8B2B0655}" type="datetimeFigureOut">
              <a:rPr lang="es-ES" smtClean="0"/>
              <a:t>15/05/2023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904CC35-28F5-415B-AC53-B70DAD9E2CFD}" type="slidenum">
              <a:rPr lang="es-ES" smtClean="0"/>
              <a:t>‹Nº›</a:t>
            </a:fld>
            <a:endParaRPr lang="es-ES"/>
          </a:p>
        </p:txBody>
      </p:sp>
    </p:spTree>
    <p:extLst>
      <p:ext uri="{BB962C8B-B14F-4D97-AF65-F5344CB8AC3E}">
        <p14:creationId xmlns:p14="http://schemas.microsoft.com/office/powerpoint/2010/main" val="375003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3169F2C-CE72-4748-85D4-60FB8B2B0655}" type="datetimeFigureOut">
              <a:rPr lang="es-ES" smtClean="0"/>
              <a:t>15/05/2023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904CC35-28F5-415B-AC53-B70DAD9E2CFD}" type="slidenum">
              <a:rPr lang="es-ES" smtClean="0"/>
              <a:t>‹Nº›</a:t>
            </a:fld>
            <a:endParaRPr lang="es-ES"/>
          </a:p>
        </p:txBody>
      </p:sp>
    </p:spTree>
    <p:extLst>
      <p:ext uri="{BB962C8B-B14F-4D97-AF65-F5344CB8AC3E}">
        <p14:creationId xmlns:p14="http://schemas.microsoft.com/office/powerpoint/2010/main" val="278908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3169F2C-CE72-4748-85D4-60FB8B2B0655}" type="datetimeFigureOut">
              <a:rPr lang="es-ES" smtClean="0"/>
              <a:t>15/05/2023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904CC35-28F5-415B-AC53-B70DAD9E2CFD}" type="slidenum">
              <a:rPr lang="es-ES" smtClean="0"/>
              <a:t>‹Nº›</a:t>
            </a:fld>
            <a:endParaRPr lang="es-ES"/>
          </a:p>
        </p:txBody>
      </p:sp>
    </p:spTree>
    <p:extLst>
      <p:ext uri="{BB962C8B-B14F-4D97-AF65-F5344CB8AC3E}">
        <p14:creationId xmlns:p14="http://schemas.microsoft.com/office/powerpoint/2010/main" val="365018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3169F2C-CE72-4748-85D4-60FB8B2B0655}" type="datetimeFigureOut">
              <a:rPr lang="es-ES" smtClean="0"/>
              <a:t>15/05/2023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904CC35-28F5-415B-AC53-B70DAD9E2CFD}" type="slidenum">
              <a:rPr lang="es-ES" smtClean="0"/>
              <a:t>‹Nº›</a:t>
            </a:fld>
            <a:endParaRPr lang="es-ES"/>
          </a:p>
        </p:txBody>
      </p:sp>
    </p:spTree>
    <p:extLst>
      <p:ext uri="{BB962C8B-B14F-4D97-AF65-F5344CB8AC3E}">
        <p14:creationId xmlns:p14="http://schemas.microsoft.com/office/powerpoint/2010/main" val="147793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3169F2C-CE72-4748-85D4-60FB8B2B0655}" type="datetimeFigureOut">
              <a:rPr lang="es-ES" smtClean="0"/>
              <a:t>15/05/2023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904CC35-28F5-415B-AC53-B70DAD9E2CFD}" type="slidenum">
              <a:rPr lang="es-ES" smtClean="0"/>
              <a:t>‹Nº›</a:t>
            </a:fld>
            <a:endParaRPr lang="es-ES"/>
          </a:p>
        </p:txBody>
      </p:sp>
    </p:spTree>
    <p:extLst>
      <p:ext uri="{BB962C8B-B14F-4D97-AF65-F5344CB8AC3E}">
        <p14:creationId xmlns:p14="http://schemas.microsoft.com/office/powerpoint/2010/main" val="412817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69F2C-CE72-4748-85D4-60FB8B2B0655}" type="datetimeFigureOut">
              <a:rPr lang="es-ES" smtClean="0"/>
              <a:t>15/05/2023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904CC35-28F5-415B-AC53-B70DAD9E2CFD}" type="slidenum">
              <a:rPr lang="es-ES" smtClean="0"/>
              <a:t>‹Nº›</a:t>
            </a:fld>
            <a:endParaRPr lang="es-ES"/>
          </a:p>
        </p:txBody>
      </p:sp>
    </p:spTree>
    <p:extLst>
      <p:ext uri="{BB962C8B-B14F-4D97-AF65-F5344CB8AC3E}">
        <p14:creationId xmlns:p14="http://schemas.microsoft.com/office/powerpoint/2010/main" val="26697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3169F2C-CE72-4748-85D4-60FB8B2B0655}" type="datetimeFigureOut">
              <a:rPr lang="es-ES" smtClean="0"/>
              <a:t>15/05/2023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904CC35-28F5-415B-AC53-B70DAD9E2CFD}" type="slidenum">
              <a:rPr lang="es-ES" smtClean="0"/>
              <a:t>‹Nº›</a:t>
            </a:fld>
            <a:endParaRPr lang="es-ES"/>
          </a:p>
        </p:txBody>
      </p:sp>
    </p:spTree>
    <p:extLst>
      <p:ext uri="{BB962C8B-B14F-4D97-AF65-F5344CB8AC3E}">
        <p14:creationId xmlns:p14="http://schemas.microsoft.com/office/powerpoint/2010/main" val="58645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3169F2C-CE72-4748-85D4-60FB8B2B0655}" type="datetimeFigureOut">
              <a:rPr lang="es-ES" smtClean="0"/>
              <a:t>15/05/2023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904CC35-28F5-415B-AC53-B70DAD9E2CFD}" type="slidenum">
              <a:rPr lang="es-ES" smtClean="0"/>
              <a:t>‹Nº›</a:t>
            </a:fld>
            <a:endParaRPr lang="es-ES"/>
          </a:p>
        </p:txBody>
      </p:sp>
    </p:spTree>
    <p:extLst>
      <p:ext uri="{BB962C8B-B14F-4D97-AF65-F5344CB8AC3E}">
        <p14:creationId xmlns:p14="http://schemas.microsoft.com/office/powerpoint/2010/main" val="14408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3169F2C-CE72-4748-85D4-60FB8B2B0655}" type="datetimeFigureOut">
              <a:rPr lang="es-ES" smtClean="0"/>
              <a:t>15/05/2023</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904CC35-28F5-415B-AC53-B70DAD9E2CFD}" type="slidenum">
              <a:rPr lang="es-ES" smtClean="0"/>
              <a:t>‹Nº›</a:t>
            </a:fld>
            <a:endParaRPr lang="es-ES"/>
          </a:p>
        </p:txBody>
      </p:sp>
    </p:spTree>
    <p:extLst>
      <p:ext uri="{BB962C8B-B14F-4D97-AF65-F5344CB8AC3E}">
        <p14:creationId xmlns:p14="http://schemas.microsoft.com/office/powerpoint/2010/main" val="1958858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38903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1">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47348" y="104583"/>
            <a:ext cx="8249304" cy="404996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Un hombre con un cigarrillo en la boca&#10;&#10;Descripción generada automáticamente con confianza baja">
            <a:extLst>
              <a:ext uri="{FF2B5EF4-FFF2-40B4-BE49-F238E27FC236}">
                <a16:creationId xmlns:a16="http://schemas.microsoft.com/office/drawing/2014/main" id="{2EF509D9-C924-6C44-794A-576915130189}"/>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a:ext>
            </a:extLst>
          </a:blip>
          <a:srcRect/>
          <a:stretch/>
        </p:blipFill>
        <p:spPr>
          <a:xfrm>
            <a:off x="628650" y="256224"/>
            <a:ext cx="7886700" cy="3746681"/>
          </a:xfrm>
          <a:prstGeom prst="rect">
            <a:avLst/>
          </a:prstGeom>
        </p:spPr>
      </p:pic>
      <p:sp>
        <p:nvSpPr>
          <p:cNvPr id="7" name="Rectangle 9">
            <a:extLst>
              <a:ext uri="{FF2B5EF4-FFF2-40B4-BE49-F238E27FC236}">
                <a16:creationId xmlns:a16="http://schemas.microsoft.com/office/drawing/2014/main" id="{C819184B-6045-39E1-5670-541A342CB55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flipV="1">
            <a:off x="148937" y="4259129"/>
            <a:ext cx="8846127" cy="779788"/>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uadroTexto 20">
            <a:extLst>
              <a:ext uri="{FF2B5EF4-FFF2-40B4-BE49-F238E27FC236}">
                <a16:creationId xmlns:a16="http://schemas.microsoft.com/office/drawing/2014/main" id="{273656A4-4461-6BBD-40F4-EFE302584C44}"/>
              </a:ext>
            </a:extLst>
          </p:cNvPr>
          <p:cNvSpPr txBox="1"/>
          <p:nvPr/>
        </p:nvSpPr>
        <p:spPr>
          <a:xfrm>
            <a:off x="148936" y="4290462"/>
            <a:ext cx="8846127" cy="707886"/>
          </a:xfrm>
          <a:prstGeom prst="rect">
            <a:avLst/>
          </a:prstGeom>
          <a:noFill/>
        </p:spPr>
        <p:txBody>
          <a:bodyPr wrap="square" rtlCol="0">
            <a:spAutoFit/>
          </a:bodyPr>
          <a:lstStyle/>
          <a:p>
            <a:pPr algn="ctr"/>
            <a:r>
              <a:rPr lang="es-ES" sz="4000" b="1">
                <a:ln w="13462">
                  <a:solidFill>
                    <a:schemeClr val="bg1"/>
                  </a:solidFill>
                  <a:prstDash val="solid"/>
                </a:ln>
                <a:effectLst>
                  <a:outerShdw dist="38100" dir="2700000" algn="bl" rotWithShape="0">
                    <a:srgbClr val="B04206"/>
                  </a:outerShdw>
                </a:effectLst>
              </a:rPr>
              <a:t>SATAN’S FINAL DECEPTIONS</a:t>
            </a:r>
            <a:endParaRPr lang="es-ES" sz="4000" b="1" dirty="0">
              <a:ln w="13462">
                <a:solidFill>
                  <a:schemeClr val="bg1"/>
                </a:solidFill>
                <a:prstDash val="solid"/>
              </a:ln>
              <a:effectLst>
                <a:outerShdw dist="38100" dir="2700000" algn="bl" rotWithShape="0">
                  <a:srgbClr val="B04206"/>
                </a:outerShdw>
              </a:effectLst>
            </a:endParaRPr>
          </a:p>
        </p:txBody>
      </p:sp>
      <p:sp>
        <p:nvSpPr>
          <p:cNvPr id="22" name="CuadroTexto 21">
            <a:extLst>
              <a:ext uri="{FF2B5EF4-FFF2-40B4-BE49-F238E27FC236}">
                <a16:creationId xmlns:a16="http://schemas.microsoft.com/office/drawing/2014/main" id="{04ADF6F4-35A5-CA01-FAD9-0F855DC93088}"/>
              </a:ext>
            </a:extLst>
          </p:cNvPr>
          <p:cNvSpPr txBox="1"/>
          <p:nvPr/>
        </p:nvSpPr>
        <p:spPr>
          <a:xfrm rot="5400000">
            <a:off x="6981694" y="1791291"/>
            <a:ext cx="3890355" cy="307777"/>
          </a:xfrm>
          <a:prstGeom prst="rect">
            <a:avLst/>
          </a:prstGeom>
          <a:noFill/>
        </p:spPr>
        <p:txBody>
          <a:bodyPr wrap="square" rtlCol="0">
            <a:spAutoFit/>
          </a:bodyPr>
          <a:lstStyle/>
          <a:p>
            <a:pPr algn="ctr"/>
            <a:r>
              <a:rPr lang="es-ES" sz="1400" b="1"/>
              <a:t>Lesson 10 for June 3, 2023</a:t>
            </a:r>
            <a:endParaRPr lang="es-ES" sz="1400" b="1" dirty="0"/>
          </a:p>
        </p:txBody>
      </p:sp>
    </p:spTree>
    <p:extLst>
      <p:ext uri="{BB962C8B-B14F-4D97-AF65-F5344CB8AC3E}">
        <p14:creationId xmlns:p14="http://schemas.microsoft.com/office/powerpoint/2010/main" val="409107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8A5104C-6B3C-E540-5C0E-96881081F564}"/>
              </a:ext>
            </a:extLst>
          </p:cNvPr>
          <p:cNvSpPr txBox="1"/>
          <p:nvPr/>
        </p:nvSpPr>
        <p:spPr>
          <a:xfrm>
            <a:off x="1238865" y="-51618"/>
            <a:ext cx="7905134"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a:ln/>
                <a:solidFill>
                  <a:schemeClr val="accent2">
                    <a:lumMod val="75000"/>
                  </a:schemeClr>
                </a:solidFill>
              </a:rPr>
              <a:t>A CALL TO OBEDIENCE</a:t>
            </a:r>
            <a:endParaRPr lang="es-ES" sz="4400" b="1" dirty="0">
              <a:ln/>
              <a:solidFill>
                <a:schemeClr val="accent2">
                  <a:lumMod val="75000"/>
                </a:schemeClr>
              </a:solidFill>
            </a:endParaRPr>
          </a:p>
        </p:txBody>
      </p:sp>
      <p:sp>
        <p:nvSpPr>
          <p:cNvPr id="5" name="CuadroTexto 4">
            <a:extLst>
              <a:ext uri="{FF2B5EF4-FFF2-40B4-BE49-F238E27FC236}">
                <a16:creationId xmlns:a16="http://schemas.microsoft.com/office/drawing/2014/main" id="{8E6E84E2-9DED-B323-190F-9EB0F0371E48}"/>
              </a:ext>
            </a:extLst>
          </p:cNvPr>
          <p:cNvSpPr txBox="1"/>
          <p:nvPr/>
        </p:nvSpPr>
        <p:spPr>
          <a:xfrm>
            <a:off x="1238865" y="583968"/>
            <a:ext cx="7905134" cy="553998"/>
          </a:xfrm>
          <a:prstGeom prst="rect">
            <a:avLst/>
          </a:prstGeom>
          <a:noFill/>
        </p:spPr>
        <p:txBody>
          <a:bodyPr wrap="square">
            <a:spAutoFit/>
            <a:scene3d>
              <a:camera prst="orthographicFront"/>
              <a:lightRig rig="threePt" dir="t"/>
            </a:scene3d>
            <a:sp3d extrusionH="57150">
              <a:bevelT w="38100" h="38100"/>
            </a:sp3d>
          </a:bodyPr>
          <a:lstStyle/>
          <a:p>
            <a:pPr algn="ctr"/>
            <a:r>
              <a:rPr lang="es-ES" sz="1500" b="1">
                <a:solidFill>
                  <a:schemeClr val="accent4">
                    <a:lumMod val="50000"/>
                  </a:schemeClr>
                </a:solidFill>
                <a:latin typeface="Comic Sans MS" panose="030F0702030302020204" pitchFamily="66" charset="0"/>
              </a:rPr>
              <a:t>“</a:t>
            </a:r>
            <a:r>
              <a:rPr lang="en-US" sz="1500" b="1">
                <a:solidFill>
                  <a:schemeClr val="accent4">
                    <a:lumMod val="50000"/>
                  </a:schemeClr>
                </a:solidFill>
                <a:latin typeface="Comic Sans MS" panose="030F0702030302020204" pitchFamily="66" charset="0"/>
              </a:rPr>
              <a:t>And I heard another voice from heaven saying, ‘Come out of her, my people, lest you share in her sins, and lest you receive of her plagues.’</a:t>
            </a:r>
            <a:r>
              <a:rPr lang="es-ES" sz="1500" b="1">
                <a:solidFill>
                  <a:schemeClr val="accent4">
                    <a:lumMod val="50000"/>
                  </a:schemeClr>
                </a:solidFill>
                <a:latin typeface="Comic Sans MS" panose="030F0702030302020204" pitchFamily="66" charset="0"/>
              </a:rPr>
              <a:t>” </a:t>
            </a:r>
            <a:r>
              <a:rPr lang="es-ES" sz="1200" b="1">
                <a:solidFill>
                  <a:schemeClr val="accent4">
                    <a:lumMod val="50000"/>
                  </a:schemeClr>
                </a:solidFill>
                <a:latin typeface="Comic Sans MS" panose="030F0702030302020204" pitchFamily="66" charset="0"/>
              </a:rPr>
              <a:t>(Rev. </a:t>
            </a:r>
            <a:r>
              <a:rPr lang="es-ES" sz="1200" b="1" dirty="0">
                <a:solidFill>
                  <a:schemeClr val="accent4">
                    <a:lumMod val="50000"/>
                  </a:schemeClr>
                </a:solidFill>
                <a:latin typeface="Comic Sans MS" panose="030F0702030302020204" pitchFamily="66" charset="0"/>
              </a:rPr>
              <a:t>18:4)</a:t>
            </a:r>
          </a:p>
        </p:txBody>
      </p:sp>
      <p:sp>
        <p:nvSpPr>
          <p:cNvPr id="6" name="CuadroTexto 5">
            <a:extLst>
              <a:ext uri="{FF2B5EF4-FFF2-40B4-BE49-F238E27FC236}">
                <a16:creationId xmlns:a16="http://schemas.microsoft.com/office/drawing/2014/main" id="{5C6DE81A-CBD2-77A8-96AA-54A4BE325423}"/>
              </a:ext>
            </a:extLst>
          </p:cNvPr>
          <p:cNvSpPr txBox="1"/>
          <p:nvPr/>
        </p:nvSpPr>
        <p:spPr>
          <a:xfrm>
            <a:off x="1319981" y="1183491"/>
            <a:ext cx="7728156" cy="646331"/>
          </a:xfrm>
          <a:prstGeom prst="rect">
            <a:avLst/>
          </a:prstGeom>
          <a:noFill/>
        </p:spPr>
        <p:txBody>
          <a:bodyPr wrap="square" rtlCol="0">
            <a:spAutoFit/>
          </a:bodyPr>
          <a:lstStyle/>
          <a:p>
            <a:pPr>
              <a:spcBef>
                <a:spcPts val="600"/>
              </a:spcBef>
            </a:pPr>
            <a:r>
              <a:rPr lang="en-US" b="1"/>
              <a:t>The remnant who are faithful to God’s doctrines are only a small portion of the people of God. Most of them are still inside Babylon.</a:t>
            </a:r>
            <a:endParaRPr lang="es-ES" b="1" dirty="0"/>
          </a:p>
        </p:txBody>
      </p:sp>
      <p:pic>
        <p:nvPicPr>
          <p:cNvPr id="4" name="Imagen 3" descr="Una caricatura de una persona&#10;&#10;Descripción generada automáticamente con confianza baja">
            <a:extLst>
              <a:ext uri="{FF2B5EF4-FFF2-40B4-BE49-F238E27FC236}">
                <a16:creationId xmlns:a16="http://schemas.microsoft.com/office/drawing/2014/main" id="{057315DC-1E0E-1603-11D2-01253865E78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49457" y="1908508"/>
            <a:ext cx="3798680" cy="2680520"/>
          </a:xfrm>
          <a:prstGeom prst="roundRect">
            <a:avLst>
              <a:gd name="adj" fmla="val 0"/>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
        <p:nvSpPr>
          <p:cNvPr id="8" name="CuadroTexto 7">
            <a:extLst>
              <a:ext uri="{FF2B5EF4-FFF2-40B4-BE49-F238E27FC236}">
                <a16:creationId xmlns:a16="http://schemas.microsoft.com/office/drawing/2014/main" id="{544AF218-FBD6-313B-C39D-072D3A1F09F1}"/>
              </a:ext>
            </a:extLst>
          </p:cNvPr>
          <p:cNvSpPr txBox="1"/>
          <p:nvPr/>
        </p:nvSpPr>
        <p:spPr>
          <a:xfrm>
            <a:off x="80244" y="1858408"/>
            <a:ext cx="5096439" cy="3293209"/>
          </a:xfrm>
          <a:prstGeom prst="rect">
            <a:avLst/>
          </a:prstGeom>
          <a:noFill/>
        </p:spPr>
        <p:txBody>
          <a:bodyPr wrap="square">
            <a:spAutoFit/>
          </a:bodyPr>
          <a:lstStyle/>
          <a:p>
            <a:pPr>
              <a:spcBef>
                <a:spcPts val="600"/>
              </a:spcBef>
            </a:pPr>
            <a:r>
              <a:rPr lang="en-US" b="1"/>
              <a:t>They’re not aware that they’re worshipping God in the wrong day, or that they’re accepting Satan’s deceptions as truth (like the immortality of the soul).</a:t>
            </a:r>
            <a:endParaRPr lang="es-ES" b="1" dirty="0"/>
          </a:p>
          <a:p>
            <a:pPr>
              <a:spcBef>
                <a:spcPts val="600"/>
              </a:spcBef>
            </a:pPr>
            <a:r>
              <a:rPr lang="en-US" b="1"/>
              <a:t>Therefore, they need someone to teach them the truth and invite them to exit Babylon. They must be taught that transgressing God’s Law is sin (1Jn. 3:4; James 2:10-11).</a:t>
            </a:r>
            <a:endParaRPr lang="es-ES" b="1" dirty="0"/>
          </a:p>
          <a:p>
            <a:pPr>
              <a:spcBef>
                <a:spcPts val="600"/>
              </a:spcBef>
            </a:pPr>
            <a:r>
              <a:rPr lang="en-US" b="1"/>
              <a:t>All faithful people must be taught that obedience just reflects the grace of Christ, who liberates us from condemnation and the dominion of sin.</a:t>
            </a:r>
            <a:endParaRPr lang="es-ES" b="1" dirty="0"/>
          </a:p>
        </p:txBody>
      </p:sp>
      <p:pic>
        <p:nvPicPr>
          <p:cNvPr id="10" name="Imagen 9" descr="Imagen que contiene pájaro, tabla, grande, vuelo&#10;&#10;Descripción generada automáticamente">
            <a:extLst>
              <a:ext uri="{FF2B5EF4-FFF2-40B4-BE49-F238E27FC236}">
                <a16:creationId xmlns:a16="http://schemas.microsoft.com/office/drawing/2014/main" id="{74F110FD-7B99-B26F-28D4-80C8C9A4508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5861" y="68084"/>
            <a:ext cx="1143004" cy="1714123"/>
          </a:xfrm>
          <a:prstGeom prst="rect">
            <a:avLst/>
          </a:prstGeom>
          <a:ln w="38100" cap="sq">
            <a:gradFill>
              <a:gsLst>
                <a:gs pos="0">
                  <a:srgbClr val="F2F3C3"/>
                </a:gs>
                <a:gs pos="62000">
                  <a:srgbClr val="F2F3C3"/>
                </a:gs>
                <a:gs pos="64000">
                  <a:srgbClr val="D1D119"/>
                </a:gs>
                <a:gs pos="100000">
                  <a:srgbClr val="D1D119"/>
                </a:gs>
              </a:gsLst>
              <a:lin ang="5400000" scaled="1"/>
            </a:gra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3320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900" decel="100000" fill="hold"/>
                                        <p:tgtEl>
                                          <p:spTgt spid="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wipe(left)">
                                      <p:cBhvr>
                                        <p:cTn id="36" dur="500"/>
                                        <p:tgtEl>
                                          <p:spTgt spid="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left)">
                                      <p:cBhvr>
                                        <p:cTn id="41" dur="500"/>
                                        <p:tgtEl>
                                          <p:spTgt spid="8">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xEl>
                                              <p:pRg st="2" end="2"/>
                                            </p:txEl>
                                          </p:spTgt>
                                        </p:tgtEl>
                                        <p:attrNameLst>
                                          <p:attrName>style.visibility</p:attrName>
                                        </p:attrNameLst>
                                      </p:cBhvr>
                                      <p:to>
                                        <p:strVal val="visible"/>
                                      </p:to>
                                    </p:set>
                                    <p:animEffect transition="in" filter="wipe(left)">
                                      <p:cBhvr>
                                        <p:cTn id="4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6665826-F1C4-404B-410A-9995C269A86A}"/>
              </a:ext>
            </a:extLst>
          </p:cNvPr>
          <p:cNvSpPr txBox="1"/>
          <p:nvPr/>
        </p:nvSpPr>
        <p:spPr>
          <a:xfrm>
            <a:off x="1225363" y="1142404"/>
            <a:ext cx="7619236" cy="3831818"/>
          </a:xfrm>
          <a:prstGeom prst="rect">
            <a:avLst/>
          </a:prstGeom>
          <a:noFill/>
        </p:spPr>
        <p:txBody>
          <a:bodyPr wrap="square">
            <a:spAutoFit/>
          </a:bodyPr>
          <a:lstStyle/>
          <a:p>
            <a:pPr>
              <a:spcBef>
                <a:spcPts val="600"/>
              </a:spcBef>
            </a:pPr>
            <a:r>
              <a:rPr lang="es-ES" sz="2700" b="1">
                <a:latin typeface="Constantia" panose="02030602050306030303" pitchFamily="18" charset="0"/>
              </a:rPr>
              <a:t>“</a:t>
            </a:r>
            <a:r>
              <a:rPr lang="en-US" sz="2700" b="1">
                <a:latin typeface="Constantia" panose="02030602050306030303" pitchFamily="18" charset="0"/>
              </a:rPr>
              <a:t>The wine of Babylon is the exalting of the false and spurious sabbath above the Sabbath which the Lord Jehovah hath blessed and sanctified for the use of man, also [it is] the immortality of the soul. These kindred heresies, and the rejection of the truth, convert the church into Babylon. Kings, merchants, rulers, and religious teachers are all in corrupt harmony.</a:t>
            </a:r>
            <a:r>
              <a:rPr lang="es-ES" sz="2700" b="1">
                <a:latin typeface="Constantia" panose="02030602050306030303" pitchFamily="18" charset="0"/>
              </a:rPr>
              <a:t>”</a:t>
            </a:r>
            <a:endParaRPr lang="es-ES" sz="2700" b="1" dirty="0">
              <a:latin typeface="Constantia" panose="02030602050306030303" pitchFamily="18" charset="0"/>
            </a:endParaRPr>
          </a:p>
        </p:txBody>
      </p:sp>
      <p:sp>
        <p:nvSpPr>
          <p:cNvPr id="4" name="CuadroTexto 3">
            <a:extLst>
              <a:ext uri="{FF2B5EF4-FFF2-40B4-BE49-F238E27FC236}">
                <a16:creationId xmlns:a16="http://schemas.microsoft.com/office/drawing/2014/main" id="{EEB87876-09B8-7406-2F56-2EB218135779}"/>
              </a:ext>
            </a:extLst>
          </p:cNvPr>
          <p:cNvSpPr txBox="1"/>
          <p:nvPr/>
        </p:nvSpPr>
        <p:spPr>
          <a:xfrm>
            <a:off x="5237851" y="4790965"/>
            <a:ext cx="3791102" cy="307777"/>
          </a:xfrm>
          <a:prstGeom prst="rect">
            <a:avLst/>
          </a:prstGeom>
          <a:noFill/>
        </p:spPr>
        <p:txBody>
          <a:bodyPr wrap="none" rtlCol="0">
            <a:spAutoFit/>
          </a:bodyPr>
          <a:lstStyle/>
          <a:p>
            <a:pPr algn="r"/>
            <a:r>
              <a:rPr lang="en-US" sz="1400" b="1"/>
              <a:t>E. G. W. (Selected Messages, book 2, cp. 7, p. 68)</a:t>
            </a:r>
            <a:endParaRPr lang="es-ES" sz="1400" b="1" dirty="0"/>
          </a:p>
        </p:txBody>
      </p:sp>
    </p:spTree>
    <p:extLst>
      <p:ext uri="{BB962C8B-B14F-4D97-AF65-F5344CB8AC3E}">
        <p14:creationId xmlns:p14="http://schemas.microsoft.com/office/powerpoint/2010/main" val="386922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9141714" cy="5143500"/>
          </a:xfrm>
          <a:prstGeom prst="rect">
            <a:avLst/>
          </a:prstGeom>
          <a:solidFill>
            <a:srgbClr val="EDE2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auto">
          <a:xfrm>
            <a:off x="3106623" y="458046"/>
            <a:ext cx="569713" cy="4283223"/>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auto">
          <a:xfrm>
            <a:off x="3108327" y="257309"/>
            <a:ext cx="361991" cy="414106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rgbClr val="321547"/>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Imagen 13" descr="Dibujo de una persona&#10;&#10;Descripción generada automáticamente con confianza media">
            <a:extLst>
              <a:ext uri="{FF2B5EF4-FFF2-40B4-BE49-F238E27FC236}">
                <a16:creationId xmlns:a16="http://schemas.microsoft.com/office/drawing/2014/main" id="{FD137162-6E19-A346-BCC6-7F15FE095632}"/>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a:ext>
            </a:extLst>
          </a:blip>
          <a:srcRect b="-3"/>
          <a:stretch/>
        </p:blipFill>
        <p:spPr>
          <a:xfrm>
            <a:off x="-2284" y="255317"/>
            <a:ext cx="3472603" cy="3949346"/>
          </a:xfrm>
          <a:prstGeom prst="rect">
            <a:avLst/>
          </a:prstGeom>
        </p:spPr>
      </p:pic>
      <p:pic>
        <p:nvPicPr>
          <p:cNvPr id="8" name="Imagen 7">
            <a:extLst>
              <a:ext uri="{FF2B5EF4-FFF2-40B4-BE49-F238E27FC236}">
                <a16:creationId xmlns:a16="http://schemas.microsoft.com/office/drawing/2014/main" id="{A1D5A14A-F42E-A4E6-8D54-A51A52D3BC4D}"/>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a:ext>
            </a:extLst>
          </a:blip>
          <a:srcRect/>
          <a:stretch/>
        </p:blipFill>
        <p:spPr>
          <a:xfrm>
            <a:off x="3676335" y="803672"/>
            <a:ext cx="5467663" cy="3931723"/>
          </a:xfrm>
          <a:prstGeom prst="rect">
            <a:avLst/>
          </a:prstGeom>
        </p:spPr>
      </p:pic>
      <p:sp>
        <p:nvSpPr>
          <p:cNvPr id="16" name="CuadroTexto 15">
            <a:extLst>
              <a:ext uri="{FF2B5EF4-FFF2-40B4-BE49-F238E27FC236}">
                <a16:creationId xmlns:a16="http://schemas.microsoft.com/office/drawing/2014/main" id="{7BF130BB-5AAA-5EC0-32B9-5EBE27E8D5B0}"/>
              </a:ext>
            </a:extLst>
          </p:cNvPr>
          <p:cNvSpPr txBox="1">
            <a:spLocks/>
          </p:cNvSpPr>
          <p:nvPr/>
        </p:nvSpPr>
        <p:spPr>
          <a:xfrm>
            <a:off x="63795" y="4648533"/>
            <a:ext cx="5819554" cy="461665"/>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a:ln>
                  <a:noFill/>
                </a:ln>
                <a:solidFill>
                  <a:srgbClr val="7030A0"/>
                </a:solidFill>
                <a:effectLst/>
                <a:uLnTx/>
                <a:uFillTx/>
                <a:latin typeface="Comic Sans MS" panose="030F0702030302020204" pitchFamily="66" charset="0"/>
                <a:ea typeface="+mn-ea"/>
                <a:cs typeface="+mn-cs"/>
              </a:rPr>
              <a:t>Your word is truth” </a:t>
            </a:r>
            <a:r>
              <a:rPr kumimoji="0" lang="es-ES" sz="1800" b="1" i="0" u="none" strike="noStrike" kern="1200" cap="none" spc="0" normalizeH="0" baseline="0" noProof="0">
                <a:ln>
                  <a:noFill/>
                </a:ln>
                <a:solidFill>
                  <a:srgbClr val="7030A0"/>
                </a:solidFill>
                <a:effectLst/>
                <a:uLnTx/>
                <a:uFillTx/>
                <a:latin typeface="Comic Sans MS" panose="030F0702030302020204" pitchFamily="66" charset="0"/>
                <a:ea typeface="+mn-ea"/>
                <a:cs typeface="+mn-cs"/>
              </a:rPr>
              <a:t>(John 17:17</a:t>
            </a:r>
            <a:r>
              <a:rPr kumimoji="0" lang="es-ES" sz="1800" b="1"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rPr>
              <a:t>)</a:t>
            </a:r>
            <a:endParaRPr kumimoji="0" lang="es-ES" sz="2400" b="1"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endParaRPr>
          </a:p>
        </p:txBody>
      </p:sp>
      <p:sp>
        <p:nvSpPr>
          <p:cNvPr id="17" name="CuadroTexto 16">
            <a:extLst>
              <a:ext uri="{FF2B5EF4-FFF2-40B4-BE49-F238E27FC236}">
                <a16:creationId xmlns:a16="http://schemas.microsoft.com/office/drawing/2014/main" id="{A640BAFF-E2A4-E152-9FD3-83B2FD098841}"/>
              </a:ext>
            </a:extLst>
          </p:cNvPr>
          <p:cNvSpPr txBox="1">
            <a:spLocks/>
          </p:cNvSpPr>
          <p:nvPr/>
        </p:nvSpPr>
        <p:spPr>
          <a:xfrm>
            <a:off x="3964530" y="244561"/>
            <a:ext cx="4800832" cy="46166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a:ln>
                  <a:noFill/>
                </a:ln>
                <a:solidFill>
                  <a:srgbClr val="7030A0"/>
                </a:solidFill>
                <a:effectLst/>
                <a:uLnTx/>
                <a:uFillTx/>
                <a:latin typeface="Comic Sans MS" panose="030F0702030302020204" pitchFamily="66" charset="0"/>
                <a:ea typeface="+mn-ea"/>
                <a:cs typeface="+mn-cs"/>
              </a:rPr>
              <a:t>“</a:t>
            </a:r>
            <a:r>
              <a:rPr kumimoji="0" lang="en-US" sz="2400" b="1" i="0" u="none" strike="noStrike" kern="1200" cap="none" spc="0" normalizeH="0" baseline="0" noProof="0">
                <a:ln>
                  <a:noFill/>
                </a:ln>
                <a:solidFill>
                  <a:srgbClr val="7030A0"/>
                </a:solidFill>
                <a:effectLst/>
                <a:uLnTx/>
                <a:uFillTx/>
                <a:latin typeface="Comic Sans MS" panose="030F0702030302020204" pitchFamily="66" charset="0"/>
                <a:ea typeface="+mn-ea"/>
                <a:cs typeface="+mn-cs"/>
              </a:rPr>
              <a:t>Sanctify them by Your truth.</a:t>
            </a:r>
            <a:endParaRPr kumimoji="0" lang="es-ES" sz="2400" b="1"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55280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4308AD5-CEC1-68E1-D910-BFE654B0DB04}"/>
              </a:ext>
            </a:extLst>
          </p:cNvPr>
          <p:cNvSpPr txBox="1"/>
          <p:nvPr/>
        </p:nvSpPr>
        <p:spPr>
          <a:xfrm>
            <a:off x="5256106" y="2884126"/>
            <a:ext cx="3826934" cy="2185214"/>
          </a:xfrm>
          <a:prstGeom prst="rect">
            <a:avLst/>
          </a:prstGeom>
          <a:noFill/>
        </p:spPr>
        <p:txBody>
          <a:bodyPr wrap="square" rtlCol="0">
            <a:spAutoFit/>
            <a:scene3d>
              <a:camera prst="orthographicFront"/>
              <a:lightRig rig="threePt" dir="t"/>
            </a:scene3d>
            <a:sp3d extrusionH="57150">
              <a:bevelT w="38100" h="38100"/>
            </a:sp3d>
          </a:bodyPr>
          <a:lstStyle/>
          <a:p>
            <a:r>
              <a:rPr lang="es-ES" b="1">
                <a:solidFill>
                  <a:srgbClr val="B12E5C"/>
                </a:solidFill>
              </a:rPr>
              <a:t>The deceptions of Babylon:</a:t>
            </a:r>
            <a:endParaRPr lang="es-ES" b="1" dirty="0">
              <a:solidFill>
                <a:srgbClr val="B12E5C"/>
              </a:solidFill>
            </a:endParaRPr>
          </a:p>
          <a:p>
            <a:r>
              <a:rPr lang="es-ES" b="1"/>
              <a:t>	A universal deception</a:t>
            </a:r>
            <a:endParaRPr lang="es-ES" b="1" dirty="0"/>
          </a:p>
          <a:p>
            <a:r>
              <a:rPr lang="es-ES" b="1"/>
              <a:t>	</a:t>
            </a:r>
            <a:r>
              <a:rPr lang="en-US" b="1"/>
              <a:t>The immortality of the soul</a:t>
            </a:r>
            <a:endParaRPr lang="es-ES" b="1" dirty="0"/>
          </a:p>
          <a:p>
            <a:r>
              <a:rPr lang="es-ES" b="1"/>
              <a:t>	</a:t>
            </a:r>
            <a:r>
              <a:rPr lang="en-US" b="1"/>
              <a:t>The false day of rest</a:t>
            </a:r>
            <a:endParaRPr lang="es-ES" b="1" dirty="0"/>
          </a:p>
          <a:p>
            <a:pPr>
              <a:spcBef>
                <a:spcPts val="1200"/>
              </a:spcBef>
            </a:pPr>
            <a:r>
              <a:rPr lang="en-US" b="1">
                <a:solidFill>
                  <a:srgbClr val="8F2FB5"/>
                </a:solidFill>
              </a:rPr>
              <a:t>Staying safe from these deceptions:</a:t>
            </a:r>
            <a:endParaRPr lang="es-ES" b="1" dirty="0">
              <a:solidFill>
                <a:srgbClr val="8F2FB5"/>
              </a:solidFill>
            </a:endParaRPr>
          </a:p>
          <a:p>
            <a:r>
              <a:rPr lang="es-ES" b="1"/>
              <a:t>	</a:t>
            </a:r>
            <a:r>
              <a:rPr lang="en-US" b="1"/>
              <a:t>The true day of rest</a:t>
            </a:r>
            <a:endParaRPr lang="es-ES" b="1" dirty="0"/>
          </a:p>
          <a:p>
            <a:r>
              <a:rPr lang="es-ES" b="1"/>
              <a:t>	A call to obedience</a:t>
            </a:r>
            <a:endParaRPr lang="es-ES" b="1" dirty="0"/>
          </a:p>
        </p:txBody>
      </p:sp>
      <p:sp>
        <p:nvSpPr>
          <p:cNvPr id="3" name="CuadroTexto 2">
            <a:extLst>
              <a:ext uri="{FF2B5EF4-FFF2-40B4-BE49-F238E27FC236}">
                <a16:creationId xmlns:a16="http://schemas.microsoft.com/office/drawing/2014/main" id="{09EAE4A1-B568-3007-80A6-F8F56D65B39D}"/>
              </a:ext>
            </a:extLst>
          </p:cNvPr>
          <p:cNvSpPr txBox="1"/>
          <p:nvPr/>
        </p:nvSpPr>
        <p:spPr>
          <a:xfrm>
            <a:off x="97431" y="134920"/>
            <a:ext cx="5897787" cy="2662267"/>
          </a:xfrm>
          <a:prstGeom prst="rect">
            <a:avLst/>
          </a:prstGeom>
          <a:noFill/>
        </p:spPr>
        <p:txBody>
          <a:bodyPr wrap="square" rtlCol="0">
            <a:spAutoFit/>
          </a:bodyPr>
          <a:lstStyle/>
          <a:p>
            <a:pPr>
              <a:spcBef>
                <a:spcPts val="600"/>
              </a:spcBef>
            </a:pPr>
            <a:r>
              <a:rPr lang="en-US" b="1"/>
              <a:t>What does Babylon stand for? “‘Babylon the great’ in the book of Revelation designates in a special sense, the united apostate religions at the close of time […] The term ‘Babylon’ refers to the organizations themselves and to their leaders, not so much to the members as such. The latter are referred to as ‘many waters.’ (Rev. 17:1, 15).” (SDA Bible Commentary, vol. 7, p. 851-852).</a:t>
            </a:r>
            <a:endParaRPr lang="es-ES" b="1" dirty="0"/>
          </a:p>
          <a:p>
            <a:pPr>
              <a:spcBef>
                <a:spcPts val="600"/>
              </a:spcBef>
            </a:pPr>
            <a:r>
              <a:rPr lang="en-US" b="1"/>
              <a:t>What’s wrong with Babylon? Why did God announce its fall and invited us to get out of it? (Revelation 14:8; 18:4)?</a:t>
            </a:r>
            <a:endParaRPr lang="es-ES" b="1" dirty="0"/>
          </a:p>
        </p:txBody>
      </p:sp>
      <p:pic>
        <p:nvPicPr>
          <p:cNvPr id="5" name="Imagen 4" descr="Un dibujo de una persona&#10;&#10;Descripción generada automáticamente con confianza baja">
            <a:extLst>
              <a:ext uri="{FF2B5EF4-FFF2-40B4-BE49-F238E27FC236}">
                <a16:creationId xmlns:a16="http://schemas.microsoft.com/office/drawing/2014/main" id="{00C16A5C-A292-EB04-8BFE-05000DE5DB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9973" y="2884126"/>
            <a:ext cx="4453467" cy="2072892"/>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9" name="Imagen 8">
            <a:extLst>
              <a:ext uri="{FF2B5EF4-FFF2-40B4-BE49-F238E27FC236}">
                <a16:creationId xmlns:a16="http://schemas.microsoft.com/office/drawing/2014/main" id="{A36B32E2-8C7D-8A4B-A311-16D9E59932F3}"/>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888181" y="4125539"/>
            <a:ext cx="403360" cy="403360"/>
          </a:xfrm>
          <a:prstGeom prst="rect">
            <a:avLst/>
          </a:prstGeom>
        </p:spPr>
      </p:pic>
      <p:pic>
        <p:nvPicPr>
          <p:cNvPr id="12" name="Imagen 11">
            <a:extLst>
              <a:ext uri="{FF2B5EF4-FFF2-40B4-BE49-F238E27FC236}">
                <a16:creationId xmlns:a16="http://schemas.microsoft.com/office/drawing/2014/main" id="{AC7282B9-4C97-8F12-5DCC-5C11D1107C36}"/>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4888181" y="2884126"/>
            <a:ext cx="403360" cy="403360"/>
          </a:xfrm>
          <a:prstGeom prst="rect">
            <a:avLst/>
          </a:prstGeom>
        </p:spPr>
      </p:pic>
      <p:pic>
        <p:nvPicPr>
          <p:cNvPr id="20" name="Imagen 19" descr="Imagen que contiene remoto, luz, computadora, vuelo&#10;&#10;Descripción generada automáticamente">
            <a:extLst>
              <a:ext uri="{FF2B5EF4-FFF2-40B4-BE49-F238E27FC236}">
                <a16:creationId xmlns:a16="http://schemas.microsoft.com/office/drawing/2014/main" id="{2D57A02F-00C6-261C-4600-86CBF594F39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14186" y="3527372"/>
            <a:ext cx="325703" cy="187384"/>
          </a:xfrm>
          <a:prstGeom prst="rect">
            <a:avLst/>
          </a:prstGeom>
        </p:spPr>
      </p:pic>
      <p:pic>
        <p:nvPicPr>
          <p:cNvPr id="21" name="Imagen 20" descr="Imagen que contiene luz&#10;&#10;Descripción generada automáticamente">
            <a:extLst>
              <a:ext uri="{FF2B5EF4-FFF2-40B4-BE49-F238E27FC236}">
                <a16:creationId xmlns:a16="http://schemas.microsoft.com/office/drawing/2014/main" id="{2B671D89-AA90-8115-7082-43516DE7E20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414186" y="4769634"/>
            <a:ext cx="325703" cy="187384"/>
          </a:xfrm>
          <a:prstGeom prst="rect">
            <a:avLst/>
          </a:prstGeom>
        </p:spPr>
      </p:pic>
      <p:pic>
        <p:nvPicPr>
          <p:cNvPr id="22" name="Imagen 21" descr="Imagen que contiene Flecha&#10;&#10;Descripción generada automáticamente">
            <a:extLst>
              <a:ext uri="{FF2B5EF4-FFF2-40B4-BE49-F238E27FC236}">
                <a16:creationId xmlns:a16="http://schemas.microsoft.com/office/drawing/2014/main" id="{4D0E4AD3-7DE3-9D92-7BDC-F87EBE65F23C}"/>
              </a:ext>
            </a:extLst>
          </p:cNvPr>
          <p:cNvPicPr>
            <a:picLocks noChangeAspect="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414186" y="4502065"/>
            <a:ext cx="325703" cy="187384"/>
          </a:xfrm>
          <a:prstGeom prst="rect">
            <a:avLst/>
          </a:prstGeom>
        </p:spPr>
      </p:pic>
      <p:pic>
        <p:nvPicPr>
          <p:cNvPr id="23" name="Imagen 22" descr="Forma, Flecha&#10;&#10;Descripción generada automáticamente">
            <a:extLst>
              <a:ext uri="{FF2B5EF4-FFF2-40B4-BE49-F238E27FC236}">
                <a16:creationId xmlns:a16="http://schemas.microsoft.com/office/drawing/2014/main" id="{2E1DAFE6-7278-9E09-2470-0E611387F2C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414186" y="3236796"/>
            <a:ext cx="325703" cy="187384"/>
          </a:xfrm>
          <a:prstGeom prst="rect">
            <a:avLst/>
          </a:prstGeom>
        </p:spPr>
      </p:pic>
      <p:pic>
        <p:nvPicPr>
          <p:cNvPr id="24" name="Imagen 23" descr="Imagen que contiene Logotipo&#10;&#10;Descripción generada automáticamente">
            <a:extLst>
              <a:ext uri="{FF2B5EF4-FFF2-40B4-BE49-F238E27FC236}">
                <a16:creationId xmlns:a16="http://schemas.microsoft.com/office/drawing/2014/main" id="{FCF4655D-CF23-6918-9EE7-F1C3BC874B60}"/>
              </a:ext>
            </a:extLst>
          </p:cNvPr>
          <p:cNvPicPr>
            <a:picLocks noChangeAspect="1"/>
          </p:cNvPicPr>
          <p:nvPr/>
        </p:nvPicPr>
        <p:blipFill>
          <a:blip r:embed="rId10" cstate="print">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5414186" y="3792278"/>
            <a:ext cx="325703" cy="187384"/>
          </a:xfrm>
          <a:prstGeom prst="rect">
            <a:avLst/>
          </a:prstGeom>
        </p:spPr>
      </p:pic>
      <p:pic>
        <p:nvPicPr>
          <p:cNvPr id="27" name="Imagen 26">
            <a:extLst>
              <a:ext uri="{FF2B5EF4-FFF2-40B4-BE49-F238E27FC236}">
                <a16:creationId xmlns:a16="http://schemas.microsoft.com/office/drawing/2014/main" id="{659985FE-10F0-91A3-6A1E-C2E071ADC105}"/>
              </a:ext>
            </a:extLst>
          </p:cNvPr>
          <p:cNvPicPr>
            <a:picLocks noChangeAspect="1"/>
          </p:cNvPicPr>
          <p:nvPr/>
        </p:nvPicPr>
        <p:blipFill>
          <a:blip r:embed="rId11"/>
          <a:stretch>
            <a:fillRect/>
          </a:stretch>
        </p:blipFill>
        <p:spPr>
          <a:xfrm>
            <a:off x="6120580" y="118404"/>
            <a:ext cx="2849001" cy="2678062"/>
          </a:xfrm>
          <a:prstGeom prst="rect">
            <a:avLst/>
          </a:prstGeom>
          <a:ln w="38100" cap="sq">
            <a:solidFill>
              <a:srgbClr val="911407"/>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9773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217">
                                          <p:stCondLst>
                                            <p:cond delay="0"/>
                                          </p:stCondLst>
                                        </p:cTn>
                                        <p:tgtEl>
                                          <p:spTgt spid="5"/>
                                        </p:tgtEl>
                                      </p:cBhvr>
                                    </p:animEffect>
                                    <p:anim calcmode="lin" valueType="num">
                                      <p:cBhvr>
                                        <p:cTn id="20"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3"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4"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5" dur="10">
                                          <p:stCondLst>
                                            <p:cond delay="244"/>
                                          </p:stCondLst>
                                        </p:cTn>
                                        <p:tgtEl>
                                          <p:spTgt spid="5"/>
                                        </p:tgtEl>
                                      </p:cBhvr>
                                      <p:to x="100000" y="60000"/>
                                    </p:animScale>
                                    <p:animScale>
                                      <p:cBhvr>
                                        <p:cTn id="26" dur="62" decel="50000">
                                          <p:stCondLst>
                                            <p:cond delay="254"/>
                                          </p:stCondLst>
                                        </p:cTn>
                                        <p:tgtEl>
                                          <p:spTgt spid="5"/>
                                        </p:tgtEl>
                                      </p:cBhvr>
                                      <p:to x="100000" y="100000"/>
                                    </p:animScale>
                                    <p:animScale>
                                      <p:cBhvr>
                                        <p:cTn id="27" dur="10">
                                          <p:stCondLst>
                                            <p:cond delay="492"/>
                                          </p:stCondLst>
                                        </p:cTn>
                                        <p:tgtEl>
                                          <p:spTgt spid="5"/>
                                        </p:tgtEl>
                                      </p:cBhvr>
                                      <p:to x="100000" y="80000"/>
                                    </p:animScale>
                                    <p:animScale>
                                      <p:cBhvr>
                                        <p:cTn id="28" dur="62" decel="50000">
                                          <p:stCondLst>
                                            <p:cond delay="502"/>
                                          </p:stCondLst>
                                        </p:cTn>
                                        <p:tgtEl>
                                          <p:spTgt spid="5"/>
                                        </p:tgtEl>
                                      </p:cBhvr>
                                      <p:to x="100000" y="100000"/>
                                    </p:animScale>
                                    <p:animScale>
                                      <p:cBhvr>
                                        <p:cTn id="29" dur="10">
                                          <p:stCondLst>
                                            <p:cond delay="616"/>
                                          </p:stCondLst>
                                        </p:cTn>
                                        <p:tgtEl>
                                          <p:spTgt spid="5"/>
                                        </p:tgtEl>
                                      </p:cBhvr>
                                      <p:to x="100000" y="90000"/>
                                    </p:animScale>
                                    <p:animScale>
                                      <p:cBhvr>
                                        <p:cTn id="30" dur="62" decel="50000">
                                          <p:stCondLst>
                                            <p:cond delay="625"/>
                                          </p:stCondLst>
                                        </p:cTn>
                                        <p:tgtEl>
                                          <p:spTgt spid="5"/>
                                        </p:tgtEl>
                                      </p:cBhvr>
                                      <p:to x="100000" y="100000"/>
                                    </p:animScale>
                                    <p:animScale>
                                      <p:cBhvr>
                                        <p:cTn id="31" dur="10">
                                          <p:stCondLst>
                                            <p:cond delay="678"/>
                                          </p:stCondLst>
                                        </p:cTn>
                                        <p:tgtEl>
                                          <p:spTgt spid="5"/>
                                        </p:tgtEl>
                                      </p:cBhvr>
                                      <p:to x="100000" y="95000"/>
                                    </p:animScale>
                                    <p:animScale>
                                      <p:cBhvr>
                                        <p:cTn id="32" dur="62" decel="50000">
                                          <p:stCondLst>
                                            <p:cond delay="688"/>
                                          </p:stCondLst>
                                        </p:cTn>
                                        <p:tgtEl>
                                          <p:spTgt spid="5"/>
                                        </p:tgtEl>
                                      </p:cBhvr>
                                      <p:to x="100000" y="100000"/>
                                    </p:animScale>
                                  </p:childTnLst>
                                </p:cTn>
                              </p:par>
                            </p:childTnLst>
                          </p:cTn>
                        </p:par>
                        <p:par>
                          <p:cTn id="33" fill="hold">
                            <p:stCondLst>
                              <p:cond delay="750"/>
                            </p:stCondLst>
                            <p:childTnLst>
                              <p:par>
                                <p:cTn id="34" presetID="22" presetClass="entr" presetSubtype="8" fill="hold" grpId="0" nodeType="after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wipe(left)">
                                      <p:cBhvr>
                                        <p:cTn id="36" dur="5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2" presetClass="entr" presetSubtype="8"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par>
                          <p:cTn id="56" fill="hold">
                            <p:stCondLst>
                              <p:cond delay="2000"/>
                            </p:stCondLst>
                            <p:childTnLst>
                              <p:par>
                                <p:cTn id="57" presetID="2" presetClass="entr" presetSubtype="8"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0-#ppt_w/2"/>
                                          </p:val>
                                        </p:tav>
                                        <p:tav tm="100000">
                                          <p:val>
                                            <p:strVal val="#ppt_x"/>
                                          </p:val>
                                        </p:tav>
                                      </p:tavLst>
                                    </p:anim>
                                    <p:anim calcmode="lin" valueType="num">
                                      <p:cBhvr additive="base">
                                        <p:cTn id="60" dur="500" fill="hold"/>
                                        <p:tgtEl>
                                          <p:spTgt spid="20"/>
                                        </p:tgtEl>
                                        <p:attrNameLst>
                                          <p:attrName>ppt_y</p:attrName>
                                        </p:attrNameLst>
                                      </p:cBhvr>
                                      <p:tavLst>
                                        <p:tav tm="0">
                                          <p:val>
                                            <p:strVal val="#ppt_y"/>
                                          </p:val>
                                        </p:tav>
                                        <p:tav tm="100000">
                                          <p:val>
                                            <p:strVal val="#ppt_y"/>
                                          </p:val>
                                        </p:tav>
                                      </p:tavLst>
                                    </p:anim>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3000"/>
                            </p:stCondLst>
                            <p:childTnLst>
                              <p:par>
                                <p:cTn id="66" presetID="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fill="hold"/>
                                        <p:tgtEl>
                                          <p:spTgt spid="24"/>
                                        </p:tgtEl>
                                        <p:attrNameLst>
                                          <p:attrName>ppt_x</p:attrName>
                                        </p:attrNameLst>
                                      </p:cBhvr>
                                      <p:tavLst>
                                        <p:tav tm="0">
                                          <p:val>
                                            <p:strVal val="0-#ppt_w/2"/>
                                          </p:val>
                                        </p:tav>
                                        <p:tav tm="100000">
                                          <p:val>
                                            <p:strVal val="#ppt_x"/>
                                          </p:val>
                                        </p:tav>
                                      </p:tavLst>
                                    </p:anim>
                                    <p:anim calcmode="lin" valueType="num">
                                      <p:cBhvr additive="base">
                                        <p:cTn id="69" dur="500" fill="hold"/>
                                        <p:tgtEl>
                                          <p:spTgt spid="24"/>
                                        </p:tgtEl>
                                        <p:attrNameLst>
                                          <p:attrName>ppt_y</p:attrName>
                                        </p:attrNameLst>
                                      </p:cBhvr>
                                      <p:tavLst>
                                        <p:tav tm="0">
                                          <p:val>
                                            <p:strVal val="#ppt_y"/>
                                          </p:val>
                                        </p:tav>
                                        <p:tav tm="100000">
                                          <p:val>
                                            <p:strVal val="#ppt_y"/>
                                          </p:val>
                                        </p:tav>
                                      </p:tavLst>
                                    </p:anim>
                                  </p:childTnLst>
                                </p:cTn>
                              </p:par>
                            </p:childTnLst>
                          </p:cTn>
                        </p:par>
                        <p:par>
                          <p:cTn id="70" fill="hold">
                            <p:stCondLst>
                              <p:cond delay="3500"/>
                            </p:stCondLst>
                            <p:childTnLst>
                              <p:par>
                                <p:cTn id="71" presetID="22" presetClass="entr" presetSubtype="8" fill="hold" grpId="0" nodeType="afterEffect">
                                  <p:stCondLst>
                                    <p:cond delay="0"/>
                                  </p:stCondLst>
                                  <p:childTnLst>
                                    <p:set>
                                      <p:cBhvr>
                                        <p:cTn id="72" dur="1" fill="hold">
                                          <p:stCondLst>
                                            <p:cond delay="0"/>
                                          </p:stCondLst>
                                        </p:cTn>
                                        <p:tgtEl>
                                          <p:spTgt spid="2">
                                            <p:txEl>
                                              <p:pRg st="3" end="3"/>
                                            </p:txEl>
                                          </p:spTgt>
                                        </p:tgtEl>
                                        <p:attrNameLst>
                                          <p:attrName>style.visibility</p:attrName>
                                        </p:attrNameLst>
                                      </p:cBhvr>
                                      <p:to>
                                        <p:strVal val="visible"/>
                                      </p:to>
                                    </p:set>
                                    <p:animEffect transition="in" filter="wipe(left)">
                                      <p:cBhvr>
                                        <p:cTn id="73" dur="500"/>
                                        <p:tgtEl>
                                          <p:spTgt spid="2">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additive="base">
                                        <p:cTn id="78" dur="500" fill="hold"/>
                                        <p:tgtEl>
                                          <p:spTgt spid="9"/>
                                        </p:tgtEl>
                                        <p:attrNameLst>
                                          <p:attrName>ppt_x</p:attrName>
                                        </p:attrNameLst>
                                      </p:cBhvr>
                                      <p:tavLst>
                                        <p:tav tm="0">
                                          <p:val>
                                            <p:strVal val="#ppt_x"/>
                                          </p:val>
                                        </p:tav>
                                        <p:tav tm="100000">
                                          <p:val>
                                            <p:strVal val="#ppt_x"/>
                                          </p:val>
                                        </p:tav>
                                      </p:tavLst>
                                    </p:anim>
                                    <p:anim calcmode="lin" valueType="num">
                                      <p:cBhvr additive="base">
                                        <p:cTn id="79" dur="500" fill="hold"/>
                                        <p:tgtEl>
                                          <p:spTgt spid="9"/>
                                        </p:tgtEl>
                                        <p:attrNameLst>
                                          <p:attrName>ppt_y</p:attrName>
                                        </p:attrNameLst>
                                      </p:cBhvr>
                                      <p:tavLst>
                                        <p:tav tm="0">
                                          <p:val>
                                            <p:strVal val="1+#ppt_h/2"/>
                                          </p:val>
                                        </p:tav>
                                        <p:tav tm="100000">
                                          <p:val>
                                            <p:strVal val="#ppt_y"/>
                                          </p:val>
                                        </p:tav>
                                      </p:tavLst>
                                    </p:anim>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par>
                          <p:cTn id="84" fill="hold">
                            <p:stCondLst>
                              <p:cond delay="1000"/>
                            </p:stCondLst>
                            <p:childTnLst>
                              <p:par>
                                <p:cTn id="85" presetID="2" presetClass="entr" presetSubtype="8" fill="hold" nodeType="after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500" fill="hold"/>
                                        <p:tgtEl>
                                          <p:spTgt spid="22"/>
                                        </p:tgtEl>
                                        <p:attrNameLst>
                                          <p:attrName>ppt_x</p:attrName>
                                        </p:attrNameLst>
                                      </p:cBhvr>
                                      <p:tavLst>
                                        <p:tav tm="0">
                                          <p:val>
                                            <p:strVal val="0-#ppt_w/2"/>
                                          </p:val>
                                        </p:tav>
                                        <p:tav tm="100000">
                                          <p:val>
                                            <p:strVal val="#ppt_x"/>
                                          </p:val>
                                        </p:tav>
                                      </p:tavLst>
                                    </p:anim>
                                    <p:anim calcmode="lin" valueType="num">
                                      <p:cBhvr additive="base">
                                        <p:cTn id="88" dur="500" fill="hold"/>
                                        <p:tgtEl>
                                          <p:spTgt spid="22"/>
                                        </p:tgtEl>
                                        <p:attrNameLst>
                                          <p:attrName>ppt_y</p:attrName>
                                        </p:attrNameLst>
                                      </p:cBhvr>
                                      <p:tavLst>
                                        <p:tav tm="0">
                                          <p:val>
                                            <p:strVal val="#ppt_y"/>
                                          </p:val>
                                        </p:tav>
                                        <p:tav tm="100000">
                                          <p:val>
                                            <p:strVal val="#ppt_y"/>
                                          </p:val>
                                        </p:tav>
                                      </p:tavLst>
                                    </p:anim>
                                  </p:childTnLst>
                                </p:cTn>
                              </p:par>
                            </p:childTnLst>
                          </p:cTn>
                        </p:par>
                        <p:par>
                          <p:cTn id="89" fill="hold">
                            <p:stCondLst>
                              <p:cond delay="1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2000"/>
                            </p:stCondLst>
                            <p:childTnLst>
                              <p:par>
                                <p:cTn id="94" presetID="2" presetClass="entr" presetSubtype="8" fill="hold" nodeType="after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additive="base">
                                        <p:cTn id="96" dur="500" fill="hold"/>
                                        <p:tgtEl>
                                          <p:spTgt spid="21"/>
                                        </p:tgtEl>
                                        <p:attrNameLst>
                                          <p:attrName>ppt_x</p:attrName>
                                        </p:attrNameLst>
                                      </p:cBhvr>
                                      <p:tavLst>
                                        <p:tav tm="0">
                                          <p:val>
                                            <p:strVal val="0-#ppt_w/2"/>
                                          </p:val>
                                        </p:tav>
                                        <p:tav tm="100000">
                                          <p:val>
                                            <p:strVal val="#ppt_x"/>
                                          </p:val>
                                        </p:tav>
                                      </p:tavLst>
                                    </p:anim>
                                    <p:anim calcmode="lin" valueType="num">
                                      <p:cBhvr additive="base">
                                        <p:cTn id="97" dur="500" fill="hold"/>
                                        <p:tgtEl>
                                          <p:spTgt spid="21"/>
                                        </p:tgtEl>
                                        <p:attrNameLst>
                                          <p:attrName>ppt_y</p:attrName>
                                        </p:attrNameLst>
                                      </p:cBhvr>
                                      <p:tavLst>
                                        <p:tav tm="0">
                                          <p:val>
                                            <p:strVal val="#ppt_y"/>
                                          </p:val>
                                        </p:tav>
                                        <p:tav tm="100000">
                                          <p:val>
                                            <p:strVal val="#ppt_y"/>
                                          </p:val>
                                        </p:tav>
                                      </p:tavLst>
                                    </p:anim>
                                  </p:childTnLst>
                                </p:cTn>
                              </p:par>
                            </p:childTnLst>
                          </p:cTn>
                        </p:par>
                        <p:par>
                          <p:cTn id="98" fill="hold">
                            <p:stCondLst>
                              <p:cond delay="2500"/>
                            </p:stCondLst>
                            <p:childTnLst>
                              <p:par>
                                <p:cTn id="99" presetID="22" presetClass="entr" presetSubtype="8" fill="hold" grpId="0" nodeType="after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1662869-2177-C363-82D6-DBCE99686681}"/>
              </a:ext>
            </a:extLst>
          </p:cNvPr>
          <p:cNvSpPr txBox="1"/>
          <p:nvPr/>
        </p:nvSpPr>
        <p:spPr>
          <a:xfrm>
            <a:off x="0" y="2140863"/>
            <a:ext cx="9144000" cy="861774"/>
          </a:xfrm>
          <a:prstGeom prst="rect">
            <a:avLst/>
          </a:prstGeom>
          <a:noFill/>
        </p:spPr>
        <p:txBody>
          <a:bodyPr wrap="square">
            <a:spAutoFit/>
            <a:scene3d>
              <a:camera prst="orthographicFront"/>
              <a:lightRig rig="sunrise" dir="t"/>
            </a:scene3d>
            <a:sp3d extrusionH="57150" contourW="19050">
              <a:bevelT w="38100" h="38100" prst="relaxedInset"/>
              <a:contourClr>
                <a:schemeClr val="bg1"/>
              </a:contourClr>
            </a:sp3d>
          </a:bodyPr>
          <a:lstStyle/>
          <a:p>
            <a:pPr algn="ctr"/>
            <a:r>
              <a:rPr lang="es-ES" sz="5000" b="1" spc="300">
                <a:ln w="9525">
                  <a:noFill/>
                  <a:prstDash val="solid"/>
                </a:ln>
                <a:solidFill>
                  <a:srgbClr val="9E0000"/>
                </a:solidFill>
                <a:effectLst>
                  <a:outerShdw blurRad="12700" dist="38100" dir="2700000" algn="tl" rotWithShape="0">
                    <a:srgbClr val="DE0000"/>
                  </a:outerShdw>
                  <a:reflection blurRad="6350" stA="55000" endA="300" endPos="45500" dir="5400000" sy="-100000" algn="bl" rotWithShape="0"/>
                </a:effectLst>
              </a:rPr>
              <a:t>THE DECEPTIONS OF BABYLON</a:t>
            </a:r>
            <a:endParaRPr lang="es-ES" sz="5000" b="1" spc="300" dirty="0">
              <a:ln w="9525">
                <a:noFill/>
                <a:prstDash val="solid"/>
              </a:ln>
              <a:solidFill>
                <a:srgbClr val="9E0000"/>
              </a:solidFill>
              <a:effectLst>
                <a:outerShdw blurRad="12700" dist="38100" dir="2700000" algn="tl" rotWithShape="0">
                  <a:srgbClr val="DE0000"/>
                </a:outerShdw>
                <a:reflection blurRad="6350" stA="55000" endA="300" endPos="45500" dir="5400000" sy="-100000" algn="bl" rotWithShape="0"/>
              </a:effectLst>
            </a:endParaRPr>
          </a:p>
        </p:txBody>
      </p:sp>
    </p:spTree>
    <p:extLst>
      <p:ext uri="{BB962C8B-B14F-4D97-AF65-F5344CB8AC3E}">
        <p14:creationId xmlns:p14="http://schemas.microsoft.com/office/powerpoint/2010/main" val="2007234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2000"/>
            <a:duotone>
              <a:prstClr val="black"/>
              <a:schemeClr val="tx2">
                <a:tint val="45000"/>
                <a:satMod val="400000"/>
              </a:schemeClr>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FEF45E5-6469-8A46-80A2-C6AE3118CBFB}"/>
              </a:ext>
            </a:extLst>
          </p:cNvPr>
          <p:cNvSpPr txBox="1"/>
          <p:nvPr/>
        </p:nvSpPr>
        <p:spPr>
          <a:xfrm>
            <a:off x="1778961" y="0"/>
            <a:ext cx="7365038" cy="769441"/>
          </a:xfrm>
          <a:prstGeom prst="rect">
            <a:avLst/>
          </a:prstGeom>
          <a:noFill/>
        </p:spPr>
        <p:txBody>
          <a:bodyPr wrap="square">
            <a:spAutoFit/>
            <a:scene3d>
              <a:camera prst="orthographicFront"/>
              <a:lightRig rig="threePt" dir="t"/>
            </a:scene3d>
            <a:sp3d extrusionH="57150" contourW="12700">
              <a:bevelT h="25400" prst="softRound"/>
              <a:contourClr>
                <a:srgbClr val="C9533C"/>
              </a:contourClr>
            </a:sp3d>
          </a:bodyPr>
          <a:lstStyle/>
          <a:p>
            <a:pPr algn="ctr"/>
            <a:r>
              <a:rPr lang="es-ES" sz="4400" b="1">
                <a:ln w="10160">
                  <a:solidFill>
                    <a:srgbClr val="C9533C"/>
                  </a:solidFill>
                  <a:prstDash val="solid"/>
                </a:ln>
                <a:solidFill>
                  <a:srgbClr val="FFFFFF"/>
                </a:solidFill>
                <a:effectLst>
                  <a:outerShdw blurRad="38100" dist="22860" dir="5400000" algn="tl" rotWithShape="0">
                    <a:srgbClr val="000000">
                      <a:alpha val="30000"/>
                    </a:srgbClr>
                  </a:outerShdw>
                </a:effectLst>
              </a:rPr>
              <a:t>A UNIVERSAL DECEPTION</a:t>
            </a:r>
            <a:endParaRPr lang="es-ES" sz="4400" b="1" dirty="0">
              <a:ln w="10160">
                <a:solidFill>
                  <a:srgbClr val="C9533C"/>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8F46B113-8372-54AD-58C9-284CF1730AE0}"/>
              </a:ext>
            </a:extLst>
          </p:cNvPr>
          <p:cNvSpPr txBox="1"/>
          <p:nvPr/>
        </p:nvSpPr>
        <p:spPr>
          <a:xfrm>
            <a:off x="2349132" y="594974"/>
            <a:ext cx="6143413" cy="584775"/>
          </a:xfrm>
          <a:prstGeom prst="rect">
            <a:avLst/>
          </a:prstGeom>
          <a:noFill/>
        </p:spPr>
        <p:txBody>
          <a:bodyPr wrap="square">
            <a:spAutoFit/>
            <a:scene3d>
              <a:camera prst="orthographicFront"/>
              <a:lightRig rig="threePt" dir="t"/>
            </a:scene3d>
            <a:sp3d extrusionH="57150">
              <a:bevelT w="38100" h="38100"/>
            </a:sp3d>
          </a:bodyPr>
          <a:lstStyle/>
          <a:p>
            <a:pPr algn="ctr"/>
            <a:r>
              <a:rPr lang="es-ES" sz="1600" b="1">
                <a:solidFill>
                  <a:srgbClr val="C00000"/>
                </a:solidFill>
                <a:latin typeface="Comic Sans MS" panose="030F0702030302020204" pitchFamily="66" charset="0"/>
              </a:rPr>
              <a:t>“</a:t>
            </a:r>
            <a:r>
              <a:rPr lang="en-US" sz="1600" b="1">
                <a:solidFill>
                  <a:srgbClr val="C00000"/>
                </a:solidFill>
                <a:latin typeface="Comic Sans MS" panose="030F0702030302020204" pitchFamily="66" charset="0"/>
              </a:rPr>
              <a:t>There is a way that appears to be right, but in the end it leads to death.</a:t>
            </a:r>
            <a:r>
              <a:rPr lang="es-ES" sz="1600" b="1">
                <a:solidFill>
                  <a:srgbClr val="C00000"/>
                </a:solidFill>
                <a:latin typeface="Comic Sans MS" panose="030F0702030302020204" pitchFamily="66" charset="0"/>
              </a:rPr>
              <a:t>” </a:t>
            </a:r>
            <a:r>
              <a:rPr lang="es-ES" sz="1200" b="1">
                <a:solidFill>
                  <a:srgbClr val="C00000"/>
                </a:solidFill>
                <a:latin typeface="Comic Sans MS" panose="030F0702030302020204" pitchFamily="66" charset="0"/>
              </a:rPr>
              <a:t>(Proverbs 14:12 </a:t>
            </a:r>
            <a:r>
              <a:rPr lang="es-ES" sz="1050" b="1">
                <a:solidFill>
                  <a:srgbClr val="C00000"/>
                </a:solidFill>
                <a:latin typeface="Comic Sans MS" panose="030F0702030302020204" pitchFamily="66" charset="0"/>
              </a:rPr>
              <a:t>NIV</a:t>
            </a:r>
            <a:r>
              <a:rPr lang="es-ES" sz="1200" b="1">
                <a:solidFill>
                  <a:srgbClr val="C00000"/>
                </a:solidFill>
                <a:latin typeface="Comic Sans MS" panose="030F0702030302020204" pitchFamily="66" charset="0"/>
              </a:rPr>
              <a:t>)</a:t>
            </a:r>
            <a:endParaRPr lang="es-ES" sz="1200" b="1" dirty="0">
              <a:solidFill>
                <a:srgbClr val="C00000"/>
              </a:solidFill>
              <a:latin typeface="Comic Sans MS" panose="030F0702030302020204" pitchFamily="66" charset="0"/>
            </a:endParaRPr>
          </a:p>
        </p:txBody>
      </p:sp>
      <p:sp>
        <p:nvSpPr>
          <p:cNvPr id="6" name="CuadroTexto 5">
            <a:extLst>
              <a:ext uri="{FF2B5EF4-FFF2-40B4-BE49-F238E27FC236}">
                <a16:creationId xmlns:a16="http://schemas.microsoft.com/office/drawing/2014/main" id="{9B19F830-5974-F92C-688D-CF52E872B9FC}"/>
              </a:ext>
            </a:extLst>
          </p:cNvPr>
          <p:cNvSpPr txBox="1"/>
          <p:nvPr/>
        </p:nvSpPr>
        <p:spPr>
          <a:xfrm>
            <a:off x="1778961" y="1282058"/>
            <a:ext cx="7283756" cy="923330"/>
          </a:xfrm>
          <a:prstGeom prst="rect">
            <a:avLst/>
          </a:prstGeom>
          <a:noFill/>
        </p:spPr>
        <p:txBody>
          <a:bodyPr wrap="square" rtlCol="0">
            <a:spAutoFit/>
          </a:bodyPr>
          <a:lstStyle/>
          <a:p>
            <a:pPr>
              <a:spcBef>
                <a:spcPts val="600"/>
              </a:spcBef>
            </a:pPr>
            <a:r>
              <a:rPr lang="en-US" b="1"/>
              <a:t>Jesus foretold that false prophets would deceive the world with signs and miracle. They would deceive even those who want to remain faithful to God (Mr. 13:22). How will they do it?</a:t>
            </a:r>
            <a:endParaRPr lang="es-ES" b="1" dirty="0"/>
          </a:p>
        </p:txBody>
      </p:sp>
      <p:pic>
        <p:nvPicPr>
          <p:cNvPr id="8" name="Imagen 7" descr="Un grupo de personas en una playa&#10;&#10;Descripción generada automáticamente">
            <a:extLst>
              <a:ext uri="{FF2B5EF4-FFF2-40B4-BE49-F238E27FC236}">
                <a16:creationId xmlns:a16="http://schemas.microsoft.com/office/drawing/2014/main" id="{5D4DE93C-E875-DA18-6383-8E420D665F5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629" y="3206512"/>
            <a:ext cx="1616401" cy="1833295"/>
          </a:xfrm>
          <a:prstGeom prst="snip2DiagRect">
            <a:avLst>
              <a:gd name="adj1" fmla="val 0"/>
              <a:gd name="adj2" fmla="val 14143"/>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B7B98034-9DAF-A58A-5952-57EA2F4D93D2}"/>
              </a:ext>
            </a:extLst>
          </p:cNvPr>
          <p:cNvPicPr>
            <a:picLocks noChangeAspect="1"/>
          </p:cNvPicPr>
          <p:nvPr/>
        </p:nvPicPr>
        <p:blipFill>
          <a:blip r:embed="rId4"/>
          <a:stretch>
            <a:fillRect/>
          </a:stretch>
        </p:blipFill>
        <p:spPr>
          <a:xfrm>
            <a:off x="81280" y="134918"/>
            <a:ext cx="1616401" cy="1802069"/>
          </a:xfrm>
          <a:prstGeom prst="snip2DiagRect">
            <a:avLst>
              <a:gd name="adj1" fmla="val 11861"/>
              <a:gd name="adj2" fmla="val 0"/>
            </a:avLst>
          </a:prstGeom>
          <a:solidFill>
            <a:srgbClr val="FFFFFF">
              <a:shade val="85000"/>
            </a:srgbClr>
          </a:solidFill>
          <a:ln w="38100" cap="sq">
            <a:solidFill>
              <a:srgbClr val="C9533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8008DB32-7625-1FB7-C510-D5183480830C}"/>
              </a:ext>
            </a:extLst>
          </p:cNvPr>
          <p:cNvPicPr>
            <a:picLocks noChangeAspect="1"/>
          </p:cNvPicPr>
          <p:nvPr/>
        </p:nvPicPr>
        <p:blipFill>
          <a:blip r:embed="rId5"/>
          <a:stretch>
            <a:fillRect/>
          </a:stretch>
        </p:blipFill>
        <p:spPr>
          <a:xfrm>
            <a:off x="7410500" y="2041091"/>
            <a:ext cx="1637576" cy="1401711"/>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12" name="Imagen 11" descr="Imagen que contiene agua, tabla&#10;&#10;Descripción generada automáticamente">
            <a:extLst>
              <a:ext uri="{FF2B5EF4-FFF2-40B4-BE49-F238E27FC236}">
                <a16:creationId xmlns:a16="http://schemas.microsoft.com/office/drawing/2014/main" id="{EC2108B7-8C55-ABF2-6CB5-521F05BEC5E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084236" y="3569109"/>
            <a:ext cx="1963840" cy="1470699"/>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906C1C76-3B21-E4F8-FCC4-C5DC6D9DA44C}"/>
              </a:ext>
            </a:extLst>
          </p:cNvPr>
          <p:cNvSpPr txBox="1"/>
          <p:nvPr/>
        </p:nvSpPr>
        <p:spPr>
          <a:xfrm>
            <a:off x="1778959" y="2276460"/>
            <a:ext cx="5256021" cy="2739211"/>
          </a:xfrm>
          <a:prstGeom prst="rect">
            <a:avLst/>
          </a:prstGeom>
          <a:noFill/>
        </p:spPr>
        <p:txBody>
          <a:bodyPr wrap="square">
            <a:spAutoFit/>
          </a:bodyPr>
          <a:lstStyle/>
          <a:p>
            <a:pPr>
              <a:spcBef>
                <a:spcPts val="600"/>
              </a:spcBef>
            </a:pPr>
            <a:r>
              <a:rPr lang="en-US" b="1"/>
              <a:t>In the past, “Babylon” made people ignorant by moving them away from the Bible and teaching false human philosophies.</a:t>
            </a:r>
            <a:endParaRPr lang="es-ES" b="1" dirty="0"/>
          </a:p>
          <a:p>
            <a:pPr>
              <a:spcBef>
                <a:spcPts val="600"/>
              </a:spcBef>
            </a:pPr>
            <a:r>
              <a:rPr lang="en-US" b="1"/>
              <a:t>It still acts the same way today. It uses false human thoughts to move people away from the biblical truth (Pr. 14:12). Almost everyone will follow its leaders and worship Satan eventually (Rev. 13:3-4, 14-15).</a:t>
            </a:r>
            <a:endParaRPr lang="es-ES" b="1" dirty="0"/>
          </a:p>
          <a:p>
            <a:pPr>
              <a:spcBef>
                <a:spcPts val="600"/>
              </a:spcBef>
            </a:pPr>
            <a:r>
              <a:rPr lang="en-US" b="1"/>
              <a:t>Only Bible study with the help of the Holy Spirit can help us to distinguish truth from falsehood.</a:t>
            </a:r>
            <a:endParaRPr lang="es-ES" dirty="0"/>
          </a:p>
        </p:txBody>
      </p:sp>
      <p:pic>
        <p:nvPicPr>
          <p:cNvPr id="15" name="Imagen 14">
            <a:extLst>
              <a:ext uri="{FF2B5EF4-FFF2-40B4-BE49-F238E27FC236}">
                <a16:creationId xmlns:a16="http://schemas.microsoft.com/office/drawing/2014/main" id="{17729E14-E4F6-0FDE-4F7F-66477D0151E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914"/>
          <a:stretch/>
        </p:blipFill>
        <p:spPr>
          <a:xfrm>
            <a:off x="68661" y="2020400"/>
            <a:ext cx="1616402" cy="1102698"/>
          </a:xfrm>
          <a:prstGeom prst="snip2DiagRect">
            <a:avLst>
              <a:gd name="adj1" fmla="val 22737"/>
              <a:gd name="adj2" fmla="val 16667"/>
            </a:avLst>
          </a:prstGeom>
          <a:solidFill>
            <a:srgbClr val="FFFFFF">
              <a:shade val="85000"/>
            </a:srgbClr>
          </a:solidFill>
          <a:ln w="381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0127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downRight)">
                                      <p:cBhvr>
                                        <p:cTn id="23" dur="500"/>
                                        <p:tgtEl>
                                          <p:spTgt spid="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wipe(left)">
                                      <p:cBhvr>
                                        <p:cTn id="37" dur="500"/>
                                        <p:tgtEl>
                                          <p:spTgt spid="1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900" decel="100000" fill="hold"/>
                                        <p:tgtEl>
                                          <p:spTgt spid="1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46" presetID="37" presetClass="entr" presetSubtype="0" fill="hold" nodeType="withEffect">
                                  <p:stCondLst>
                                    <p:cond delay="25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900" decel="100000" fill="hold"/>
                                        <p:tgtEl>
                                          <p:spTgt spid="8"/>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52" fill="hold">
                            <p:stCondLst>
                              <p:cond delay="1250"/>
                            </p:stCondLst>
                            <p:childTnLst>
                              <p:par>
                                <p:cTn id="53" presetID="22" presetClass="entr" presetSubtype="8" fill="hold" grpId="0" nodeType="afterEffect">
                                  <p:stCondLst>
                                    <p:cond delay="0"/>
                                  </p:stCondLst>
                                  <p:childTnLst>
                                    <p:set>
                                      <p:cBhvr>
                                        <p:cTn id="54" dur="1" fill="hold">
                                          <p:stCondLst>
                                            <p:cond delay="0"/>
                                          </p:stCondLst>
                                        </p:cTn>
                                        <p:tgtEl>
                                          <p:spTgt spid="14">
                                            <p:txEl>
                                              <p:pRg st="1" end="1"/>
                                            </p:txEl>
                                          </p:spTgt>
                                        </p:tgtEl>
                                        <p:attrNameLst>
                                          <p:attrName>style.visibility</p:attrName>
                                        </p:attrNameLst>
                                      </p:cBhvr>
                                      <p:to>
                                        <p:strVal val="visible"/>
                                      </p:to>
                                    </p:set>
                                    <p:animEffect transition="in" filter="wipe(left)">
                                      <p:cBhvr>
                                        <p:cTn id="55" dur="500"/>
                                        <p:tgtEl>
                                          <p:spTgt spid="14">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9"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0-#ppt_w/2"/>
                                          </p:val>
                                        </p:tav>
                                        <p:tav tm="100000">
                                          <p:val>
                                            <p:strVal val="#ppt_x"/>
                                          </p:val>
                                        </p:tav>
                                      </p:tavLst>
                                    </p:anim>
                                    <p:anim calcmode="lin" valueType="num">
                                      <p:cBhvr additive="base">
                                        <p:cTn id="61" dur="500" fill="hold"/>
                                        <p:tgtEl>
                                          <p:spTgt spid="12"/>
                                        </p:tgtEl>
                                        <p:attrNameLst>
                                          <p:attrName>ppt_y</p:attrName>
                                        </p:attrNameLst>
                                      </p:cBhvr>
                                      <p:tavLst>
                                        <p:tav tm="0">
                                          <p:val>
                                            <p:strVal val="0-#ppt_h/2"/>
                                          </p:val>
                                        </p:tav>
                                        <p:tav tm="100000">
                                          <p:val>
                                            <p:strVal val="#ppt_y"/>
                                          </p:val>
                                        </p:tav>
                                      </p:tavLst>
                                    </p:anim>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14">
                                            <p:txEl>
                                              <p:pRg st="2" end="2"/>
                                            </p:txEl>
                                          </p:spTgt>
                                        </p:tgtEl>
                                        <p:attrNameLst>
                                          <p:attrName>style.visibility</p:attrName>
                                        </p:attrNameLst>
                                      </p:cBhvr>
                                      <p:to>
                                        <p:strVal val="visible"/>
                                      </p:to>
                                    </p:set>
                                    <p:animEffect transition="in" filter="wipe(left)">
                                      <p:cBhvr>
                                        <p:cTn id="65"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23C579E-38BB-9268-9BD6-F516208A1E95}"/>
              </a:ext>
            </a:extLst>
          </p:cNvPr>
          <p:cNvSpPr txBox="1"/>
          <p:nvPr/>
        </p:nvSpPr>
        <p:spPr>
          <a:xfrm>
            <a:off x="1" y="-51618"/>
            <a:ext cx="8155858" cy="769441"/>
          </a:xfrm>
          <a:prstGeom prst="rect">
            <a:avLst/>
          </a:prstGeom>
          <a:noFill/>
        </p:spPr>
        <p:txBody>
          <a:bodyPr wrap="square">
            <a:spAutoFit/>
          </a:bodyPr>
          <a:lstStyle/>
          <a:p>
            <a:pPr algn="ctr"/>
            <a:r>
              <a:rPr lang="en-US" sz="44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 IMMORTALITY OF THE SOUL</a:t>
            </a:r>
            <a:endParaRPr lang="es-ES"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4C3D786D-E328-3C18-9C27-86BE53D5EC3B}"/>
              </a:ext>
            </a:extLst>
          </p:cNvPr>
          <p:cNvSpPr txBox="1"/>
          <p:nvPr/>
        </p:nvSpPr>
        <p:spPr>
          <a:xfrm>
            <a:off x="255191" y="670752"/>
            <a:ext cx="7680268" cy="338554"/>
          </a:xfrm>
          <a:prstGeom prst="rect">
            <a:avLst/>
          </a:prstGeom>
          <a:noFill/>
        </p:spPr>
        <p:txBody>
          <a:bodyPr wrap="square">
            <a:spAutoFit/>
          </a:bodyPr>
          <a:lstStyle/>
          <a:p>
            <a:pPr algn="ctr"/>
            <a:r>
              <a:rPr lang="es-ES" sz="1600" b="1">
                <a:solidFill>
                  <a:schemeClr val="accent5">
                    <a:lumMod val="75000"/>
                  </a:schemeClr>
                </a:solidFill>
                <a:latin typeface="Comic Sans MS" panose="030F0702030302020204" pitchFamily="66" charset="0"/>
              </a:rPr>
              <a:t>“</a:t>
            </a:r>
            <a:r>
              <a:rPr lang="en-US" sz="1600" b="1">
                <a:solidFill>
                  <a:schemeClr val="accent5">
                    <a:lumMod val="75000"/>
                  </a:schemeClr>
                </a:solidFill>
                <a:latin typeface="Comic Sans MS" panose="030F0702030302020204" pitchFamily="66" charset="0"/>
              </a:rPr>
              <a:t>Then the serpent said to the woman, ‘You will not surely die.’</a:t>
            </a:r>
            <a:r>
              <a:rPr lang="es-ES" sz="1600" b="1">
                <a:solidFill>
                  <a:schemeClr val="accent5">
                    <a:lumMod val="75000"/>
                  </a:schemeClr>
                </a:solidFill>
                <a:latin typeface="Comic Sans MS" panose="030F0702030302020204" pitchFamily="66" charset="0"/>
              </a:rPr>
              <a:t>” </a:t>
            </a:r>
            <a:r>
              <a:rPr lang="es-ES" sz="1200" b="1">
                <a:solidFill>
                  <a:schemeClr val="accent5">
                    <a:lumMod val="75000"/>
                  </a:schemeClr>
                </a:solidFill>
                <a:latin typeface="Comic Sans MS" panose="030F0702030302020204" pitchFamily="66" charset="0"/>
              </a:rPr>
              <a:t>(Genesis </a:t>
            </a:r>
            <a:r>
              <a:rPr lang="es-ES" sz="1200" b="1" dirty="0">
                <a:solidFill>
                  <a:schemeClr val="accent5">
                    <a:lumMod val="75000"/>
                  </a:schemeClr>
                </a:solidFill>
                <a:latin typeface="Comic Sans MS" panose="030F0702030302020204" pitchFamily="66" charset="0"/>
              </a:rPr>
              <a:t>3:4)</a:t>
            </a:r>
          </a:p>
        </p:txBody>
      </p:sp>
      <p:sp>
        <p:nvSpPr>
          <p:cNvPr id="6" name="CuadroTexto 5">
            <a:extLst>
              <a:ext uri="{FF2B5EF4-FFF2-40B4-BE49-F238E27FC236}">
                <a16:creationId xmlns:a16="http://schemas.microsoft.com/office/drawing/2014/main" id="{34AD12F1-46DA-2687-7DA9-EBEDD5A5B56D}"/>
              </a:ext>
            </a:extLst>
          </p:cNvPr>
          <p:cNvSpPr txBox="1"/>
          <p:nvPr/>
        </p:nvSpPr>
        <p:spPr>
          <a:xfrm>
            <a:off x="3691356" y="993141"/>
            <a:ext cx="5371528" cy="2662267"/>
          </a:xfrm>
          <a:prstGeom prst="rect">
            <a:avLst/>
          </a:prstGeom>
          <a:noFill/>
        </p:spPr>
        <p:txBody>
          <a:bodyPr wrap="square" rtlCol="0">
            <a:spAutoFit/>
          </a:bodyPr>
          <a:lstStyle/>
          <a:p>
            <a:pPr>
              <a:spcBef>
                <a:spcPts val="600"/>
              </a:spcBef>
            </a:pPr>
            <a:r>
              <a:rPr lang="en-US" b="1"/>
              <a:t>Babylon and spiritism are clearly related (Rev. 18:2). Thus, most of today’s Christians are accepting “doctrines of demons” (1Ti. 4:1).</a:t>
            </a:r>
            <a:endParaRPr lang="es-ES" b="1" dirty="0"/>
          </a:p>
          <a:p>
            <a:pPr>
              <a:spcBef>
                <a:spcPts val="600"/>
              </a:spcBef>
            </a:pPr>
            <a:r>
              <a:rPr lang="en-US" b="1"/>
              <a:t>One of the most common is that we are immortal, that we cannot die, like Satan told Eve). They believe that we go straight to Heaven once we die if we’ve accepted Jesus as our Savior. If we haven’t, then we go straight to hell, or we just wander as a bodyless spirit, or…</a:t>
            </a:r>
            <a:endParaRPr lang="es-ES" b="1" dirty="0"/>
          </a:p>
        </p:txBody>
      </p:sp>
      <p:pic>
        <p:nvPicPr>
          <p:cNvPr id="4" name="Imagen 3">
            <a:extLst>
              <a:ext uri="{FF2B5EF4-FFF2-40B4-BE49-F238E27FC236}">
                <a16:creationId xmlns:a16="http://schemas.microsoft.com/office/drawing/2014/main" id="{F1CB94B5-94D7-B3F5-6746-8FB065B970A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26510" y="3724758"/>
            <a:ext cx="1768496" cy="1326372"/>
          </a:xfrm>
          <a:prstGeom prst="round2DiagRect">
            <a:avLst>
              <a:gd name="adj1" fmla="val 16667"/>
              <a:gd name="adj2" fmla="val 0"/>
            </a:avLst>
          </a:prstGeom>
          <a:ln w="28575" cap="sq">
            <a:solidFill>
              <a:srgbClr val="C00000"/>
            </a:solidFill>
            <a:miter lim="800000"/>
          </a:ln>
          <a:effectLst>
            <a:outerShdw blurRad="254000" algn="tl" rotWithShape="0">
              <a:srgbClr val="000000">
                <a:alpha val="43000"/>
              </a:srgbClr>
            </a:outerShdw>
          </a:effectLst>
        </p:spPr>
      </p:pic>
      <p:pic>
        <p:nvPicPr>
          <p:cNvPr id="8" name="Imagen 7" descr="Un dibujo de una persona&#10;&#10;Descripción generada automáticamente con confianza baja">
            <a:extLst>
              <a:ext uri="{FF2B5EF4-FFF2-40B4-BE49-F238E27FC236}">
                <a16:creationId xmlns:a16="http://schemas.microsoft.com/office/drawing/2014/main" id="{D89E6FC9-3B41-0124-79FF-EEF92D97A4E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58546" y="3415027"/>
            <a:ext cx="1463205" cy="1636103"/>
          </a:xfrm>
          <a:prstGeom prst="round2DiagRect">
            <a:avLst>
              <a:gd name="adj1" fmla="val 0"/>
              <a:gd name="adj2" fmla="val 21167"/>
            </a:avLst>
          </a:prstGeom>
          <a:ln w="28575" cap="sq">
            <a:solidFill>
              <a:srgbClr val="92D050"/>
            </a:solidFill>
            <a:miter lim="800000"/>
          </a:ln>
          <a:effectLst>
            <a:outerShdw blurRad="254000" algn="tl" rotWithShape="0">
              <a:srgbClr val="000000">
                <a:alpha val="43000"/>
              </a:srgbClr>
            </a:outerShdw>
          </a:effectLst>
        </p:spPr>
      </p:pic>
      <p:pic>
        <p:nvPicPr>
          <p:cNvPr id="10" name="Imagen 9" descr="Grupo de personas en un escenario&#10;&#10;Descripción generada automáticamente con confianza media">
            <a:extLst>
              <a:ext uri="{FF2B5EF4-FFF2-40B4-BE49-F238E27FC236}">
                <a16:creationId xmlns:a16="http://schemas.microsoft.com/office/drawing/2014/main" id="{D3775829-B012-1B78-4A3B-04356BE1302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0124" y="1142852"/>
            <a:ext cx="3510116" cy="2632587"/>
          </a:xfrm>
          <a:prstGeom prst="roundRect">
            <a:avLst>
              <a:gd name="adj" fmla="val 854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2" name="CuadroTexto 11">
            <a:extLst>
              <a:ext uri="{FF2B5EF4-FFF2-40B4-BE49-F238E27FC236}">
                <a16:creationId xmlns:a16="http://schemas.microsoft.com/office/drawing/2014/main" id="{F92CFFC7-09F3-24FC-8020-D2EA7308A467}"/>
              </a:ext>
            </a:extLst>
          </p:cNvPr>
          <p:cNvSpPr txBox="1"/>
          <p:nvPr/>
        </p:nvSpPr>
        <p:spPr>
          <a:xfrm>
            <a:off x="86647" y="3850801"/>
            <a:ext cx="5435315" cy="1200329"/>
          </a:xfrm>
          <a:prstGeom prst="rect">
            <a:avLst/>
          </a:prstGeom>
          <a:noFill/>
        </p:spPr>
        <p:txBody>
          <a:bodyPr wrap="square">
            <a:spAutoFit/>
          </a:bodyPr>
          <a:lstStyle/>
          <a:p>
            <a:pPr>
              <a:spcBef>
                <a:spcPts val="600"/>
              </a:spcBef>
            </a:pPr>
            <a:r>
              <a:rPr lang="en-US" b="1"/>
              <a:t>The Word of God explains that death is like a dream, that our souls are mortal. We will wake up from this “dream” on the day of resurrection (Eccl. 9:5; Ps. 115:17; Rev. 20:5-6).</a:t>
            </a:r>
            <a:endParaRPr lang="es-ES" b="1" dirty="0"/>
          </a:p>
        </p:txBody>
      </p:sp>
      <p:pic>
        <p:nvPicPr>
          <p:cNvPr id="14" name="Imagen 13" descr="Una mujer con una flor en la cabeza&#10;&#10;Descripción generada automáticamente con confianza media">
            <a:extLst>
              <a:ext uri="{FF2B5EF4-FFF2-40B4-BE49-F238E27FC236}">
                <a16:creationId xmlns:a16="http://schemas.microsoft.com/office/drawing/2014/main" id="{A313CE0A-B5A0-F50C-210F-CC89D1DA627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155858" y="62875"/>
            <a:ext cx="907026" cy="907026"/>
          </a:xfrm>
          <a:prstGeom prst="roundRect">
            <a:avLst>
              <a:gd name="adj" fmla="val 8594"/>
            </a:avLst>
          </a:prstGeom>
          <a:solidFill>
            <a:srgbClr val="FFFFFF">
              <a:shade val="85000"/>
            </a:srgbClr>
          </a:solidFill>
          <a:ln>
            <a:noFill/>
          </a:ln>
          <a:effectLst>
            <a:innerShdw blurRad="114300">
              <a:prstClr val="black"/>
            </a:innerShdw>
          </a:effectLst>
        </p:spPr>
      </p:pic>
    </p:spTree>
    <p:extLst>
      <p:ext uri="{BB962C8B-B14F-4D97-AF65-F5344CB8AC3E}">
        <p14:creationId xmlns:p14="http://schemas.microsoft.com/office/powerpoint/2010/main" val="139383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 calcmode="lin" valueType="num">
                                      <p:cBhvr>
                                        <p:cTn id="30" dur="500" fill="hold"/>
                                        <p:tgtEl>
                                          <p:spTgt spid="10"/>
                                        </p:tgtEl>
                                        <p:attrNameLst>
                                          <p:attrName>style.rotation</p:attrName>
                                        </p:attrNameLst>
                                      </p:cBhvr>
                                      <p:tavLst>
                                        <p:tav tm="0">
                                          <p:val>
                                            <p:fltVal val="360"/>
                                          </p:val>
                                        </p:tav>
                                        <p:tav tm="100000">
                                          <p:val>
                                            <p:fltVal val="0"/>
                                          </p:val>
                                        </p:tav>
                                      </p:tavLst>
                                    </p:anim>
                                    <p:animEffect transition="in" filter="fade">
                                      <p:cBhvr>
                                        <p:cTn id="31" dur="500"/>
                                        <p:tgtEl>
                                          <p:spTgt spid="10"/>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left)">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Effect transition="in" filter="wipe(left)">
                                      <p:cBhvr>
                                        <p:cTn id="46" dur="500"/>
                                        <p:tgtEl>
                                          <p:spTgt spid="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4" dur="1000" fill="hold"/>
                                        <p:tgtEl>
                                          <p:spTgt spid="8"/>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8"/>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5">
                <a:shade val="45000"/>
                <a:satMod val="135000"/>
              </a:schemeClr>
              <a:prstClr val="white"/>
            </a:duotone>
            <a:lum/>
            <a:extLst>
              <a:ext uri="{28A0092B-C50C-407E-A947-70E740481C1C}">
                <a14:useLocalDpi xmlns:a14="http://schemas.microsoft.com/office/drawing/2010/main"/>
              </a:ext>
            </a:extLst>
          </a:blip>
          <a:srcRect/>
          <a:stretch>
            <a:fillRect b="-8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FC8D43D-25F4-43AD-BD2C-46C3B7B1C188}"/>
              </a:ext>
            </a:extLst>
          </p:cNvPr>
          <p:cNvSpPr txBox="1"/>
          <p:nvPr/>
        </p:nvSpPr>
        <p:spPr>
          <a:xfrm>
            <a:off x="2097537" y="-63950"/>
            <a:ext cx="7046462" cy="769441"/>
          </a:xfrm>
          <a:prstGeom prst="rect">
            <a:avLst/>
          </a:prstGeom>
          <a:noFill/>
        </p:spPr>
        <p:txBody>
          <a:bodyPr wrap="square">
            <a:spAutoFit/>
            <a:scene3d>
              <a:camera prst="orthographicFront"/>
              <a:lightRig rig="chilly" dir="t"/>
            </a:scene3d>
            <a:sp3d extrusionH="57150" prstMaterial="softEdge">
              <a:bevelT w="25400" h="38100"/>
            </a:sp3d>
          </a:bodyPr>
          <a:lstStyle/>
          <a:p>
            <a:pPr algn="ctr"/>
            <a:r>
              <a:rPr lang="en-US" sz="4400" b="1">
                <a:ln/>
                <a:solidFill>
                  <a:schemeClr val="accent4"/>
                </a:solidFill>
                <a:effectLst>
                  <a:outerShdw blurRad="50800" dist="38100" dir="5400000" algn="t" rotWithShape="0">
                    <a:prstClr val="black">
                      <a:alpha val="40000"/>
                    </a:prstClr>
                  </a:outerShdw>
                </a:effectLst>
              </a:rPr>
              <a:t>THE FALSE DAY OF REST</a:t>
            </a:r>
            <a:endParaRPr lang="es-ES" sz="4400" b="1" dirty="0">
              <a:ln/>
              <a:solidFill>
                <a:schemeClr val="accent4"/>
              </a:solidFill>
              <a:effectLst>
                <a:outerShdw blurRad="50800" dist="38100" dir="5400000" algn="t" rotWithShape="0">
                  <a:prstClr val="black">
                    <a:alpha val="40000"/>
                  </a:prstClr>
                </a:outerShdw>
              </a:effectLst>
            </a:endParaRPr>
          </a:p>
        </p:txBody>
      </p:sp>
      <p:sp>
        <p:nvSpPr>
          <p:cNvPr id="7" name="CuadroTexto 6">
            <a:extLst>
              <a:ext uri="{FF2B5EF4-FFF2-40B4-BE49-F238E27FC236}">
                <a16:creationId xmlns:a16="http://schemas.microsoft.com/office/drawing/2014/main" id="{CE08F602-3C97-EF82-28B8-C20B1B74E5A1}"/>
              </a:ext>
            </a:extLst>
          </p:cNvPr>
          <p:cNvSpPr txBox="1"/>
          <p:nvPr/>
        </p:nvSpPr>
        <p:spPr>
          <a:xfrm>
            <a:off x="2097538" y="539214"/>
            <a:ext cx="7009593" cy="1169551"/>
          </a:xfrm>
          <a:prstGeom prst="rect">
            <a:avLst/>
          </a:prstGeom>
          <a:noFill/>
        </p:spPr>
        <p:txBody>
          <a:bodyPr wrap="square">
            <a:spAutoFit/>
            <a:scene3d>
              <a:camera prst="orthographicFront"/>
              <a:lightRig rig="threePt" dir="t"/>
            </a:scene3d>
            <a:sp3d extrusionH="57150">
              <a:bevelT w="38100" h="38100"/>
            </a:sp3d>
          </a:bodyPr>
          <a:lstStyle/>
          <a:p>
            <a:pPr algn="ctr"/>
            <a:r>
              <a:rPr lang="es-ES" sz="1400" b="1">
                <a:solidFill>
                  <a:srgbClr val="CC0000"/>
                </a:solidFill>
                <a:latin typeface="Comic Sans MS" panose="030F0702030302020204" pitchFamily="66" charset="0"/>
              </a:rPr>
              <a:t>“</a:t>
            </a:r>
            <a:r>
              <a:rPr lang="en-US" sz="1400" b="1">
                <a:solidFill>
                  <a:srgbClr val="CC0000"/>
                </a:solidFill>
                <a:latin typeface="Comic Sans MS" panose="030F0702030302020204" pitchFamily="66" charset="0"/>
              </a:rPr>
              <a:t>So He brought me into the inner court of the Lord’s house; and there, at the door of the temple of the Lord, between the porch and the altar, were about twenty-five men with their backs toward the temple of the Lord and their faces toward the east, and they were worshiping the sun toward </a:t>
            </a:r>
            <a:br>
              <a:rPr lang="en-US" sz="1400" b="1">
                <a:solidFill>
                  <a:srgbClr val="CC0000"/>
                </a:solidFill>
                <a:latin typeface="Comic Sans MS" panose="030F0702030302020204" pitchFamily="66" charset="0"/>
              </a:rPr>
            </a:br>
            <a:r>
              <a:rPr lang="en-US" sz="1400" b="1">
                <a:solidFill>
                  <a:srgbClr val="CC0000"/>
                </a:solidFill>
                <a:latin typeface="Comic Sans MS" panose="030F0702030302020204" pitchFamily="66" charset="0"/>
              </a:rPr>
              <a:t>the east.</a:t>
            </a:r>
            <a:r>
              <a:rPr lang="es-ES" sz="1400" b="1">
                <a:solidFill>
                  <a:srgbClr val="CC0000"/>
                </a:solidFill>
                <a:latin typeface="Comic Sans MS" panose="030F0702030302020204" pitchFamily="66" charset="0"/>
              </a:rPr>
              <a:t>” </a:t>
            </a:r>
            <a:r>
              <a:rPr lang="es-ES" sz="1100" b="1">
                <a:solidFill>
                  <a:srgbClr val="CC0000"/>
                </a:solidFill>
                <a:latin typeface="Comic Sans MS" panose="030F0702030302020204" pitchFamily="66" charset="0"/>
              </a:rPr>
              <a:t>(Ezequiel 8:16)</a:t>
            </a:r>
            <a:endParaRPr lang="es-ES" sz="1400" b="1" dirty="0">
              <a:solidFill>
                <a:srgbClr val="CC0000"/>
              </a:solidFill>
              <a:latin typeface="Comic Sans MS" panose="030F0702030302020204" pitchFamily="66" charset="0"/>
            </a:endParaRPr>
          </a:p>
        </p:txBody>
      </p:sp>
      <p:sp>
        <p:nvSpPr>
          <p:cNvPr id="8" name="CuadroTexto 7">
            <a:extLst>
              <a:ext uri="{FF2B5EF4-FFF2-40B4-BE49-F238E27FC236}">
                <a16:creationId xmlns:a16="http://schemas.microsoft.com/office/drawing/2014/main" id="{F5A9750C-1ACC-E246-0F23-2DF0E8134660}"/>
              </a:ext>
            </a:extLst>
          </p:cNvPr>
          <p:cNvSpPr txBox="1"/>
          <p:nvPr/>
        </p:nvSpPr>
        <p:spPr>
          <a:xfrm>
            <a:off x="2225368" y="1771516"/>
            <a:ext cx="4160684" cy="923330"/>
          </a:xfrm>
          <a:prstGeom prst="rect">
            <a:avLst/>
          </a:prstGeom>
          <a:noFill/>
        </p:spPr>
        <p:txBody>
          <a:bodyPr wrap="square" rtlCol="0">
            <a:spAutoFit/>
          </a:bodyPr>
          <a:lstStyle/>
          <a:p>
            <a:pPr>
              <a:spcBef>
                <a:spcPts val="600"/>
              </a:spcBef>
            </a:pPr>
            <a:r>
              <a:rPr lang="en-US" b="1"/>
              <a:t>The Jewish people became corrupted by worshipping the sun as Babylonians and other nations did (Ez. 8:16).</a:t>
            </a:r>
            <a:endParaRPr lang="es-ES" b="1" dirty="0"/>
          </a:p>
        </p:txBody>
      </p:sp>
      <p:pic>
        <p:nvPicPr>
          <p:cNvPr id="4" name="Imagen 3" descr="Imagen que contiene edificio, gente, parado, grupo&#10;&#10;Descripción generada automáticamente">
            <a:extLst>
              <a:ext uri="{FF2B5EF4-FFF2-40B4-BE49-F238E27FC236}">
                <a16:creationId xmlns:a16="http://schemas.microsoft.com/office/drawing/2014/main" id="{398461CA-EBEC-7EE8-9AE7-E61B1482894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598" y="51618"/>
            <a:ext cx="1995939" cy="2662085"/>
          </a:xfrm>
          <a:prstGeom prst="roundRect">
            <a:avLst>
              <a:gd name="adj" fmla="val 8788"/>
            </a:avLst>
          </a:prstGeom>
          <a:ln w="5715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n 4">
            <a:extLst>
              <a:ext uri="{FF2B5EF4-FFF2-40B4-BE49-F238E27FC236}">
                <a16:creationId xmlns:a16="http://schemas.microsoft.com/office/drawing/2014/main" id="{E9DC748F-4DF3-ABB8-034F-6D6F019439A4}"/>
              </a:ext>
            </a:extLst>
          </p:cNvPr>
          <p:cNvPicPr>
            <a:picLocks noChangeAspect="1"/>
          </p:cNvPicPr>
          <p:nvPr/>
        </p:nvPicPr>
        <p:blipFill>
          <a:blip r:embed="rId4"/>
          <a:stretch>
            <a:fillRect/>
          </a:stretch>
        </p:blipFill>
        <p:spPr>
          <a:xfrm>
            <a:off x="101598" y="2884510"/>
            <a:ext cx="2910304" cy="2152064"/>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9" name="CuadroTexto 8">
            <a:extLst>
              <a:ext uri="{FF2B5EF4-FFF2-40B4-BE49-F238E27FC236}">
                <a16:creationId xmlns:a16="http://schemas.microsoft.com/office/drawing/2014/main" id="{95DAB9D6-8D41-0FA7-C26A-98CF0F97CE48}"/>
              </a:ext>
            </a:extLst>
          </p:cNvPr>
          <p:cNvSpPr txBox="1"/>
          <p:nvPr/>
        </p:nvSpPr>
        <p:spPr>
          <a:xfrm>
            <a:off x="3076631" y="3081210"/>
            <a:ext cx="6030500" cy="1831271"/>
          </a:xfrm>
          <a:prstGeom prst="rect">
            <a:avLst/>
          </a:prstGeom>
          <a:noFill/>
        </p:spPr>
        <p:txBody>
          <a:bodyPr wrap="square">
            <a:spAutoFit/>
          </a:bodyPr>
          <a:lstStyle/>
          <a:p>
            <a:pPr>
              <a:spcBef>
                <a:spcPts val="600"/>
              </a:spcBef>
            </a:pPr>
            <a:r>
              <a:rPr lang="en-US" b="1"/>
              <a:t>The Christian Church has never openly worshipped the Sun, but they started to worship in the day that Rome used as the “day of the Sun” (Constantine’s edict, 321 AD). Some languages still keep that meaning, like Sunday in English.</a:t>
            </a:r>
            <a:endParaRPr lang="es-ES" b="1" dirty="0"/>
          </a:p>
          <a:p>
            <a:pPr>
              <a:spcBef>
                <a:spcPts val="600"/>
              </a:spcBef>
            </a:pPr>
            <a:r>
              <a:rPr lang="en-US" b="1"/>
              <a:t>This change of the day of worship has never been questioned in mainstream Christianity, although it has no biblical roots.</a:t>
            </a:r>
            <a:endParaRPr lang="es-ES" b="1" dirty="0"/>
          </a:p>
        </p:txBody>
      </p:sp>
      <p:pic>
        <p:nvPicPr>
          <p:cNvPr id="11" name="Imagen 10">
            <a:extLst>
              <a:ext uri="{FF2B5EF4-FFF2-40B4-BE49-F238E27FC236}">
                <a16:creationId xmlns:a16="http://schemas.microsoft.com/office/drawing/2014/main" id="{D8AAF598-C1E8-6283-4794-D5C7E17415D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275439" y="1837882"/>
            <a:ext cx="2766963" cy="1149075"/>
          </a:xfrm>
          <a:prstGeom prst="rect">
            <a:avLst/>
          </a:prstGeom>
          <a:ln>
            <a:solidFill>
              <a:schemeClr val="tx1"/>
            </a:solidFill>
          </a:ln>
        </p:spPr>
      </p:pic>
    </p:spTree>
    <p:extLst>
      <p:ext uri="{BB962C8B-B14F-4D97-AF65-F5344CB8AC3E}">
        <p14:creationId xmlns:p14="http://schemas.microsoft.com/office/powerpoint/2010/main" val="196005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par>
                                <p:cTn id="30" presetID="14" presetClass="entr" presetSubtype="1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wipe(left)">
                                      <p:cBhvr>
                                        <p:cTn id="36" dur="500"/>
                                        <p:tgtEl>
                                          <p:spTgt spid="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animEffect transition="in" filter="wipe(left)">
                                      <p:cBhvr>
                                        <p:cTn id="41"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1662869-2177-C363-82D6-DBCE99686681}"/>
              </a:ext>
            </a:extLst>
          </p:cNvPr>
          <p:cNvSpPr txBox="1"/>
          <p:nvPr/>
        </p:nvSpPr>
        <p:spPr>
          <a:xfrm>
            <a:off x="1065571" y="1166206"/>
            <a:ext cx="7012858" cy="2456506"/>
          </a:xfrm>
          <a:prstGeom prst="rect">
            <a:avLst/>
          </a:prstGeom>
          <a:noFill/>
        </p:spPr>
        <p:txBody>
          <a:bodyPr wrap="square">
            <a:spAutoFit/>
            <a:scene3d>
              <a:camera prst="orthographicFront"/>
              <a:lightRig rig="sunrise" dir="t"/>
            </a:scene3d>
            <a:sp3d extrusionH="57150" contourW="19050">
              <a:bevelT w="38100" h="38100" prst="relaxedInset"/>
              <a:contourClr>
                <a:schemeClr val="bg1"/>
              </a:contourClr>
            </a:sp3d>
          </a:bodyPr>
          <a:lstStyle/>
          <a:p>
            <a:pPr algn="ctr">
              <a:lnSpc>
                <a:spcPct val="150000"/>
              </a:lnSpc>
            </a:pPr>
            <a:r>
              <a:rPr lang="en-US" sz="5400" b="1" spc="300">
                <a:ln w="9525">
                  <a:noFill/>
                  <a:prstDash val="solid"/>
                </a:ln>
                <a:solidFill>
                  <a:schemeClr val="accent6">
                    <a:lumMod val="75000"/>
                  </a:schemeClr>
                </a:solidFill>
                <a:effectLst>
                  <a:outerShdw blurRad="12700" dist="38100" dir="2700000" algn="tl" rotWithShape="0">
                    <a:srgbClr val="92D050"/>
                  </a:outerShdw>
                  <a:reflection blurRad="6350" stA="55000" endA="300" endPos="45500" dir="5400000" sy="-100000" algn="bl" rotWithShape="0"/>
                </a:effectLst>
              </a:rPr>
              <a:t>STAYING SAFE FROM THESE DECEPTIONS</a:t>
            </a:r>
            <a:endParaRPr lang="es-ES" sz="5400" b="1" spc="300" dirty="0">
              <a:ln w="9525">
                <a:noFill/>
                <a:prstDash val="solid"/>
              </a:ln>
              <a:solidFill>
                <a:schemeClr val="accent6">
                  <a:lumMod val="75000"/>
                </a:schemeClr>
              </a:solidFill>
              <a:effectLst>
                <a:outerShdw blurRad="12700" dist="38100" dir="2700000" algn="tl" rotWithShape="0">
                  <a:srgbClr val="92D050"/>
                </a:outerShdw>
                <a:reflection blurRad="6350" stA="55000" endA="300" endPos="45500" dir="5400000" sy="-100000" algn="bl" rotWithShape="0"/>
              </a:effectLst>
            </a:endParaRPr>
          </a:p>
        </p:txBody>
      </p:sp>
    </p:spTree>
    <p:extLst>
      <p:ext uri="{BB962C8B-B14F-4D97-AF65-F5344CB8AC3E}">
        <p14:creationId xmlns:p14="http://schemas.microsoft.com/office/powerpoint/2010/main" val="3536461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0BE48DF-7490-4B8F-77FD-DD910BD70B57}"/>
              </a:ext>
            </a:extLst>
          </p:cNvPr>
          <p:cNvSpPr txBox="1"/>
          <p:nvPr/>
        </p:nvSpPr>
        <p:spPr>
          <a:xfrm>
            <a:off x="0" y="-14748"/>
            <a:ext cx="9143999" cy="769441"/>
          </a:xfrm>
          <a:prstGeom prst="rect">
            <a:avLst/>
          </a:prstGeom>
          <a:noFill/>
        </p:spPr>
        <p:txBody>
          <a:bodyPr wrap="square">
            <a:spAutoFit/>
          </a:bodyPr>
          <a:lstStyle/>
          <a:p>
            <a:pPr algn="ctr"/>
            <a:r>
              <a:rPr lang="en-US" sz="4400" b="1">
                <a:ln w="6600">
                  <a:solidFill>
                    <a:schemeClr val="accent2"/>
                  </a:solidFill>
                  <a:prstDash val="solid"/>
                </a:ln>
                <a:solidFill>
                  <a:srgbClr val="FFFFFF"/>
                </a:solidFill>
                <a:effectLst>
                  <a:outerShdw dist="38100" dir="2700000" algn="tl" rotWithShape="0">
                    <a:schemeClr val="accent2"/>
                  </a:outerShdw>
                </a:effectLst>
              </a:rPr>
              <a:t>THE TRUE DAY OF REST</a:t>
            </a:r>
            <a:endParaRPr lang="es-ES" sz="4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651F8D5A-82FF-762F-C45C-55D2E877C57F}"/>
              </a:ext>
            </a:extLst>
          </p:cNvPr>
          <p:cNvSpPr txBox="1"/>
          <p:nvPr/>
        </p:nvSpPr>
        <p:spPr>
          <a:xfrm>
            <a:off x="0" y="614493"/>
            <a:ext cx="6383591" cy="769441"/>
          </a:xfrm>
          <a:prstGeom prst="rect">
            <a:avLst/>
          </a:prstGeom>
          <a:noFill/>
        </p:spPr>
        <p:txBody>
          <a:bodyPr wrap="square">
            <a:spAutoFit/>
          </a:bodyPr>
          <a:lstStyle/>
          <a:p>
            <a:pPr algn="ctr"/>
            <a:r>
              <a:rPr lang="es-ES" sz="1600" b="1">
                <a:solidFill>
                  <a:srgbClr val="FFFF00"/>
                </a:solidFill>
                <a:effectLst>
                  <a:glow rad="38100">
                    <a:schemeClr val="tx1"/>
                  </a:glow>
                  <a:outerShdw blurRad="38100" dist="38100" dir="2700000" algn="tl">
                    <a:srgbClr val="000000">
                      <a:alpha val="43137"/>
                    </a:srgbClr>
                  </a:outerShdw>
                </a:effectLst>
                <a:latin typeface="Comic Sans MS" panose="030F0702030302020204" pitchFamily="66" charset="0"/>
              </a:rPr>
              <a:t>“</a:t>
            </a:r>
            <a:r>
              <a:rPr lang="en-US" sz="1600" b="1">
                <a:solidFill>
                  <a:srgbClr val="FFFF00"/>
                </a:solidFill>
                <a:effectLst>
                  <a:glow rad="38100">
                    <a:schemeClr val="tx1"/>
                  </a:glow>
                  <a:outerShdw blurRad="38100" dist="38100" dir="2700000" algn="tl">
                    <a:srgbClr val="000000">
                      <a:alpha val="43137"/>
                    </a:srgbClr>
                  </a:outerShdw>
                </a:effectLst>
                <a:latin typeface="Comic Sans MS" panose="030F0702030302020204" pitchFamily="66" charset="0"/>
              </a:rPr>
              <a:t>hallow My Sabbaths, and they will be a sign between Me and you, that you may know that I am the Lord your God.</a:t>
            </a:r>
            <a:r>
              <a:rPr lang="es-ES" sz="1600" b="1">
                <a:solidFill>
                  <a:srgbClr val="FFFF00"/>
                </a:solidFill>
                <a:effectLst>
                  <a:glow rad="38100">
                    <a:schemeClr val="tx1"/>
                  </a:glow>
                  <a:outerShdw blurRad="38100" dist="38100" dir="2700000" algn="tl">
                    <a:srgbClr val="000000">
                      <a:alpha val="43137"/>
                    </a:srgbClr>
                  </a:outerShdw>
                </a:effectLst>
                <a:latin typeface="Comic Sans MS" panose="030F0702030302020204" pitchFamily="66" charset="0"/>
              </a:rPr>
              <a:t>” </a:t>
            </a:r>
            <a:br>
              <a:rPr lang="es-ES" sz="1600" b="1">
                <a:solidFill>
                  <a:srgbClr val="FFFF00"/>
                </a:solidFill>
                <a:effectLst>
                  <a:glow rad="38100">
                    <a:schemeClr val="tx1"/>
                  </a:glow>
                  <a:outerShdw blurRad="38100" dist="38100" dir="2700000" algn="tl">
                    <a:srgbClr val="000000">
                      <a:alpha val="43137"/>
                    </a:srgbClr>
                  </a:outerShdw>
                </a:effectLst>
                <a:latin typeface="Comic Sans MS" panose="030F0702030302020204" pitchFamily="66" charset="0"/>
              </a:rPr>
            </a:br>
            <a:r>
              <a:rPr lang="es-ES" sz="1200" b="1">
                <a:solidFill>
                  <a:srgbClr val="FFFF00"/>
                </a:solidFill>
                <a:effectLst>
                  <a:glow rad="38100">
                    <a:schemeClr val="tx1"/>
                  </a:glow>
                  <a:outerShdw blurRad="38100" dist="38100" dir="2700000" algn="tl">
                    <a:srgbClr val="000000">
                      <a:alpha val="43137"/>
                    </a:srgbClr>
                  </a:outerShdw>
                </a:effectLst>
                <a:latin typeface="Comic Sans MS" panose="030F0702030302020204" pitchFamily="66" charset="0"/>
              </a:rPr>
              <a:t>(Ezekiel </a:t>
            </a:r>
            <a:r>
              <a:rPr lang="es-ES" sz="1200" b="1" dirty="0">
                <a:solidFill>
                  <a:srgbClr val="FFFF00"/>
                </a:solidFill>
                <a:effectLst>
                  <a:glow rad="38100">
                    <a:schemeClr val="tx1"/>
                  </a:glow>
                  <a:outerShdw blurRad="38100" dist="38100" dir="2700000" algn="tl">
                    <a:srgbClr val="000000">
                      <a:alpha val="43137"/>
                    </a:srgbClr>
                  </a:outerShdw>
                </a:effectLst>
                <a:latin typeface="Comic Sans MS" panose="030F0702030302020204" pitchFamily="66" charset="0"/>
              </a:rPr>
              <a:t>20:20)</a:t>
            </a:r>
          </a:p>
        </p:txBody>
      </p:sp>
      <p:sp>
        <p:nvSpPr>
          <p:cNvPr id="6" name="CuadroTexto 5">
            <a:extLst>
              <a:ext uri="{FF2B5EF4-FFF2-40B4-BE49-F238E27FC236}">
                <a16:creationId xmlns:a16="http://schemas.microsoft.com/office/drawing/2014/main" id="{B07BD3AE-AC60-2F5D-8EEC-C6A1CD905CA1}"/>
              </a:ext>
            </a:extLst>
          </p:cNvPr>
          <p:cNvSpPr txBox="1"/>
          <p:nvPr/>
        </p:nvSpPr>
        <p:spPr>
          <a:xfrm>
            <a:off x="30916" y="1442748"/>
            <a:ext cx="5993800" cy="2108269"/>
          </a:xfrm>
          <a:prstGeom prst="rect">
            <a:avLst/>
          </a:prstGeom>
          <a:noFill/>
        </p:spPr>
        <p:txBody>
          <a:bodyPr wrap="square" rtlCol="0">
            <a:spAutoFit/>
          </a:bodyPr>
          <a:lstStyle/>
          <a:p>
            <a:pPr>
              <a:spcBef>
                <a:spcPts val="600"/>
              </a:spcBef>
            </a:pPr>
            <a:r>
              <a:rPr lang="en-US" b="1"/>
              <a:t>Demons have led Babylon, and they have deceived the world with their “wine” of human doctrines (Rev. 18:2-3; 14:8). They also mock and persecute the minority that still worship God in a different way (Rev. 12:17).</a:t>
            </a:r>
            <a:endParaRPr lang="es-ES" b="1" dirty="0"/>
          </a:p>
          <a:p>
            <a:pPr>
              <a:spcBef>
                <a:spcPts val="600"/>
              </a:spcBef>
            </a:pPr>
            <a:r>
              <a:rPr lang="en-US" b="1"/>
              <a:t>However, this little group are still worshipping God like He encouraged us to do in His Word, on the Sabbath day </a:t>
            </a:r>
            <a:br>
              <a:rPr lang="en-US" b="1"/>
            </a:br>
            <a:r>
              <a:rPr lang="en-US" b="1"/>
              <a:t>(Ex. 20:8-11; Ez. 20:20).</a:t>
            </a:r>
            <a:endParaRPr lang="es-ES" b="1" dirty="0"/>
          </a:p>
        </p:txBody>
      </p:sp>
      <p:pic>
        <p:nvPicPr>
          <p:cNvPr id="4" name="Imagen 3" descr="Imagen que contiene alimentos&#10;&#10;Descripción generada automáticamente">
            <a:extLst>
              <a:ext uri="{FF2B5EF4-FFF2-40B4-BE49-F238E27FC236}">
                <a16:creationId xmlns:a16="http://schemas.microsoft.com/office/drawing/2014/main" id="{B501E324-71AA-1C3F-12B3-4AC6DD4C45F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3509" y="3688679"/>
            <a:ext cx="2403987" cy="1328009"/>
          </a:xfrm>
          <a:prstGeom prst="snip2DiagRect">
            <a:avLst>
              <a:gd name="adj1" fmla="val 13882"/>
              <a:gd name="adj2" fmla="val 16667"/>
            </a:avLst>
          </a:prstGeom>
          <a:solidFill>
            <a:srgbClr val="FFFFFF">
              <a:shade val="85000"/>
            </a:srgbClr>
          </a:solidFill>
          <a:ln w="38100" cap="sq">
            <a:gradFill flip="none" rotWithShape="1">
              <a:gsLst>
                <a:gs pos="0">
                  <a:srgbClr val="00B0F0"/>
                </a:gs>
                <a:gs pos="38000">
                  <a:srgbClr val="00B0F0"/>
                </a:gs>
                <a:gs pos="62000">
                  <a:srgbClr val="C00000"/>
                </a:gs>
                <a:gs pos="100000">
                  <a:srgbClr val="C00000"/>
                </a:gs>
              </a:gsLst>
              <a:lin ang="12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frente a una tienda&#10;&#10;Descripción generada automáticamente con confianza media">
            <a:extLst>
              <a:ext uri="{FF2B5EF4-FFF2-40B4-BE49-F238E27FC236}">
                <a16:creationId xmlns:a16="http://schemas.microsoft.com/office/drawing/2014/main" id="{B435F1A8-7275-92CD-F913-5BE6E00AF8C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13207" y="2845701"/>
            <a:ext cx="2985129" cy="2238847"/>
          </a:xfrm>
          <a:prstGeom prst="roundRect">
            <a:avLst>
              <a:gd name="adj" fmla="val 4167"/>
            </a:avLst>
          </a:prstGeom>
          <a:solidFill>
            <a:srgbClr val="FFFFFF"/>
          </a:solidFill>
          <a:ln w="381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4B3EB92A-68F2-4837-D280-06AEDD8281D6}"/>
              </a:ext>
            </a:extLst>
          </p:cNvPr>
          <p:cNvSpPr txBox="1"/>
          <p:nvPr/>
        </p:nvSpPr>
        <p:spPr>
          <a:xfrm>
            <a:off x="2569114" y="3596830"/>
            <a:ext cx="3536719" cy="1477328"/>
          </a:xfrm>
          <a:prstGeom prst="rect">
            <a:avLst/>
          </a:prstGeom>
          <a:noFill/>
        </p:spPr>
        <p:txBody>
          <a:bodyPr wrap="square">
            <a:spAutoFit/>
          </a:bodyPr>
          <a:lstStyle/>
          <a:p>
            <a:pPr>
              <a:spcBef>
                <a:spcPts val="600"/>
              </a:spcBef>
            </a:pPr>
            <a:r>
              <a:rPr lang="en-US" b="1"/>
              <a:t>The faithful remnant call the world to worship our Creator. They also announce the fall of Babylon, who have taught a false day of worship (Rev. 14:7-8).</a:t>
            </a:r>
            <a:endParaRPr lang="es-ES" b="1" dirty="0"/>
          </a:p>
        </p:txBody>
      </p:sp>
      <p:pic>
        <p:nvPicPr>
          <p:cNvPr id="12" name="Imagen 11" descr="Un dibujo de una mujer con un vestido de color naranja&#10;&#10;Descripción generada automáticamente con confianza media">
            <a:extLst>
              <a:ext uri="{FF2B5EF4-FFF2-40B4-BE49-F238E27FC236}">
                <a16:creationId xmlns:a16="http://schemas.microsoft.com/office/drawing/2014/main" id="{EAD7E728-BD8A-8502-466D-899935BE49C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83591" y="706184"/>
            <a:ext cx="2723536" cy="2042652"/>
          </a:xfrm>
          <a:prstGeom prst="rect">
            <a:avLst/>
          </a:prstGeom>
          <a:ln w="38100" cap="rnd">
            <a:solidFill>
              <a:schemeClr val="accent4">
                <a:lumMod val="60000"/>
                <a:lumOff val="4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8448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par>
                          <p:cTn id="30" fill="hold">
                            <p:stCondLst>
                              <p:cond delay="2000"/>
                            </p:stCondLst>
                            <p:childTnLst>
                              <p:par>
                                <p:cTn id="31" presetID="4" presetClass="entr" presetSubtype="3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ox(out)">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4"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ppt_x</p:attrName>
                                        </p:attrNameLst>
                                      </p:cBhvr>
                                      <p:tavLst>
                                        <p:tav tm="0">
                                          <p:val>
                                            <p:strVal val="#ppt_x"/>
                                          </p:val>
                                        </p:tav>
                                        <p:tav tm="100000">
                                          <p:val>
                                            <p:strVal val="#ppt_x"/>
                                          </p:val>
                                        </p:tav>
                                      </p:tavLst>
                                    </p:anim>
                                    <p:anim calcmode="lin" valueType="num">
                                      <p:cBhvr>
                                        <p:cTn id="39" dur="500" fill="hold"/>
                                        <p:tgtEl>
                                          <p:spTgt spid="12"/>
                                        </p:tgtEl>
                                        <p:attrNameLst>
                                          <p:attrName>ppt_y</p:attrName>
                                        </p:attrNameLst>
                                      </p:cBhvr>
                                      <p:tavLst>
                                        <p:tav tm="0">
                                          <p:val>
                                            <p:strVal val="#ppt_y+#ppt_h/2"/>
                                          </p:val>
                                        </p:tav>
                                        <p:tav tm="100000">
                                          <p:val>
                                            <p:strVal val="#ppt_y"/>
                                          </p:val>
                                        </p:tav>
                                      </p:tavLst>
                                    </p:anim>
                                    <p:anim calcmode="lin" valueType="num">
                                      <p:cBhvr>
                                        <p:cTn id="40" dur="500" fill="hold"/>
                                        <p:tgtEl>
                                          <p:spTgt spid="12"/>
                                        </p:tgtEl>
                                        <p:attrNameLst>
                                          <p:attrName>ppt_w</p:attrName>
                                        </p:attrNameLst>
                                      </p:cBhvr>
                                      <p:tavLst>
                                        <p:tav tm="0">
                                          <p:val>
                                            <p:strVal val="#ppt_w"/>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Effect transition="in" filter="wipe(left)">
                                      <p:cBhvr>
                                        <p:cTn id="45" dur="500"/>
                                        <p:tgtEl>
                                          <p:spTgt spid="6">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8"/>
                                        </p:tgtEl>
                                      </p:cBhvr>
                                    </p:animEffect>
                                    <p:animScale>
                                      <p:cBhvr>
                                        <p:cTn id="50" dur="250" autoRev="1" fill="hold"/>
                                        <p:tgtEl>
                                          <p:spTgt spid="8"/>
                                        </p:tgtEl>
                                      </p:cBhvr>
                                      <p:by x="105000" y="105000"/>
                                    </p:animScale>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6">
                                            <p:txEl>
                                              <p:pRg st="1" end="1"/>
                                            </p:txEl>
                                          </p:spTgt>
                                        </p:tgtEl>
                                        <p:attrNameLst>
                                          <p:attrName>style.visibility</p:attrName>
                                        </p:attrNameLst>
                                      </p:cBhvr>
                                      <p:to>
                                        <p:strVal val="visible"/>
                                      </p:to>
                                    </p:set>
                                    <p:animEffect transition="in" filter="wipe(left)">
                                      <p:cBhvr>
                                        <p:cTn id="54" dur="500"/>
                                        <p:tgtEl>
                                          <p:spTgt spid="6">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0-#ppt_w/2"/>
                                          </p:val>
                                        </p:tav>
                                        <p:tav tm="100000">
                                          <p:val>
                                            <p:strVal val="#ppt_x"/>
                                          </p:val>
                                        </p:tav>
                                      </p:tavLst>
                                    </p:anim>
                                    <p:anim calcmode="lin" valueType="num">
                                      <p:cBhvr additive="base">
                                        <p:cTn id="60" dur="500" fill="hold"/>
                                        <p:tgtEl>
                                          <p:spTgt spid="4"/>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0-#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0"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990099"/>
      </a:accent5>
      <a:accent6>
        <a:srgbClr val="70AD47"/>
      </a:accent6>
      <a:hlink>
        <a:srgbClr val="0563C1"/>
      </a:hlink>
      <a:folHlink>
        <a:srgbClr val="2992FA"/>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430</TotalTime>
  <Words>1069</Words>
  <Application>Microsoft Office PowerPoint</Application>
  <PresentationFormat>Presentación en pantalla (16:9)</PresentationFormat>
  <Paragraphs>44</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Calibri Light</vt:lpstr>
      <vt:lpstr>Comic Sans MS</vt:lpstr>
      <vt:lpstr>Constantia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Sergio Fustero Carreras</cp:lastModifiedBy>
  <cp:revision>55</cp:revision>
  <dcterms:created xsi:type="dcterms:W3CDTF">2023-05-13T14:14:45Z</dcterms:created>
  <dcterms:modified xsi:type="dcterms:W3CDTF">2023-05-15T04:39:24Z</dcterms:modified>
</cp:coreProperties>
</file>